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9"/>
  </p:notesMasterIdLst>
  <p:handoutMasterIdLst>
    <p:handoutMasterId r:id="rId30"/>
  </p:handoutMasterIdLst>
  <p:sldIdLst>
    <p:sldId id="682" r:id="rId2"/>
    <p:sldId id="683" r:id="rId3"/>
    <p:sldId id="684" r:id="rId4"/>
    <p:sldId id="685" r:id="rId5"/>
    <p:sldId id="686" r:id="rId6"/>
    <p:sldId id="666" r:id="rId7"/>
    <p:sldId id="687" r:id="rId8"/>
    <p:sldId id="692" r:id="rId9"/>
    <p:sldId id="688" r:id="rId10"/>
    <p:sldId id="707" r:id="rId11"/>
    <p:sldId id="693" r:id="rId12"/>
    <p:sldId id="709" r:id="rId13"/>
    <p:sldId id="710" r:id="rId14"/>
    <p:sldId id="711" r:id="rId15"/>
    <p:sldId id="712" r:id="rId16"/>
    <p:sldId id="698" r:id="rId17"/>
    <p:sldId id="715" r:id="rId18"/>
    <p:sldId id="729" r:id="rId19"/>
    <p:sldId id="730" r:id="rId20"/>
    <p:sldId id="718" r:id="rId21"/>
    <p:sldId id="721" r:id="rId22"/>
    <p:sldId id="722" r:id="rId23"/>
    <p:sldId id="723" r:id="rId24"/>
    <p:sldId id="702" r:id="rId25"/>
    <p:sldId id="703" r:id="rId26"/>
    <p:sldId id="704" r:id="rId27"/>
    <p:sldId id="731" r:id="rId28"/>
  </p:sldIdLst>
  <p:sldSz cx="9144000" cy="6858000" type="screen4x3"/>
  <p:notesSz cx="6743700" cy="9875838"/>
  <p:defaultTextStyle>
    <a:defPPr>
      <a:defRPr lang="nb-N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showPr>
  <p:clrMru>
    <a:srgbClr val="CCFF99"/>
    <a:srgbClr val="CC3300"/>
    <a:srgbClr val="FF9900"/>
    <a:srgbClr val="FFFF99"/>
    <a:srgbClr val="FFCC00"/>
    <a:srgbClr val="E9EDEF"/>
    <a:srgbClr val="75CEFF"/>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15" autoAdjust="0"/>
    <p:restoredTop sz="90361" autoAdjust="0"/>
  </p:normalViewPr>
  <p:slideViewPr>
    <p:cSldViewPr>
      <p:cViewPr varScale="1">
        <p:scale>
          <a:sx n="109" d="100"/>
          <a:sy n="109" d="100"/>
        </p:scale>
        <p:origin x="-96"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628"/>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svn\POP-Bia&#322;ystok\3%20PROD\narz&#281;dzia\Bia&#322;ystok\InwentaryzacjaEmisji_Bia&#322;ystok_wykresy_UCh.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svn\POP-Bia&#322;ystok\3%20PROD\narz&#281;dzia\Bia&#322;ystok\InwentaryzacjaEmisji_Bia&#322;ystok_wykresy_UCh.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svn\POP-Bia&#322;ystok\3%20PROD\narz&#281;dzia\Bia&#322;ystok\EmisjaPowierzchniowa_koszty%20DZN_po%20za&#322;.%20redukcji_Bia&#322;ystok.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l-PL"/>
  <c:chart>
    <c:view3D>
      <c:rotX val="20"/>
      <c:perspective val="0"/>
    </c:view3D>
    <c:plotArea>
      <c:layout>
        <c:manualLayout>
          <c:layoutTarget val="inner"/>
          <c:xMode val="edge"/>
          <c:yMode val="edge"/>
          <c:x val="0.12912673304901517"/>
          <c:y val="6.540680380189845E-2"/>
          <c:w val="0.76657824933687269"/>
          <c:h val="0.71134020618557003"/>
        </c:manualLayout>
      </c:layout>
      <c:pie3DChart>
        <c:varyColors val="1"/>
        <c:ser>
          <c:idx val="0"/>
          <c:order val="0"/>
          <c:spPr>
            <a:solidFill>
              <a:srgbClr val="9999FF"/>
            </a:solidFill>
            <a:ln w="28575">
              <a:solidFill>
                <a:schemeClr val="tx1"/>
              </a:solidFill>
            </a:ln>
          </c:spPr>
          <c:explosion val="53"/>
          <c:dPt>
            <c:idx val="0"/>
            <c:spPr>
              <a:solidFill>
                <a:srgbClr val="9999FF"/>
              </a:solidFill>
              <a:ln w="28575">
                <a:solidFill>
                  <a:schemeClr val="tx1"/>
                </a:solidFill>
                <a:prstDash val="solid"/>
              </a:ln>
            </c:spPr>
          </c:dPt>
          <c:dPt>
            <c:idx val="1"/>
            <c:spPr>
              <a:solidFill>
                <a:srgbClr val="993366"/>
              </a:solidFill>
              <a:ln w="28575">
                <a:solidFill>
                  <a:schemeClr val="tx1"/>
                </a:solidFill>
                <a:prstDash val="solid"/>
              </a:ln>
            </c:spPr>
          </c:dPt>
          <c:dPt>
            <c:idx val="2"/>
            <c:spPr>
              <a:solidFill>
                <a:srgbClr val="FFFFCC"/>
              </a:solidFill>
              <a:ln w="28575">
                <a:solidFill>
                  <a:schemeClr val="tx1"/>
                </a:solidFill>
                <a:prstDash val="solid"/>
              </a:ln>
            </c:spPr>
          </c:dPt>
          <c:dLbls>
            <c:dLbl>
              <c:idx val="0"/>
              <c:layout>
                <c:manualLayout>
                  <c:x val="-5.367823053948495E-2"/>
                  <c:y val="-0.14693887490867766"/>
                </c:manualLayout>
              </c:layout>
              <c:showPercent val="1"/>
            </c:dLbl>
            <c:dLbl>
              <c:idx val="1"/>
              <c:layout>
                <c:manualLayout>
                  <c:x val="4.7501549043770061E-2"/>
                  <c:y val="1.2839245609762701E-2"/>
                </c:manualLayout>
              </c:layout>
              <c:showPercent val="1"/>
            </c:dLbl>
            <c:dLbl>
              <c:idx val="2"/>
              <c:layout>
                <c:manualLayout>
                  <c:x val="0.11420316492268756"/>
                  <c:y val="-0.14945747760911329"/>
                </c:manualLayout>
              </c:layout>
              <c:showPercent val="1"/>
            </c:dLbl>
            <c:numFmt formatCode="0.0%" sourceLinked="0"/>
            <c:spPr>
              <a:noFill/>
              <a:ln w="25400">
                <a:noFill/>
              </a:ln>
            </c:spPr>
            <c:txPr>
              <a:bodyPr/>
              <a:lstStyle/>
              <a:p>
                <a:pPr>
                  <a:defRPr sz="1100" b="1" i="0" u="none" strike="noStrike" baseline="0">
                    <a:solidFill>
                      <a:srgbClr val="000000"/>
                    </a:solidFill>
                    <a:latin typeface="Arial"/>
                    <a:ea typeface="Arial"/>
                    <a:cs typeface="Arial"/>
                  </a:defRPr>
                </a:pPr>
                <a:endParaRPr lang="pl-PL"/>
              </a:p>
            </c:txPr>
            <c:showPercent val="1"/>
          </c:dLbls>
          <c:cat>
            <c:strRef>
              <c:f>Imisja_udziały!$A$3:$A$5</c:f>
              <c:strCache>
                <c:ptCount val="3"/>
                <c:pt idx="0">
                  <c:v>źródła powierzchniowe </c:v>
                </c:pt>
                <c:pt idx="1">
                  <c:v>źródła punktowe</c:v>
                </c:pt>
                <c:pt idx="2">
                  <c:v>źródła liniowe</c:v>
                </c:pt>
              </c:strCache>
            </c:strRef>
          </c:cat>
          <c:val>
            <c:numRef>
              <c:f>Imisja_udziały!$B$3:$B$5</c:f>
              <c:numCache>
                <c:formatCode>General</c:formatCode>
                <c:ptCount val="3"/>
                <c:pt idx="0">
                  <c:v>45</c:v>
                </c:pt>
                <c:pt idx="1">
                  <c:v>13.3</c:v>
                </c:pt>
                <c:pt idx="2">
                  <c:v>41.7</c:v>
                </c:pt>
              </c:numCache>
            </c:numRef>
          </c:val>
        </c:ser>
      </c:pie3DChart>
      <c:spPr>
        <a:noFill/>
        <a:ln w="25400">
          <a:noFill/>
        </a:ln>
      </c:spPr>
    </c:plotArea>
    <c:legend>
      <c:legendPos val="r"/>
      <c:layout>
        <c:manualLayout>
          <c:xMode val="edge"/>
          <c:yMode val="edge"/>
          <c:x val="1.3262599469496095E-2"/>
          <c:y val="0.87457044673539563"/>
          <c:w val="0.97612732095490595"/>
          <c:h val="0.10996563573883221"/>
        </c:manualLayout>
      </c:layout>
      <c:spPr>
        <a:solidFill>
          <a:srgbClr val="FFFFFF"/>
        </a:solidFill>
        <a:ln w="25400">
          <a:noFill/>
        </a:ln>
      </c:spPr>
      <c:txPr>
        <a:bodyPr/>
        <a:lstStyle/>
        <a:p>
          <a:pPr>
            <a:defRPr sz="1200" b="0" i="0" u="none" strike="noStrike" baseline="0">
              <a:solidFill>
                <a:srgbClr val="000000"/>
              </a:solidFill>
              <a:latin typeface="Arial"/>
              <a:ea typeface="Arial"/>
              <a:cs typeface="Arial"/>
            </a:defRPr>
          </a:pPr>
          <a:endParaRPr lang="pl-PL"/>
        </a:p>
      </c:txPr>
    </c:legend>
    <c:plotVisOnly val="1"/>
    <c:dispBlanksAs val="zero"/>
  </c:chart>
  <c:spPr>
    <a:solidFill>
      <a:srgbClr val="FFFFFF"/>
    </a:solidFill>
    <a:ln w="9525">
      <a:noFill/>
    </a:ln>
  </c:spPr>
  <c:txPr>
    <a:bodyPr/>
    <a:lstStyle/>
    <a:p>
      <a:pPr>
        <a:defRPr sz="575" b="0" i="0" u="none" strike="noStrike" baseline="0">
          <a:solidFill>
            <a:srgbClr val="000000"/>
          </a:solidFill>
          <a:latin typeface="Arial"/>
          <a:ea typeface="Arial"/>
          <a:cs typeface="Arial"/>
        </a:defRPr>
      </a:pPr>
      <a:endParaRPr lang="pl-P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l-PL"/>
  <c:chart>
    <c:view3D>
      <c:rotX val="20"/>
      <c:rotY val="10"/>
      <c:perspective val="0"/>
    </c:view3D>
    <c:plotArea>
      <c:layout>
        <c:manualLayout>
          <c:layoutTarget val="inner"/>
          <c:xMode val="edge"/>
          <c:yMode val="edge"/>
          <c:x val="0.15079404036985491"/>
          <c:y val="5.6410538914958522E-2"/>
          <c:w val="0.708996540686334"/>
          <c:h val="0.65641354373769856"/>
        </c:manualLayout>
      </c:layout>
      <c:pie3DChart>
        <c:varyColors val="1"/>
        <c:ser>
          <c:idx val="0"/>
          <c:order val="0"/>
          <c:spPr>
            <a:solidFill>
              <a:srgbClr val="9999FF"/>
            </a:solidFill>
            <a:ln w="28575">
              <a:solidFill>
                <a:schemeClr val="tx1"/>
              </a:solidFill>
            </a:ln>
          </c:spPr>
          <c:explosion val="53"/>
          <c:dPt>
            <c:idx val="0"/>
            <c:spPr>
              <a:solidFill>
                <a:srgbClr val="9999FF"/>
              </a:solidFill>
              <a:ln w="28575">
                <a:solidFill>
                  <a:schemeClr val="tx1"/>
                </a:solidFill>
                <a:prstDash val="solid"/>
              </a:ln>
            </c:spPr>
          </c:dPt>
          <c:dPt>
            <c:idx val="1"/>
            <c:spPr>
              <a:solidFill>
                <a:srgbClr val="993366"/>
              </a:solidFill>
              <a:ln w="28575">
                <a:solidFill>
                  <a:schemeClr val="tx1"/>
                </a:solidFill>
                <a:prstDash val="solid"/>
              </a:ln>
            </c:spPr>
          </c:dPt>
          <c:dPt>
            <c:idx val="2"/>
            <c:spPr>
              <a:solidFill>
                <a:srgbClr val="FFFFCC"/>
              </a:solidFill>
              <a:ln w="28575">
                <a:solidFill>
                  <a:schemeClr val="tx1"/>
                </a:solidFill>
                <a:prstDash val="solid"/>
              </a:ln>
            </c:spPr>
          </c:dPt>
          <c:dLbls>
            <c:dLbl>
              <c:idx val="0"/>
              <c:layout>
                <c:manualLayout>
                  <c:x val="-3.9453401658126272E-4"/>
                  <c:y val="-5.3592300962379713E-2"/>
                </c:manualLayout>
              </c:layout>
              <c:dLblPos val="bestFit"/>
              <c:showPercent val="1"/>
            </c:dLbl>
            <c:dLbl>
              <c:idx val="1"/>
              <c:layout/>
              <c:dLblPos val="bestFit"/>
              <c:showPercent val="1"/>
            </c:dLbl>
            <c:dLbl>
              <c:idx val="2"/>
              <c:layout>
                <c:manualLayout>
                  <c:x val="-4.4068102598286328E-2"/>
                  <c:y val="1.4701393095093879E-2"/>
                </c:manualLayout>
              </c:layout>
              <c:showPercent val="1"/>
            </c:dLbl>
            <c:numFmt formatCode="0.0%" sourceLinked="0"/>
            <c:spPr>
              <a:noFill/>
              <a:ln w="25400">
                <a:noFill/>
              </a:ln>
            </c:spPr>
            <c:txPr>
              <a:bodyPr/>
              <a:lstStyle/>
              <a:p>
                <a:pPr>
                  <a:defRPr sz="1100" b="1" i="0" u="none" strike="noStrike" baseline="0">
                    <a:solidFill>
                      <a:srgbClr val="000000"/>
                    </a:solidFill>
                    <a:latin typeface="Arial"/>
                    <a:ea typeface="Arial"/>
                    <a:cs typeface="Arial"/>
                  </a:defRPr>
                </a:pPr>
                <a:endParaRPr lang="pl-PL"/>
              </a:p>
            </c:txPr>
            <c:showPercent val="1"/>
          </c:dLbls>
          <c:cat>
            <c:strRef>
              <c:f>Imisja_udziały!$A$21:$A$23</c:f>
              <c:strCache>
                <c:ptCount val="3"/>
                <c:pt idx="0">
                  <c:v>źródła powierzchniowe </c:v>
                </c:pt>
                <c:pt idx="1">
                  <c:v>źródła punktowe</c:v>
                </c:pt>
                <c:pt idx="2">
                  <c:v>źródła liniowe</c:v>
                </c:pt>
              </c:strCache>
            </c:strRef>
          </c:cat>
          <c:val>
            <c:numRef>
              <c:f>Imisja_udziały!$B$21:$B$23</c:f>
              <c:numCache>
                <c:formatCode>General</c:formatCode>
                <c:ptCount val="3"/>
                <c:pt idx="0">
                  <c:v>15.8</c:v>
                </c:pt>
                <c:pt idx="1">
                  <c:v>5</c:v>
                </c:pt>
                <c:pt idx="2">
                  <c:v>79.2</c:v>
                </c:pt>
              </c:numCache>
            </c:numRef>
          </c:val>
        </c:ser>
      </c:pie3DChart>
      <c:spPr>
        <a:noFill/>
        <a:ln w="25400">
          <a:noFill/>
        </a:ln>
      </c:spPr>
    </c:plotArea>
    <c:legend>
      <c:legendPos val="b"/>
      <c:layout>
        <c:manualLayout>
          <c:xMode val="edge"/>
          <c:yMode val="edge"/>
          <c:x val="1.3227513227513291E-2"/>
          <c:y val="0.79487556363146961"/>
          <c:w val="0.97354747323251523"/>
          <c:h val="0.18461646140386373"/>
        </c:manualLayout>
      </c:layout>
      <c:spPr>
        <a:solidFill>
          <a:srgbClr val="FFFFFF"/>
        </a:solidFill>
        <a:ln w="25400">
          <a:noFill/>
        </a:ln>
      </c:spPr>
      <c:txPr>
        <a:bodyPr/>
        <a:lstStyle/>
        <a:p>
          <a:pPr>
            <a:defRPr sz="1200" b="0" i="0" u="none" strike="noStrike" baseline="0">
              <a:solidFill>
                <a:srgbClr val="000000"/>
              </a:solidFill>
              <a:latin typeface="Arial"/>
              <a:ea typeface="Arial"/>
              <a:cs typeface="Arial"/>
            </a:defRPr>
          </a:pPr>
          <a:endParaRPr lang="pl-PL"/>
        </a:p>
      </c:txPr>
    </c:legend>
    <c:plotVisOnly val="1"/>
    <c:dispBlanksAs val="zero"/>
  </c:chart>
  <c:spPr>
    <a:solidFill>
      <a:srgbClr val="FFFFFF"/>
    </a:solidFill>
    <a:ln w="9525">
      <a:noFill/>
    </a:ln>
  </c:spPr>
  <c:txPr>
    <a:bodyPr/>
    <a:lstStyle/>
    <a:p>
      <a:pPr>
        <a:defRPr sz="575" b="0" i="0" u="none" strike="noStrike" baseline="0">
          <a:solidFill>
            <a:srgbClr val="000000"/>
          </a:solidFill>
          <a:latin typeface="Arial"/>
          <a:ea typeface="Arial"/>
          <a:cs typeface="Arial"/>
        </a:defRPr>
      </a:pPr>
      <a:endParaRPr lang="pl-PL"/>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l-PL"/>
  <c:chart>
    <c:view3D>
      <c:rotX val="75"/>
      <c:perspective val="30"/>
    </c:view3D>
    <c:plotArea>
      <c:layout>
        <c:manualLayout>
          <c:layoutTarget val="inner"/>
          <c:xMode val="edge"/>
          <c:yMode val="edge"/>
          <c:x val="1.087927738448842E-2"/>
          <c:y val="6.8796952220437524E-2"/>
          <c:w val="0.52133286208253349"/>
          <c:h val="0.85912892831479848"/>
        </c:manualLayout>
      </c:layout>
      <c:pie3DChart>
        <c:varyColors val="1"/>
        <c:ser>
          <c:idx val="0"/>
          <c:order val="0"/>
          <c:spPr>
            <a:ln w="9525">
              <a:solidFill>
                <a:schemeClr val="tx1"/>
              </a:solidFill>
            </a:ln>
          </c:spPr>
          <c:dPt>
            <c:idx val="7"/>
            <c:spPr>
              <a:solidFill>
                <a:srgbClr val="FFFF00"/>
              </a:solidFill>
              <a:ln w="9525">
                <a:solidFill>
                  <a:schemeClr val="tx1"/>
                </a:solidFill>
              </a:ln>
            </c:spPr>
          </c:dPt>
          <c:dLbls>
            <c:dLbl>
              <c:idx val="0"/>
              <c:dLblPos val="bestFit"/>
              <c:showPercent val="1"/>
            </c:dLbl>
            <c:dLbl>
              <c:idx val="1"/>
              <c:delete val="1"/>
            </c:dLbl>
            <c:dLbl>
              <c:idx val="2"/>
              <c:dLblPos val="bestFit"/>
              <c:showPercent val="1"/>
            </c:dLbl>
            <c:dLbl>
              <c:idx val="3"/>
              <c:delete val="1"/>
            </c:dLbl>
            <c:dLbl>
              <c:idx val="4"/>
              <c:delete val="1"/>
            </c:dLbl>
            <c:dLbl>
              <c:idx val="5"/>
              <c:dLblPos val="bestFit"/>
              <c:showPercent val="1"/>
            </c:dLbl>
            <c:dLbl>
              <c:idx val="6"/>
              <c:dLblPos val="bestFit"/>
              <c:showPercent val="1"/>
            </c:dLbl>
            <c:dLbl>
              <c:idx val="7"/>
              <c:dLblPos val="bestFit"/>
              <c:showPercent val="1"/>
            </c:dLbl>
            <c:dLbl>
              <c:idx val="8"/>
              <c:delete val="1"/>
            </c:dLbl>
            <c:dLbl>
              <c:idx val="9"/>
              <c:dLblPos val="bestFit"/>
              <c:showPercent val="1"/>
            </c:dLbl>
            <c:dLbl>
              <c:idx val="10"/>
              <c:layout>
                <c:manualLayout>
                  <c:x val="9.3678818782014434E-4"/>
                  <c:y val="-2.0478754034444109E-2"/>
                </c:manualLayout>
              </c:layout>
              <c:dLblPos val="bestFit"/>
              <c:showPercent val="1"/>
            </c:dLbl>
            <c:txPr>
              <a:bodyPr/>
              <a:lstStyle/>
              <a:p>
                <a:pPr>
                  <a:defRPr sz="1100" b="1" i="0" u="none" strike="noStrike" baseline="0">
                    <a:solidFill>
                      <a:srgbClr val="000000"/>
                    </a:solidFill>
                    <a:latin typeface="Arial" pitchFamily="34" charset="0"/>
                    <a:ea typeface="Calibri"/>
                    <a:cs typeface="Calibri"/>
                  </a:defRPr>
                </a:pPr>
                <a:endParaRPr lang="pl-PL"/>
              </a:p>
            </c:txPr>
            <c:showPercent val="1"/>
            <c:showLeaderLines val="1"/>
          </c:dLbls>
          <c:cat>
            <c:strRef>
              <c:f>'WP Biał 1 (2)'!$AK$4:$AK$14</c:f>
              <c:strCache>
                <c:ptCount val="11"/>
                <c:pt idx="0">
                  <c:v>termomodernizacja</c:v>
                </c:pt>
                <c:pt idx="2">
                  <c:v>likwidacja kotła i podłączenie do m.s.c. </c:v>
                </c:pt>
                <c:pt idx="5">
                  <c:v>kotły retortowe </c:v>
                </c:pt>
                <c:pt idx="6">
                  <c:v>kotły ekologiczne (na brykiety) </c:v>
                </c:pt>
                <c:pt idx="7">
                  <c:v>kotły gazowe </c:v>
                </c:pt>
                <c:pt idx="9">
                  <c:v>ogrzewanie elektryczne, pompy ciepła</c:v>
                </c:pt>
                <c:pt idx="10">
                  <c:v>alternatywne źródła energii (kolektory, gruntowe pompy ciepła)</c:v>
                </c:pt>
              </c:strCache>
            </c:strRef>
          </c:cat>
          <c:val>
            <c:numRef>
              <c:f>'WP Biał 1 (2)'!$AL$4:$AL$14</c:f>
              <c:numCache>
                <c:formatCode>0</c:formatCode>
                <c:ptCount val="11"/>
                <c:pt idx="0">
                  <c:v>14.403292181069959</c:v>
                </c:pt>
                <c:pt idx="1">
                  <c:v>0</c:v>
                </c:pt>
                <c:pt idx="2">
                  <c:v>14.403292181069959</c:v>
                </c:pt>
                <c:pt idx="5">
                  <c:v>30.864197530864189</c:v>
                </c:pt>
                <c:pt idx="6">
                  <c:v>9.6707818930041167</c:v>
                </c:pt>
                <c:pt idx="7">
                  <c:v>24.279835390946531</c:v>
                </c:pt>
                <c:pt idx="9">
                  <c:v>5.3497942386831294</c:v>
                </c:pt>
                <c:pt idx="10">
                  <c:v>1.0288065843621399</c:v>
                </c:pt>
              </c:numCache>
            </c:numRef>
          </c:val>
        </c:ser>
      </c:pie3DChart>
      <c:spPr>
        <a:noFill/>
        <a:ln w="25400">
          <a:noFill/>
        </a:ln>
      </c:spPr>
    </c:plotArea>
    <c:legend>
      <c:legendPos val="r"/>
      <c:legendEntry>
        <c:idx val="1"/>
        <c:delete val="1"/>
      </c:legendEntry>
      <c:legendEntry>
        <c:idx val="3"/>
        <c:delete val="1"/>
      </c:legendEntry>
      <c:legendEntry>
        <c:idx val="4"/>
        <c:delete val="1"/>
      </c:legendEntry>
      <c:legendEntry>
        <c:idx val="8"/>
        <c:delete val="1"/>
      </c:legendEntry>
      <c:layout>
        <c:manualLayout>
          <c:xMode val="edge"/>
          <c:yMode val="edge"/>
          <c:x val="0.5326918794241664"/>
          <c:y val="2.3672609485687206E-2"/>
          <c:w val="0.44256044698958086"/>
          <c:h val="0.95160728734639943"/>
        </c:manualLayout>
      </c:layout>
      <c:spPr>
        <a:ln w="6350"/>
      </c:spPr>
      <c:txPr>
        <a:bodyPr/>
        <a:lstStyle/>
        <a:p>
          <a:pPr>
            <a:defRPr sz="1200" b="0" i="0" u="none" strike="noStrike" baseline="0">
              <a:solidFill>
                <a:srgbClr val="000000"/>
              </a:solidFill>
              <a:latin typeface="Arial" pitchFamily="34" charset="0"/>
              <a:ea typeface="Times New Roman"/>
              <a:cs typeface="Times New Roman"/>
            </a:defRPr>
          </a:pPr>
          <a:endParaRPr lang="pl-PL"/>
        </a:p>
      </c:txPr>
    </c:legend>
    <c:plotVisOnly val="1"/>
    <c:dispBlanksAs val="zero"/>
  </c:chart>
  <c:spPr>
    <a:ln>
      <a:noFill/>
    </a:ln>
  </c:spPr>
  <c:txPr>
    <a:bodyPr/>
    <a:lstStyle/>
    <a:p>
      <a:pPr>
        <a:defRPr sz="1000" b="0" i="0" u="none" strike="noStrike" baseline="0">
          <a:solidFill>
            <a:srgbClr val="000000"/>
          </a:solidFill>
          <a:latin typeface="Calibri"/>
          <a:ea typeface="Calibri"/>
          <a:cs typeface="Calibri"/>
        </a:defRPr>
      </a:pPr>
      <a:endParaRPr lang="pl-PL"/>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eaLnBrk="0" hangingPunct="0">
              <a:spcBef>
                <a:spcPct val="0"/>
              </a:spcBef>
              <a:buFontTx/>
              <a:buNone/>
              <a:defRPr sz="1200">
                <a:latin typeface="Times"/>
                <a:cs typeface="+mn-cs"/>
              </a:defRPr>
            </a:lvl1pPr>
          </a:lstStyle>
          <a:p>
            <a:pPr>
              <a:defRPr/>
            </a:pPr>
            <a:endParaRPr lang="nn-NO"/>
          </a:p>
        </p:txBody>
      </p:sp>
      <p:sp>
        <p:nvSpPr>
          <p:cNvPr id="48131" name="Rectangle 3"/>
          <p:cNvSpPr>
            <a:spLocks noGrp="1" noChangeArrowheads="1"/>
          </p:cNvSpPr>
          <p:nvPr>
            <p:ph type="dt" sz="quarter" idx="1"/>
          </p:nvPr>
        </p:nvSpPr>
        <p:spPr bwMode="auto">
          <a:xfrm>
            <a:off x="3821113" y="0"/>
            <a:ext cx="2922587" cy="493713"/>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eaLnBrk="0" hangingPunct="0">
              <a:spcBef>
                <a:spcPct val="0"/>
              </a:spcBef>
              <a:buFontTx/>
              <a:buNone/>
              <a:defRPr sz="1200">
                <a:latin typeface="Times"/>
                <a:cs typeface="+mn-cs"/>
              </a:defRPr>
            </a:lvl1pPr>
          </a:lstStyle>
          <a:p>
            <a:pPr>
              <a:defRPr/>
            </a:pPr>
            <a:endParaRPr lang="nn-NO"/>
          </a:p>
        </p:txBody>
      </p:sp>
      <p:sp>
        <p:nvSpPr>
          <p:cNvPr id="48132" name="Rectangle 4"/>
          <p:cNvSpPr>
            <a:spLocks noGrp="1" noChangeArrowheads="1"/>
          </p:cNvSpPr>
          <p:nvPr>
            <p:ph type="ftr" sz="quarter" idx="2"/>
          </p:nvPr>
        </p:nvSpPr>
        <p:spPr bwMode="auto">
          <a:xfrm>
            <a:off x="0" y="9382125"/>
            <a:ext cx="2922588" cy="493713"/>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eaLnBrk="0" hangingPunct="0">
              <a:spcBef>
                <a:spcPct val="0"/>
              </a:spcBef>
              <a:buFontTx/>
              <a:buNone/>
              <a:defRPr sz="1200">
                <a:latin typeface="Times"/>
                <a:cs typeface="+mn-cs"/>
              </a:defRPr>
            </a:lvl1pPr>
          </a:lstStyle>
          <a:p>
            <a:pPr>
              <a:defRPr/>
            </a:pPr>
            <a:endParaRPr lang="nn-NO"/>
          </a:p>
        </p:txBody>
      </p:sp>
      <p:sp>
        <p:nvSpPr>
          <p:cNvPr id="48133" name="Rectangle 5"/>
          <p:cNvSpPr>
            <a:spLocks noGrp="1" noChangeArrowheads="1"/>
          </p:cNvSpPr>
          <p:nvPr>
            <p:ph type="sldNum" sz="quarter" idx="3"/>
          </p:nvPr>
        </p:nvSpPr>
        <p:spPr bwMode="auto">
          <a:xfrm>
            <a:off x="3821113" y="9382125"/>
            <a:ext cx="2922587" cy="493713"/>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eaLnBrk="0" hangingPunct="0">
              <a:spcBef>
                <a:spcPct val="0"/>
              </a:spcBef>
              <a:buFontTx/>
              <a:buNone/>
              <a:defRPr sz="1200">
                <a:latin typeface="Times"/>
                <a:cs typeface="+mn-cs"/>
              </a:defRPr>
            </a:lvl1pPr>
          </a:lstStyle>
          <a:p>
            <a:pPr>
              <a:defRPr/>
            </a:pPr>
            <a:fld id="{87A217DE-3C99-4532-B1EC-BBC7F972F75F}" type="slidenum">
              <a:rPr lang="nn-NO"/>
              <a:pPr>
                <a:defRPr/>
              </a:pPr>
              <a:t>‹#›</a:t>
            </a:fld>
            <a:endParaRPr lang="nn-N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200">
                <a:latin typeface="Times"/>
                <a:cs typeface="+mn-cs"/>
              </a:defRPr>
            </a:lvl1pPr>
          </a:lstStyle>
          <a:p>
            <a:pPr>
              <a:defRPr/>
            </a:pPr>
            <a:endParaRPr lang="nb-NO"/>
          </a:p>
        </p:txBody>
      </p:sp>
      <p:sp>
        <p:nvSpPr>
          <p:cNvPr id="27651" name="Rectangle 3"/>
          <p:cNvSpPr>
            <a:spLocks noGrp="1" noChangeArrowheads="1"/>
          </p:cNvSpPr>
          <p:nvPr>
            <p:ph type="dt" idx="1"/>
          </p:nvPr>
        </p:nvSpPr>
        <p:spPr bwMode="auto">
          <a:xfrm>
            <a:off x="3821113" y="0"/>
            <a:ext cx="29225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latin typeface="Times"/>
                <a:cs typeface="+mn-cs"/>
              </a:defRPr>
            </a:lvl1pPr>
          </a:lstStyle>
          <a:p>
            <a:pPr>
              <a:defRPr/>
            </a:pPr>
            <a:endParaRPr lang="nb-NO"/>
          </a:p>
        </p:txBody>
      </p:sp>
      <p:sp>
        <p:nvSpPr>
          <p:cNvPr id="30724" name="Rectangle 4"/>
          <p:cNvSpPr>
            <a:spLocks noGrp="1" noRot="1" noChangeAspect="1" noChangeArrowheads="1" noTextEdit="1"/>
          </p:cNvSpPr>
          <p:nvPr>
            <p:ph type="sldImg" idx="2"/>
          </p:nvPr>
        </p:nvSpPr>
        <p:spPr bwMode="auto">
          <a:xfrm>
            <a:off x="904875" y="741363"/>
            <a:ext cx="4935538" cy="370205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898525" y="4691063"/>
            <a:ext cx="4946650"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27654" name="Rectangle 6"/>
          <p:cNvSpPr>
            <a:spLocks noGrp="1" noChangeArrowheads="1"/>
          </p:cNvSpPr>
          <p:nvPr>
            <p:ph type="ftr" sz="quarter" idx="4"/>
          </p:nvPr>
        </p:nvSpPr>
        <p:spPr bwMode="auto">
          <a:xfrm>
            <a:off x="0" y="9382125"/>
            <a:ext cx="292258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FontTx/>
              <a:buNone/>
              <a:defRPr sz="1200">
                <a:latin typeface="Times"/>
                <a:cs typeface="+mn-cs"/>
              </a:defRPr>
            </a:lvl1pPr>
          </a:lstStyle>
          <a:p>
            <a:pPr>
              <a:defRPr/>
            </a:pPr>
            <a:endParaRPr lang="nb-NO"/>
          </a:p>
        </p:txBody>
      </p:sp>
      <p:sp>
        <p:nvSpPr>
          <p:cNvPr id="27655" name="Rectangle 7"/>
          <p:cNvSpPr>
            <a:spLocks noGrp="1" noChangeArrowheads="1"/>
          </p:cNvSpPr>
          <p:nvPr>
            <p:ph type="sldNum" sz="quarter" idx="5"/>
          </p:nvPr>
        </p:nvSpPr>
        <p:spPr bwMode="auto">
          <a:xfrm>
            <a:off x="3821113" y="9382125"/>
            <a:ext cx="2922587"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200">
                <a:latin typeface="Times"/>
                <a:cs typeface="+mn-cs"/>
              </a:defRPr>
            </a:lvl1pPr>
          </a:lstStyle>
          <a:p>
            <a:pPr>
              <a:defRPr/>
            </a:pPr>
            <a:fld id="{022F2B63-18CE-4011-A4D9-9D8FA80A1F82}" type="slidenum">
              <a:rPr lang="nb-NO"/>
              <a:pPr>
                <a:defRPr/>
              </a:pPr>
              <a:t>‹#›</a:t>
            </a:fld>
            <a:endParaRPr 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953F9838-C5F4-41F9-8BA9-FC5BE161A033}" type="slidenum">
              <a:rPr lang="nb-NO" smtClean="0"/>
              <a:pPr>
                <a:defRPr/>
              </a:pPr>
              <a:t>1</a:t>
            </a:fld>
            <a:endParaRPr lang="nb-NO"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65"/>
          <p:cNvSpPr txBox="1">
            <a:spLocks noChangeArrowheads="1"/>
          </p:cNvSpPr>
          <p:nvPr userDrawn="1"/>
        </p:nvSpPr>
        <p:spPr bwMode="auto">
          <a:xfrm>
            <a:off x="250825" y="260350"/>
            <a:ext cx="3206750" cy="519113"/>
          </a:xfrm>
          <a:prstGeom prst="rect">
            <a:avLst/>
          </a:prstGeom>
          <a:noFill/>
          <a:ln w="9525">
            <a:noFill/>
            <a:miter lim="800000"/>
            <a:headEnd/>
            <a:tailEnd/>
          </a:ln>
          <a:effectLst/>
        </p:spPr>
        <p:txBody>
          <a:bodyPr wrap="none">
            <a:spAutoFit/>
          </a:bodyPr>
          <a:lstStyle/>
          <a:p>
            <a:pPr>
              <a:defRPr/>
            </a:pPr>
            <a:r>
              <a:rPr lang="pl-PL" sz="2800" b="1">
                <a:solidFill>
                  <a:srgbClr val="007CC2"/>
                </a:solidFill>
                <a:cs typeface="+mn-cs"/>
              </a:rPr>
              <a:t>ATMOTERM</a:t>
            </a:r>
            <a:r>
              <a:rPr lang="en-US" sz="2800" b="1" baseline="30000">
                <a:solidFill>
                  <a:srgbClr val="007CC2"/>
                </a:solidFill>
              </a:rPr>
              <a:t>®</a:t>
            </a:r>
            <a:r>
              <a:rPr lang="pl-PL" sz="2800" b="1">
                <a:solidFill>
                  <a:srgbClr val="007CC2"/>
                </a:solidFill>
                <a:cs typeface="+mn-cs"/>
              </a:rPr>
              <a:t> S.A.</a:t>
            </a:r>
          </a:p>
        </p:txBody>
      </p:sp>
      <p:sp>
        <p:nvSpPr>
          <p:cNvPr id="5" name="Text Box 66"/>
          <p:cNvSpPr txBox="1">
            <a:spLocks noChangeArrowheads="1"/>
          </p:cNvSpPr>
          <p:nvPr userDrawn="1"/>
        </p:nvSpPr>
        <p:spPr bwMode="auto">
          <a:xfrm>
            <a:off x="7508875" y="6453188"/>
            <a:ext cx="1455738" cy="307975"/>
          </a:xfrm>
          <a:prstGeom prst="rect">
            <a:avLst/>
          </a:prstGeom>
          <a:noFill/>
          <a:ln w="9525">
            <a:noFill/>
            <a:miter lim="800000"/>
            <a:headEnd/>
            <a:tailEnd/>
          </a:ln>
          <a:effectLst/>
        </p:spPr>
        <p:txBody>
          <a:bodyPr wrap="none" tIns="79200">
            <a:spAutoFit/>
          </a:bodyPr>
          <a:lstStyle/>
          <a:p>
            <a:pPr>
              <a:defRPr/>
            </a:pPr>
            <a:r>
              <a:rPr lang="pl-PL" sz="1200" b="1">
                <a:solidFill>
                  <a:schemeClr val="bg1"/>
                </a:solidFill>
                <a:cs typeface="+mn-cs"/>
              </a:rPr>
              <a:t>www.atmoterm.pl</a:t>
            </a:r>
          </a:p>
        </p:txBody>
      </p:sp>
      <p:pic>
        <p:nvPicPr>
          <p:cNvPr id="6" name="Picture 67" descr="ATMOTERM-logo-120"/>
          <p:cNvPicPr>
            <a:picLocks noChangeAspect="1" noChangeArrowheads="1"/>
          </p:cNvPicPr>
          <p:nvPr userDrawn="1"/>
        </p:nvPicPr>
        <p:blipFill>
          <a:blip r:embed="rId3" cstate="print"/>
          <a:srcRect/>
          <a:stretch>
            <a:fillRect/>
          </a:stretch>
        </p:blipFill>
        <p:spPr bwMode="auto">
          <a:xfrm>
            <a:off x="7605713" y="404813"/>
            <a:ext cx="998537" cy="966787"/>
          </a:xfrm>
          <a:prstGeom prst="rect">
            <a:avLst/>
          </a:prstGeom>
          <a:noFill/>
          <a:ln w="9525">
            <a:noFill/>
            <a:miter lim="800000"/>
            <a:headEnd/>
            <a:tailEnd/>
          </a:ln>
        </p:spPr>
      </p:pic>
      <p:sp>
        <p:nvSpPr>
          <p:cNvPr id="7" name="Text Box 68"/>
          <p:cNvSpPr txBox="1">
            <a:spLocks noChangeArrowheads="1"/>
          </p:cNvSpPr>
          <p:nvPr userDrawn="1"/>
        </p:nvSpPr>
        <p:spPr bwMode="auto">
          <a:xfrm>
            <a:off x="236538" y="765175"/>
            <a:ext cx="4294187" cy="304800"/>
          </a:xfrm>
          <a:prstGeom prst="rect">
            <a:avLst/>
          </a:prstGeom>
          <a:noFill/>
          <a:ln w="12700" algn="ctr">
            <a:noFill/>
            <a:miter lim="800000"/>
            <a:headEnd/>
            <a:tailEnd/>
          </a:ln>
          <a:effectLst/>
        </p:spPr>
        <p:txBody>
          <a:bodyPr wrap="none" lIns="90000" tIns="46800" rIns="90000" bIns="46800">
            <a:spAutoFit/>
          </a:bodyPr>
          <a:lstStyle/>
          <a:p>
            <a:pPr marL="182563" indent="-182563" eaLnBrk="0" hangingPunct="0">
              <a:spcBef>
                <a:spcPct val="50000"/>
              </a:spcBef>
              <a:buFont typeface="Wingdings" pitchFamily="2" charset="2"/>
              <a:buNone/>
              <a:defRPr/>
            </a:pPr>
            <a:r>
              <a:rPr lang="pl-PL" sz="1400" b="1">
                <a:solidFill>
                  <a:srgbClr val="007CC2"/>
                </a:solidFill>
                <a:cs typeface="+mn-cs"/>
              </a:rPr>
              <a:t>Inteligentne rozwiązania aby chronić środowisko</a:t>
            </a:r>
          </a:p>
        </p:txBody>
      </p:sp>
      <p:sp>
        <p:nvSpPr>
          <p:cNvPr id="28675" name="Rectangle 3"/>
          <p:cNvSpPr>
            <a:spLocks noGrp="1" noChangeArrowheads="1"/>
          </p:cNvSpPr>
          <p:nvPr>
            <p:ph type="subTitle" idx="1"/>
          </p:nvPr>
        </p:nvSpPr>
        <p:spPr>
          <a:xfrm>
            <a:off x="468313" y="5084763"/>
            <a:ext cx="3817937" cy="1008062"/>
          </a:xfrm>
        </p:spPr>
        <p:txBody>
          <a:bodyPr tIns="82800"/>
          <a:lstStyle>
            <a:lvl1pPr marL="0" indent="0">
              <a:spcBef>
                <a:spcPct val="0"/>
              </a:spcBef>
              <a:spcAft>
                <a:spcPct val="0"/>
              </a:spcAft>
              <a:buFont typeface="Wingdings" pitchFamily="2" charset="2"/>
              <a:buNone/>
              <a:defRPr sz="2000">
                <a:solidFill>
                  <a:srgbClr val="7C8594"/>
                </a:solidFill>
              </a:defRPr>
            </a:lvl1pPr>
          </a:lstStyle>
          <a:p>
            <a:r>
              <a:rPr lang="pl-PL"/>
              <a:t>Autor</a:t>
            </a:r>
            <a:endParaRPr lang="en-GB"/>
          </a:p>
        </p:txBody>
      </p:sp>
      <p:sp>
        <p:nvSpPr>
          <p:cNvPr id="28674" name="Rectangle 2"/>
          <p:cNvSpPr>
            <a:spLocks noGrp="1" noChangeArrowheads="1"/>
          </p:cNvSpPr>
          <p:nvPr>
            <p:ph type="ctrTitle"/>
          </p:nvPr>
        </p:nvSpPr>
        <p:spPr>
          <a:xfrm>
            <a:off x="827088" y="2276475"/>
            <a:ext cx="7777162" cy="1927225"/>
          </a:xfrm>
          <a:effectLst>
            <a:outerShdw dist="35921" dir="2700000" algn="ctr" rotWithShape="0">
              <a:schemeClr val="bg2"/>
            </a:outerShdw>
          </a:effectLst>
        </p:spPr>
        <p:txBody>
          <a:bodyPr lIns="91440" anchor="ctr"/>
          <a:lstStyle>
            <a:lvl1pPr algn="ctr">
              <a:lnSpc>
                <a:spcPct val="120000"/>
              </a:lnSpc>
              <a:defRPr sz="3200">
                <a:solidFill>
                  <a:schemeClr val="bg1"/>
                </a:solidFill>
              </a:defRPr>
            </a:lvl1pPr>
          </a:lstStyle>
          <a:p>
            <a:r>
              <a:rPr lang="pl-PL"/>
              <a:t>Tytuł prezentacji</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15125" y="188913"/>
            <a:ext cx="2178050" cy="60483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179388" y="188913"/>
            <a:ext cx="6383337" cy="60483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Zawartość">
    <p:spTree>
      <p:nvGrpSpPr>
        <p:cNvPr id="1" name=""/>
        <p:cNvGrpSpPr/>
        <p:nvPr/>
      </p:nvGrpSpPr>
      <p:grpSpPr>
        <a:xfrm>
          <a:off x="0" y="0"/>
          <a:ext cx="0" cy="0"/>
          <a:chOff x="0" y="0"/>
          <a:chExt cx="0" cy="0"/>
        </a:xfrm>
      </p:grpSpPr>
      <p:sp>
        <p:nvSpPr>
          <p:cNvPr id="2" name="Symbol zastępczy zawartości 1"/>
          <p:cNvSpPr>
            <a:spLocks noGrp="1"/>
          </p:cNvSpPr>
          <p:nvPr>
            <p:ph/>
          </p:nvPr>
        </p:nvSpPr>
        <p:spPr>
          <a:xfrm>
            <a:off x="179388" y="188913"/>
            <a:ext cx="8713787" cy="60483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179388" y="188913"/>
            <a:ext cx="6840537" cy="576262"/>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611188" y="1125538"/>
            <a:ext cx="4064000" cy="51117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827588" y="1125538"/>
            <a:ext cx="4065587" cy="51117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11188" y="1125538"/>
            <a:ext cx="40640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827588" y="1125538"/>
            <a:ext cx="4065587"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388" y="188913"/>
            <a:ext cx="6840537" cy="576262"/>
          </a:xfrm>
          <a:prstGeom prst="rect">
            <a:avLst/>
          </a:prstGeom>
          <a:noFill/>
          <a:ln w="9525">
            <a:noFill/>
            <a:miter lim="800000"/>
            <a:headEnd/>
            <a:tailEnd/>
          </a:ln>
        </p:spPr>
        <p:txBody>
          <a:bodyPr vert="horz" wrap="square" lIns="126000" tIns="45720" rIns="91440" bIns="45720" numCol="1" anchor="t" anchorCtr="0" compatLnSpc="1">
            <a:prstTxWarp prst="textNoShape">
              <a:avLst/>
            </a:prstTxWarp>
          </a:bodyPr>
          <a:lstStyle/>
          <a:p>
            <a:pPr lvl="0"/>
            <a:r>
              <a:rPr lang="pl-PL" smtClean="0"/>
              <a:t>Nagłówek</a:t>
            </a:r>
            <a:endParaRPr lang="en-GB" smtClean="0"/>
          </a:p>
        </p:txBody>
      </p:sp>
      <p:sp>
        <p:nvSpPr>
          <p:cNvPr id="1027" name="Rectangle 3"/>
          <p:cNvSpPr>
            <a:spLocks noGrp="1" noChangeArrowheads="1"/>
          </p:cNvSpPr>
          <p:nvPr>
            <p:ph type="body" idx="1"/>
          </p:nvPr>
        </p:nvSpPr>
        <p:spPr bwMode="auto">
          <a:xfrm>
            <a:off x="611188" y="1125538"/>
            <a:ext cx="8281987"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61" name="Text Box 37"/>
          <p:cNvSpPr txBox="1">
            <a:spLocks noChangeArrowheads="1"/>
          </p:cNvSpPr>
          <p:nvPr/>
        </p:nvSpPr>
        <p:spPr bwMode="auto">
          <a:xfrm>
            <a:off x="7508875" y="6505575"/>
            <a:ext cx="1455738" cy="307975"/>
          </a:xfrm>
          <a:prstGeom prst="rect">
            <a:avLst/>
          </a:prstGeom>
          <a:noFill/>
          <a:ln w="9525">
            <a:noFill/>
            <a:miter lim="800000"/>
            <a:headEnd/>
            <a:tailEnd/>
          </a:ln>
          <a:effectLst/>
        </p:spPr>
        <p:txBody>
          <a:bodyPr wrap="none" tIns="79200">
            <a:spAutoFit/>
          </a:bodyPr>
          <a:lstStyle/>
          <a:p>
            <a:pPr>
              <a:defRPr/>
            </a:pPr>
            <a:r>
              <a:rPr lang="pl-PL" sz="1200" b="1">
                <a:solidFill>
                  <a:schemeClr val="bg1"/>
                </a:solidFill>
                <a:cs typeface="+mn-cs"/>
              </a:rPr>
              <a:t>www.atmoterm.pl</a:t>
            </a:r>
          </a:p>
        </p:txBody>
      </p:sp>
      <p:pic>
        <p:nvPicPr>
          <p:cNvPr id="1029" name="Picture 38" descr="ATMOTERM-logo-120"/>
          <p:cNvPicPr>
            <a:picLocks noChangeAspect="1" noChangeArrowheads="1"/>
          </p:cNvPicPr>
          <p:nvPr/>
        </p:nvPicPr>
        <p:blipFill>
          <a:blip r:embed="rId16" cstate="print"/>
          <a:srcRect/>
          <a:stretch>
            <a:fillRect/>
          </a:stretch>
        </p:blipFill>
        <p:spPr bwMode="auto">
          <a:xfrm>
            <a:off x="8245475" y="138113"/>
            <a:ext cx="647700" cy="627062"/>
          </a:xfrm>
          <a:prstGeom prst="rect">
            <a:avLst/>
          </a:prstGeom>
          <a:noFill/>
          <a:ln w="9525">
            <a:noFill/>
            <a:miter lim="800000"/>
            <a:headEnd/>
            <a:tailEnd/>
          </a:ln>
        </p:spPr>
      </p:pic>
      <p:sp>
        <p:nvSpPr>
          <p:cNvPr id="1064" name="Text Box 40"/>
          <p:cNvSpPr txBox="1">
            <a:spLocks noChangeArrowheads="1"/>
          </p:cNvSpPr>
          <p:nvPr/>
        </p:nvSpPr>
        <p:spPr bwMode="auto">
          <a:xfrm rot="16200000">
            <a:off x="-1994694" y="4344194"/>
            <a:ext cx="4294188" cy="304800"/>
          </a:xfrm>
          <a:prstGeom prst="rect">
            <a:avLst/>
          </a:prstGeom>
          <a:noFill/>
          <a:ln w="12700" algn="ctr">
            <a:noFill/>
            <a:miter lim="800000"/>
            <a:headEnd/>
            <a:tailEnd/>
          </a:ln>
          <a:effectLst/>
        </p:spPr>
        <p:txBody>
          <a:bodyPr wrap="none" lIns="90000" tIns="46800" rIns="90000" bIns="46800">
            <a:spAutoFit/>
          </a:bodyPr>
          <a:lstStyle/>
          <a:p>
            <a:pPr marL="182563" indent="-182563" eaLnBrk="0" hangingPunct="0">
              <a:spcBef>
                <a:spcPct val="50000"/>
              </a:spcBef>
              <a:buFont typeface="Wingdings" pitchFamily="2" charset="2"/>
              <a:buNone/>
              <a:defRPr/>
            </a:pPr>
            <a:r>
              <a:rPr lang="pl-PL" sz="1400" b="1">
                <a:solidFill>
                  <a:schemeClr val="bg1"/>
                </a:solidFill>
                <a:cs typeface="+mn-cs"/>
              </a:rPr>
              <a:t>Inteligentne rozwiązania aby chronić środowisko</a:t>
            </a:r>
          </a:p>
        </p:txBody>
      </p:sp>
    </p:spTree>
  </p:cSld>
  <p:clrMap bg1="lt1" tx1="dk1" bg2="lt2" tx2="dk2" accent1="accent1" accent2="accent2" accent3="accent3" accent4="accent4" accent5="accent5" accent6="accent6" hlink="hlink" folHlink="folHlink"/>
  <p:sldLayoutIdLst>
    <p:sldLayoutId id="2147483857"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txStyles>
    <p:titleStyle>
      <a:lvl1pPr algn="l" rtl="0" eaLnBrk="0" fontAlgn="base" hangingPunct="0">
        <a:lnSpc>
          <a:spcPct val="85000"/>
        </a:lnSpc>
        <a:spcBef>
          <a:spcPct val="0"/>
        </a:spcBef>
        <a:spcAft>
          <a:spcPct val="0"/>
        </a:spcAft>
        <a:defRPr sz="2400" b="1">
          <a:solidFill>
            <a:srgbClr val="007CC3"/>
          </a:solidFill>
          <a:latin typeface="+mj-lt"/>
          <a:ea typeface="+mj-ea"/>
          <a:cs typeface="+mj-cs"/>
        </a:defRPr>
      </a:lvl1pPr>
      <a:lvl2pPr algn="l" rtl="0" eaLnBrk="0" fontAlgn="base" hangingPunct="0">
        <a:lnSpc>
          <a:spcPct val="85000"/>
        </a:lnSpc>
        <a:spcBef>
          <a:spcPct val="0"/>
        </a:spcBef>
        <a:spcAft>
          <a:spcPct val="0"/>
        </a:spcAft>
        <a:defRPr sz="2400" b="1">
          <a:solidFill>
            <a:srgbClr val="007CC3"/>
          </a:solidFill>
          <a:latin typeface="Arial" pitchFamily="34" charset="0"/>
        </a:defRPr>
      </a:lvl2pPr>
      <a:lvl3pPr algn="l" rtl="0" eaLnBrk="0" fontAlgn="base" hangingPunct="0">
        <a:lnSpc>
          <a:spcPct val="85000"/>
        </a:lnSpc>
        <a:spcBef>
          <a:spcPct val="0"/>
        </a:spcBef>
        <a:spcAft>
          <a:spcPct val="0"/>
        </a:spcAft>
        <a:defRPr sz="2400" b="1">
          <a:solidFill>
            <a:srgbClr val="007CC3"/>
          </a:solidFill>
          <a:latin typeface="Arial" pitchFamily="34" charset="0"/>
        </a:defRPr>
      </a:lvl3pPr>
      <a:lvl4pPr algn="l" rtl="0" eaLnBrk="0" fontAlgn="base" hangingPunct="0">
        <a:lnSpc>
          <a:spcPct val="85000"/>
        </a:lnSpc>
        <a:spcBef>
          <a:spcPct val="0"/>
        </a:spcBef>
        <a:spcAft>
          <a:spcPct val="0"/>
        </a:spcAft>
        <a:defRPr sz="2400" b="1">
          <a:solidFill>
            <a:srgbClr val="007CC3"/>
          </a:solidFill>
          <a:latin typeface="Arial" pitchFamily="34" charset="0"/>
        </a:defRPr>
      </a:lvl4pPr>
      <a:lvl5pPr algn="l" rtl="0" eaLnBrk="0" fontAlgn="base" hangingPunct="0">
        <a:lnSpc>
          <a:spcPct val="85000"/>
        </a:lnSpc>
        <a:spcBef>
          <a:spcPct val="0"/>
        </a:spcBef>
        <a:spcAft>
          <a:spcPct val="0"/>
        </a:spcAft>
        <a:defRPr sz="2400" b="1">
          <a:solidFill>
            <a:srgbClr val="007CC3"/>
          </a:solidFill>
          <a:latin typeface="Arial" pitchFamily="34" charset="0"/>
        </a:defRPr>
      </a:lvl5pPr>
      <a:lvl6pPr marL="457200" algn="l" rtl="0" fontAlgn="base">
        <a:lnSpc>
          <a:spcPct val="85000"/>
        </a:lnSpc>
        <a:spcBef>
          <a:spcPct val="0"/>
        </a:spcBef>
        <a:spcAft>
          <a:spcPct val="0"/>
        </a:spcAft>
        <a:defRPr sz="2400" b="1">
          <a:solidFill>
            <a:srgbClr val="007CC3"/>
          </a:solidFill>
          <a:latin typeface="Arial" pitchFamily="34" charset="0"/>
        </a:defRPr>
      </a:lvl6pPr>
      <a:lvl7pPr marL="914400" algn="l" rtl="0" fontAlgn="base">
        <a:lnSpc>
          <a:spcPct val="85000"/>
        </a:lnSpc>
        <a:spcBef>
          <a:spcPct val="0"/>
        </a:spcBef>
        <a:spcAft>
          <a:spcPct val="0"/>
        </a:spcAft>
        <a:defRPr sz="2400" b="1">
          <a:solidFill>
            <a:srgbClr val="007CC3"/>
          </a:solidFill>
          <a:latin typeface="Arial" pitchFamily="34" charset="0"/>
        </a:defRPr>
      </a:lvl7pPr>
      <a:lvl8pPr marL="1371600" algn="l" rtl="0" fontAlgn="base">
        <a:lnSpc>
          <a:spcPct val="85000"/>
        </a:lnSpc>
        <a:spcBef>
          <a:spcPct val="0"/>
        </a:spcBef>
        <a:spcAft>
          <a:spcPct val="0"/>
        </a:spcAft>
        <a:defRPr sz="2400" b="1">
          <a:solidFill>
            <a:srgbClr val="007CC3"/>
          </a:solidFill>
          <a:latin typeface="Arial" pitchFamily="34" charset="0"/>
        </a:defRPr>
      </a:lvl8pPr>
      <a:lvl9pPr marL="1828800" algn="l" rtl="0" fontAlgn="base">
        <a:lnSpc>
          <a:spcPct val="85000"/>
        </a:lnSpc>
        <a:spcBef>
          <a:spcPct val="0"/>
        </a:spcBef>
        <a:spcAft>
          <a:spcPct val="0"/>
        </a:spcAft>
        <a:defRPr sz="2400" b="1">
          <a:solidFill>
            <a:srgbClr val="007CC3"/>
          </a:solidFill>
          <a:latin typeface="Arial" pitchFamily="34" charset="0"/>
        </a:defRPr>
      </a:lvl9pPr>
    </p:titleStyle>
    <p:bodyStyle>
      <a:lvl1pPr marL="265113" indent="-265113" algn="l" rtl="0" eaLnBrk="0" fontAlgn="base" hangingPunct="0">
        <a:spcBef>
          <a:spcPct val="40000"/>
        </a:spcBef>
        <a:spcAft>
          <a:spcPct val="20000"/>
        </a:spcAft>
        <a:buClr>
          <a:srgbClr val="007CC3"/>
        </a:buClr>
        <a:buFont typeface="Wingdings" pitchFamily="2" charset="2"/>
        <a:buChar char="§"/>
        <a:defRPr sz="2400">
          <a:solidFill>
            <a:srgbClr val="000000"/>
          </a:solidFill>
          <a:latin typeface="+mn-lt"/>
          <a:ea typeface="+mn-ea"/>
          <a:cs typeface="+mn-cs"/>
        </a:defRPr>
      </a:lvl1pPr>
      <a:lvl2pPr marL="623888" indent="-179388" algn="l" rtl="0" eaLnBrk="0" fontAlgn="base" hangingPunct="0">
        <a:spcBef>
          <a:spcPct val="0"/>
        </a:spcBef>
        <a:spcAft>
          <a:spcPct val="20000"/>
        </a:spcAft>
        <a:buClr>
          <a:srgbClr val="007CC3"/>
        </a:buClr>
        <a:buFont typeface="Times New Roman" pitchFamily="18" charset="0"/>
        <a:buChar char="-"/>
        <a:defRPr sz="2000">
          <a:solidFill>
            <a:srgbClr val="000000"/>
          </a:solidFill>
          <a:latin typeface="+mn-lt"/>
        </a:defRPr>
      </a:lvl2pPr>
      <a:lvl3pPr marL="982663" indent="-179388" algn="l" rtl="0" eaLnBrk="0" fontAlgn="base" hangingPunct="0">
        <a:spcBef>
          <a:spcPct val="0"/>
        </a:spcBef>
        <a:spcAft>
          <a:spcPct val="20000"/>
        </a:spcAft>
        <a:buClr>
          <a:srgbClr val="007CC3"/>
        </a:buClr>
        <a:buFont typeface="Times New Roman" pitchFamily="18" charset="0"/>
        <a:buChar char="-"/>
        <a:defRPr>
          <a:solidFill>
            <a:srgbClr val="000000"/>
          </a:solidFill>
          <a:latin typeface="+mn-lt"/>
        </a:defRPr>
      </a:lvl3pPr>
      <a:lvl4pPr marL="1341438" indent="-179388" algn="l" rtl="0" eaLnBrk="0" fontAlgn="base" hangingPunct="0">
        <a:spcBef>
          <a:spcPct val="0"/>
        </a:spcBef>
        <a:spcAft>
          <a:spcPct val="20000"/>
        </a:spcAft>
        <a:buClr>
          <a:srgbClr val="007CC3"/>
        </a:buClr>
        <a:buFont typeface="Times New Roman" pitchFamily="18" charset="0"/>
        <a:buChar char="-"/>
        <a:defRPr>
          <a:solidFill>
            <a:srgbClr val="000000"/>
          </a:solidFill>
          <a:latin typeface="+mn-lt"/>
        </a:defRPr>
      </a:lvl4pPr>
      <a:lvl5pPr marL="1700213" indent="-179388" algn="l" rtl="0" eaLnBrk="0" fontAlgn="base" hangingPunct="0">
        <a:spcBef>
          <a:spcPct val="0"/>
        </a:spcBef>
        <a:spcAft>
          <a:spcPct val="20000"/>
        </a:spcAft>
        <a:buClr>
          <a:srgbClr val="007CC3"/>
        </a:buClr>
        <a:buFont typeface="Times New Roman" pitchFamily="18" charset="0"/>
        <a:buChar char="-"/>
        <a:defRPr>
          <a:solidFill>
            <a:srgbClr val="000000"/>
          </a:solidFill>
          <a:latin typeface="+mn-lt"/>
        </a:defRPr>
      </a:lvl5pPr>
      <a:lvl6pPr marL="2157413" indent="-179388" algn="l" rtl="0" fontAlgn="base">
        <a:spcBef>
          <a:spcPct val="0"/>
        </a:spcBef>
        <a:spcAft>
          <a:spcPct val="20000"/>
        </a:spcAft>
        <a:buClr>
          <a:srgbClr val="007CC3"/>
        </a:buClr>
        <a:buFont typeface="Times New Roman" pitchFamily="18" charset="0"/>
        <a:buChar char="-"/>
        <a:defRPr>
          <a:solidFill>
            <a:srgbClr val="000000"/>
          </a:solidFill>
          <a:latin typeface="+mn-lt"/>
        </a:defRPr>
      </a:lvl6pPr>
      <a:lvl7pPr marL="2614613" indent="-179388" algn="l" rtl="0" fontAlgn="base">
        <a:spcBef>
          <a:spcPct val="0"/>
        </a:spcBef>
        <a:spcAft>
          <a:spcPct val="20000"/>
        </a:spcAft>
        <a:buClr>
          <a:srgbClr val="007CC3"/>
        </a:buClr>
        <a:buFont typeface="Times New Roman" pitchFamily="18" charset="0"/>
        <a:buChar char="-"/>
        <a:defRPr>
          <a:solidFill>
            <a:srgbClr val="000000"/>
          </a:solidFill>
          <a:latin typeface="+mn-lt"/>
        </a:defRPr>
      </a:lvl7pPr>
      <a:lvl8pPr marL="3071813" indent="-179388" algn="l" rtl="0" fontAlgn="base">
        <a:spcBef>
          <a:spcPct val="0"/>
        </a:spcBef>
        <a:spcAft>
          <a:spcPct val="20000"/>
        </a:spcAft>
        <a:buClr>
          <a:srgbClr val="007CC3"/>
        </a:buClr>
        <a:buFont typeface="Times New Roman" pitchFamily="18" charset="0"/>
        <a:buChar char="-"/>
        <a:defRPr>
          <a:solidFill>
            <a:srgbClr val="000000"/>
          </a:solidFill>
          <a:latin typeface="+mn-lt"/>
        </a:defRPr>
      </a:lvl8pPr>
      <a:lvl9pPr marL="3529013" indent="-179388" algn="l" rtl="0" fontAlgn="base">
        <a:spcBef>
          <a:spcPct val="0"/>
        </a:spcBef>
        <a:spcAft>
          <a:spcPct val="20000"/>
        </a:spcAft>
        <a:buClr>
          <a:srgbClr val="007CC3"/>
        </a:buClr>
        <a:buFont typeface="Times New Roman" pitchFamily="18" charset="0"/>
        <a:buChar char="-"/>
        <a:defRPr>
          <a:solidFill>
            <a:srgbClr val="000000"/>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28802" name="Rectangle 2"/>
          <p:cNvSpPr>
            <a:spLocks noGrp="1" noChangeArrowheads="1"/>
          </p:cNvSpPr>
          <p:nvPr>
            <p:ph type="ctrTitle"/>
          </p:nvPr>
        </p:nvSpPr>
        <p:spPr>
          <a:xfrm>
            <a:off x="539750" y="2430463"/>
            <a:ext cx="8280400" cy="1927225"/>
          </a:xfrm>
        </p:spPr>
        <p:txBody>
          <a:bodyPr/>
          <a:lstStyle/>
          <a:p>
            <a:pPr eaLnBrk="1" hangingPunct="1">
              <a:defRPr/>
            </a:pPr>
            <a:r>
              <a:rPr lang="pl-PL" sz="4000" dirty="0" smtClean="0"/>
              <a:t>Program ochrony powietrza</a:t>
            </a:r>
            <a:br>
              <a:rPr lang="pl-PL" sz="4000" dirty="0" smtClean="0"/>
            </a:br>
            <a:r>
              <a:rPr lang="pl-PL" sz="2800" dirty="0" smtClean="0"/>
              <a:t>dla </a:t>
            </a:r>
            <a:br>
              <a:rPr lang="pl-PL" sz="2800" dirty="0" smtClean="0"/>
            </a:br>
            <a:r>
              <a:rPr lang="pl-PL" sz="2800" dirty="0" smtClean="0"/>
              <a:t>aglomeracji białostockiej</a:t>
            </a:r>
            <a:br>
              <a:rPr lang="pl-PL" sz="2800" dirty="0" smtClean="0"/>
            </a:br>
            <a:endParaRPr lang="en-GB" sz="2800" dirty="0" smtClean="0"/>
          </a:p>
        </p:txBody>
      </p:sp>
      <p:pic>
        <p:nvPicPr>
          <p:cNvPr id="3075" name="Obraz 4" descr="Herb_bialystok.bmp"/>
          <p:cNvPicPr>
            <a:picLocks noChangeAspect="1"/>
          </p:cNvPicPr>
          <p:nvPr/>
        </p:nvPicPr>
        <p:blipFill>
          <a:blip r:embed="rId4" cstate="print"/>
          <a:srcRect/>
          <a:stretch>
            <a:fillRect/>
          </a:stretch>
        </p:blipFill>
        <p:spPr bwMode="auto">
          <a:xfrm>
            <a:off x="8305800" y="5072063"/>
            <a:ext cx="838200" cy="102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Obraz 7" descr="bial_bazowy2005.jpg"/>
          <p:cNvPicPr>
            <a:picLocks noChangeAspect="1"/>
          </p:cNvPicPr>
          <p:nvPr/>
        </p:nvPicPr>
        <p:blipFill>
          <a:blip r:embed="rId2" cstate="print"/>
          <a:srcRect l="1563" t="3642" b="1408"/>
          <a:stretch>
            <a:fillRect/>
          </a:stretch>
        </p:blipFill>
        <p:spPr bwMode="auto">
          <a:xfrm>
            <a:off x="349250" y="857250"/>
            <a:ext cx="8794750" cy="6000750"/>
          </a:xfrm>
          <a:prstGeom prst="rect">
            <a:avLst/>
          </a:prstGeom>
          <a:noFill/>
          <a:ln w="9525">
            <a:noFill/>
            <a:miter lim="800000"/>
            <a:headEnd/>
            <a:tailEnd/>
          </a:ln>
        </p:spPr>
      </p:pic>
      <p:sp>
        <p:nvSpPr>
          <p:cNvPr id="1235972" name="Rectangle 4"/>
          <p:cNvSpPr>
            <a:spLocks noGrp="1" noChangeArrowheads="1"/>
          </p:cNvSpPr>
          <p:nvPr>
            <p:ph type="body" sz="half" idx="1"/>
          </p:nvPr>
        </p:nvSpPr>
        <p:spPr>
          <a:xfrm>
            <a:off x="785813" y="1000125"/>
            <a:ext cx="2214562" cy="357188"/>
          </a:xfrm>
        </p:spPr>
        <p:txBody>
          <a:bodyPr/>
          <a:lstStyle/>
          <a:p>
            <a:pPr marL="0" indent="0" eaLnBrk="1" hangingPunct="1">
              <a:buFont typeface="Wingdings" pitchFamily="2" charset="2"/>
              <a:buNone/>
            </a:pPr>
            <a:r>
              <a:rPr lang="pl-PL" sz="1600" b="1" smtClean="0">
                <a:solidFill>
                  <a:schemeClr val="tx1"/>
                </a:solidFill>
              </a:rPr>
              <a:t>Wynik modelowania</a:t>
            </a:r>
            <a:endParaRPr lang="pl-PL" sz="1600" b="1" smtClean="0"/>
          </a:p>
        </p:txBody>
      </p:sp>
      <p:sp>
        <p:nvSpPr>
          <p:cNvPr id="6" name="Rectangle 5"/>
          <p:cNvSpPr txBox="1">
            <a:spLocks noChangeArrowheads="1"/>
          </p:cNvSpPr>
          <p:nvPr/>
        </p:nvSpPr>
        <p:spPr bwMode="auto">
          <a:xfrm>
            <a:off x="214313" y="142875"/>
            <a:ext cx="6840537" cy="357188"/>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mj-lt"/>
              <a:ea typeface="+mj-ea"/>
              <a:cs typeface="+mj-cs"/>
            </a:endParaRPr>
          </a:p>
        </p:txBody>
      </p:sp>
      <p:pic>
        <p:nvPicPr>
          <p:cNvPr id="12293" name="Obraz 6" descr="Herb_bialystok.bmp"/>
          <p:cNvPicPr>
            <a:picLocks noChangeAspect="1"/>
          </p:cNvPicPr>
          <p:nvPr/>
        </p:nvPicPr>
        <p:blipFill>
          <a:blip r:embed="rId3" cstate="print"/>
          <a:srcRect/>
          <a:stretch>
            <a:fillRect/>
          </a:stretch>
        </p:blipFill>
        <p:spPr bwMode="auto">
          <a:xfrm>
            <a:off x="8143875" y="5143500"/>
            <a:ext cx="838200" cy="102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35972">
                                            <p:txEl>
                                              <p:pRg st="0" end="0"/>
                                            </p:txEl>
                                          </p:spTgt>
                                        </p:tgtEl>
                                        <p:attrNameLst>
                                          <p:attrName>style.visibility</p:attrName>
                                        </p:attrNameLst>
                                      </p:cBhvr>
                                      <p:to>
                                        <p:strVal val="visible"/>
                                      </p:to>
                                    </p:set>
                                    <p:animEffect transition="in" filter="fade">
                                      <p:cBhvr>
                                        <p:cTn id="7" dur="2000"/>
                                        <p:tgtEl>
                                          <p:spTgt spid="12359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97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894263" y="928688"/>
            <a:ext cx="3535362" cy="979487"/>
          </a:xfrm>
          <a:prstGeom prst="rect">
            <a:avLst/>
          </a:prstGeom>
          <a:noFill/>
          <a:ln w="9525">
            <a:noFill/>
            <a:miter lim="800000"/>
            <a:headEnd/>
            <a:tailEnd/>
          </a:ln>
        </p:spPr>
        <p:txBody>
          <a:bodyPr>
            <a:spAutoFit/>
          </a:bodyPr>
          <a:lstStyle/>
          <a:p>
            <a:pPr algn="ctr">
              <a:lnSpc>
                <a:spcPct val="80000"/>
              </a:lnSpc>
              <a:spcBef>
                <a:spcPct val="20000"/>
              </a:spcBef>
            </a:pPr>
            <a:r>
              <a:rPr lang="pl-PL" b="1"/>
              <a:t>Udziały poszczególnych źródeł w stężeniach średniorocznych pyłu zawieszonego PM10 </a:t>
            </a:r>
          </a:p>
        </p:txBody>
      </p:sp>
      <p:sp>
        <p:nvSpPr>
          <p:cNvPr id="13315" name="Rectangle 3"/>
          <p:cNvSpPr>
            <a:spLocks noChangeArrowheads="1"/>
          </p:cNvSpPr>
          <p:nvPr/>
        </p:nvSpPr>
        <p:spPr bwMode="auto">
          <a:xfrm>
            <a:off x="0" y="2043113"/>
            <a:ext cx="9144000" cy="0"/>
          </a:xfrm>
          <a:prstGeom prst="rect">
            <a:avLst/>
          </a:prstGeom>
          <a:noFill/>
          <a:ln w="12700" algn="ctr">
            <a:noFill/>
            <a:miter lim="800000"/>
            <a:headEnd/>
            <a:tailEnd/>
          </a:ln>
        </p:spPr>
        <p:txBody>
          <a:bodyPr wrap="none" lIns="90000" tIns="46800" rIns="90000" bIns="46800" anchor="ctr">
            <a:spAutoFit/>
          </a:bodyPr>
          <a:lstStyle/>
          <a:p>
            <a:pPr eaLnBrk="0" hangingPunct="0">
              <a:spcBef>
                <a:spcPct val="50000"/>
              </a:spcBef>
              <a:buFont typeface="Wingdings" pitchFamily="2" charset="2"/>
              <a:buNone/>
            </a:pPr>
            <a:endParaRPr lang="pl-PL"/>
          </a:p>
        </p:txBody>
      </p:sp>
      <p:sp>
        <p:nvSpPr>
          <p:cNvPr id="1241101" name="AutoShape 13">
            <a:hlinkClick r:id="" action="ppaction://hlinkshowjump?jump=nextslide" highlightClick="1"/>
          </p:cNvPr>
          <p:cNvSpPr>
            <a:spLocks noChangeArrowheads="1"/>
          </p:cNvSpPr>
          <p:nvPr/>
        </p:nvSpPr>
        <p:spPr bwMode="auto">
          <a:xfrm>
            <a:off x="395288" y="981075"/>
            <a:ext cx="4211637" cy="287338"/>
          </a:xfrm>
          <a:prstGeom prst="actionButtonBlank">
            <a:avLst/>
          </a:prstGeom>
          <a:solidFill>
            <a:schemeClr val="tx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pl-PL" b="1">
                <a:solidFill>
                  <a:schemeClr val="bg1"/>
                </a:solidFill>
              </a:rPr>
              <a:t>Udział źródeł na terenie miasta</a:t>
            </a:r>
          </a:p>
        </p:txBody>
      </p:sp>
      <p:sp>
        <p:nvSpPr>
          <p:cNvPr id="1241102" name="AutoShape 14">
            <a:hlinkClick r:id="" action="ppaction://hlinkshowjump?jump=nextslide" highlightClick="1"/>
          </p:cNvPr>
          <p:cNvSpPr>
            <a:spLocks noChangeArrowheads="1"/>
          </p:cNvSpPr>
          <p:nvPr/>
        </p:nvSpPr>
        <p:spPr bwMode="auto">
          <a:xfrm>
            <a:off x="3571868" y="3786190"/>
            <a:ext cx="5040313" cy="288925"/>
          </a:xfrm>
          <a:prstGeom prst="actionButtonBlank">
            <a:avLst/>
          </a:prstGeom>
          <a:solidFill>
            <a:schemeClr val="tx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r>
              <a:rPr lang="pl-PL" b="1" dirty="0">
                <a:solidFill>
                  <a:schemeClr val="accent1"/>
                </a:solidFill>
              </a:rPr>
              <a:t>Udział źródeł w obszarze przekroczeń</a:t>
            </a:r>
          </a:p>
        </p:txBody>
      </p:sp>
      <p:sp>
        <p:nvSpPr>
          <p:cNvPr id="9" name="Prostokąt 8"/>
          <p:cNvSpPr/>
          <p:nvPr/>
        </p:nvSpPr>
        <p:spPr>
          <a:xfrm>
            <a:off x="285750" y="142875"/>
            <a:ext cx="7072313" cy="354013"/>
          </a:xfrm>
          <a:prstGeom prst="rect">
            <a:avLst/>
          </a:prstGeom>
        </p:spPr>
        <p:txBody>
          <a:bodyPr>
            <a:spAutoFit/>
          </a:bodyPr>
          <a:lstStyle/>
          <a:p>
            <a:pPr>
              <a:lnSpc>
                <a:spcPct val="85000"/>
              </a:lnSpc>
              <a:defRPr/>
            </a:pPr>
            <a:r>
              <a:rPr lang="pl-PL" sz="2000" b="1" kern="0" dirty="0">
                <a:solidFill>
                  <a:srgbClr val="007CC3"/>
                </a:solidFill>
                <a:latin typeface="Arial"/>
                <a:cs typeface="+mn-cs"/>
              </a:rPr>
              <a:t>Program ochrony powietrza </a:t>
            </a:r>
            <a:r>
              <a:rPr lang="pl-PL" sz="2000" kern="0" dirty="0">
                <a:solidFill>
                  <a:srgbClr val="007CC3"/>
                </a:solidFill>
                <a:latin typeface="Arial"/>
                <a:cs typeface="+mn-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Arial"/>
              <a:cs typeface="+mn-cs"/>
            </a:endParaRPr>
          </a:p>
        </p:txBody>
      </p:sp>
      <p:pic>
        <p:nvPicPr>
          <p:cNvPr id="13323" name="Obraz 8" descr="Herb_bialystok.bmp"/>
          <p:cNvPicPr>
            <a:picLocks noChangeAspect="1"/>
          </p:cNvPicPr>
          <p:nvPr/>
        </p:nvPicPr>
        <p:blipFill>
          <a:blip r:embed="rId2" cstate="print"/>
          <a:srcRect/>
          <a:stretch>
            <a:fillRect/>
          </a:stretch>
        </p:blipFill>
        <p:spPr bwMode="auto">
          <a:xfrm>
            <a:off x="8305800" y="928688"/>
            <a:ext cx="838200" cy="1022350"/>
          </a:xfrm>
          <a:prstGeom prst="rect">
            <a:avLst/>
          </a:prstGeom>
          <a:noFill/>
          <a:ln w="9525">
            <a:noFill/>
            <a:miter lim="800000"/>
            <a:headEnd/>
            <a:tailEnd/>
          </a:ln>
        </p:spPr>
      </p:pic>
      <p:graphicFrame>
        <p:nvGraphicFramePr>
          <p:cNvPr id="14" name="Chart 6"/>
          <p:cNvGraphicFramePr>
            <a:graphicFrameLocks/>
          </p:cNvGraphicFramePr>
          <p:nvPr/>
        </p:nvGraphicFramePr>
        <p:xfrm>
          <a:off x="500034" y="1357298"/>
          <a:ext cx="4500594" cy="22860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7"/>
          <p:cNvGraphicFramePr>
            <a:graphicFrameLocks/>
          </p:cNvGraphicFramePr>
          <p:nvPr/>
        </p:nvGraphicFramePr>
        <p:xfrm>
          <a:off x="4071934" y="4357694"/>
          <a:ext cx="4514869" cy="207169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1241101"/>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499"/>
                                          </p:stCondLst>
                                        </p:cTn>
                                        <p:tgtEl>
                                          <p:spTgt spid="1241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95288"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43139" name="Rectangle 3"/>
          <p:cNvSpPr>
            <a:spLocks noGrp="1" noChangeArrowheads="1"/>
          </p:cNvSpPr>
          <p:nvPr>
            <p:ph type="body" idx="1"/>
          </p:nvPr>
        </p:nvSpPr>
        <p:spPr>
          <a:xfrm>
            <a:off x="285750" y="1000125"/>
            <a:ext cx="8393113" cy="376238"/>
          </a:xfrm>
        </p:spPr>
        <p:txBody>
          <a:bodyPr/>
          <a:lstStyle/>
          <a:p>
            <a:pPr marL="0" indent="0" eaLnBrk="1" hangingPunct="1">
              <a:lnSpc>
                <a:spcPct val="90000"/>
              </a:lnSpc>
              <a:buFont typeface="Wingdings" pitchFamily="2" charset="2"/>
              <a:buNone/>
              <a:defRPr/>
            </a:pPr>
            <a:r>
              <a:rPr lang="pl-PL" sz="2000" b="1" dirty="0" smtClean="0">
                <a:solidFill>
                  <a:srgbClr val="FFCC00"/>
                </a:solidFill>
              </a:rPr>
              <a:t>Prognozy dotrzymywania dopuszczalnych poziomów pyłu PM10:</a:t>
            </a:r>
          </a:p>
          <a:p>
            <a:pPr marL="0" indent="0" eaLnBrk="1" hangingPunct="1">
              <a:lnSpc>
                <a:spcPct val="90000"/>
              </a:lnSpc>
              <a:buFont typeface="Wingdings" pitchFamily="2" charset="2"/>
              <a:buNone/>
              <a:defRPr/>
            </a:pPr>
            <a:r>
              <a:rPr lang="pl-PL" sz="2000" b="1" dirty="0" smtClean="0">
                <a:solidFill>
                  <a:srgbClr val="FFCC00"/>
                </a:solidFill>
              </a:rPr>
              <a:t>Wariant  I – </a:t>
            </a:r>
            <a:r>
              <a:rPr lang="pl-PL" sz="1800" b="1" dirty="0" smtClean="0">
                <a:solidFill>
                  <a:srgbClr val="FFCC00"/>
                </a:solidFill>
              </a:rPr>
              <a:t>2011</a:t>
            </a:r>
            <a:r>
              <a:rPr lang="pl-PL" sz="1600" b="1" dirty="0" smtClean="0">
                <a:solidFill>
                  <a:srgbClr val="FFCC00"/>
                </a:solidFill>
              </a:rPr>
              <a:t> r. </a:t>
            </a:r>
            <a:r>
              <a:rPr lang="pl-PL" sz="1600" b="1" u="sng" dirty="0" smtClean="0">
                <a:solidFill>
                  <a:schemeClr val="accent1">
                    <a:lumMod val="75000"/>
                  </a:schemeClr>
                </a:solidFill>
              </a:rPr>
              <a:t>(wariant niepodejmowania żadnych dodatkowych działań)</a:t>
            </a:r>
          </a:p>
          <a:p>
            <a:pPr marL="0" indent="0" eaLnBrk="1" hangingPunct="1">
              <a:lnSpc>
                <a:spcPct val="90000"/>
              </a:lnSpc>
              <a:buFont typeface="Wingdings" pitchFamily="2" charset="2"/>
              <a:buNone/>
              <a:defRPr/>
            </a:pPr>
            <a:endParaRPr lang="pl-PL" sz="2000" b="1" dirty="0" smtClean="0">
              <a:solidFill>
                <a:srgbClr val="FFCC00"/>
              </a:solidFill>
            </a:endParaRPr>
          </a:p>
          <a:p>
            <a:pPr marL="0" indent="0" eaLnBrk="1" hangingPunct="1">
              <a:lnSpc>
                <a:spcPct val="90000"/>
              </a:lnSpc>
              <a:buFont typeface="Wingdings" pitchFamily="2" charset="2"/>
              <a:buNone/>
              <a:defRPr/>
            </a:pPr>
            <a:endParaRPr lang="pl-PL" sz="2000" b="1" dirty="0" smtClean="0">
              <a:solidFill>
                <a:srgbClr val="FFCC00"/>
              </a:solidFill>
            </a:endParaRPr>
          </a:p>
          <a:p>
            <a:pPr marL="0" indent="0" eaLnBrk="1" hangingPunct="1">
              <a:lnSpc>
                <a:spcPct val="90000"/>
              </a:lnSpc>
              <a:buFont typeface="Wingdings" pitchFamily="2" charset="2"/>
              <a:buNone/>
              <a:defRPr/>
            </a:pPr>
            <a:endParaRPr lang="pl-PL" sz="2000" b="1" dirty="0" smtClean="0">
              <a:solidFill>
                <a:srgbClr val="FFCC00"/>
              </a:solidFill>
            </a:endParaRPr>
          </a:p>
          <a:p>
            <a:pPr marL="0" indent="0" eaLnBrk="1" hangingPunct="1">
              <a:lnSpc>
                <a:spcPct val="90000"/>
              </a:lnSpc>
              <a:buFont typeface="Wingdings" pitchFamily="2" charset="2"/>
              <a:buNone/>
              <a:defRPr/>
            </a:pPr>
            <a:endParaRPr lang="pl-PL" sz="2000" b="1" dirty="0" smtClean="0">
              <a:solidFill>
                <a:srgbClr val="FFCC00"/>
              </a:solidFill>
            </a:endParaRPr>
          </a:p>
          <a:p>
            <a:pPr marL="0" indent="0" eaLnBrk="1" hangingPunct="1">
              <a:lnSpc>
                <a:spcPct val="90000"/>
              </a:lnSpc>
              <a:buFont typeface="Wingdings" pitchFamily="2" charset="2"/>
              <a:buNone/>
              <a:defRPr/>
            </a:pPr>
            <a:endParaRPr lang="pl-PL" sz="2000" b="1" dirty="0" smtClean="0">
              <a:solidFill>
                <a:srgbClr val="FFCC00"/>
              </a:solidFill>
            </a:endParaRPr>
          </a:p>
          <a:p>
            <a:pPr marL="0" indent="0" eaLnBrk="1" hangingPunct="1">
              <a:lnSpc>
                <a:spcPct val="90000"/>
              </a:lnSpc>
              <a:buFont typeface="Wingdings" pitchFamily="2" charset="2"/>
              <a:buNone/>
              <a:defRPr/>
            </a:pPr>
            <a:r>
              <a:rPr lang="pl-PL" sz="1800" b="1" dirty="0" smtClean="0">
                <a:solidFill>
                  <a:srgbClr val="FFCC00"/>
                </a:solidFill>
              </a:rPr>
              <a:t>Wariant II – 2020 r.</a:t>
            </a:r>
          </a:p>
          <a:p>
            <a:pPr marL="0" indent="0" eaLnBrk="1" hangingPunct="1">
              <a:lnSpc>
                <a:spcPct val="90000"/>
              </a:lnSpc>
              <a:buFont typeface="Wingdings" pitchFamily="2" charset="2"/>
              <a:buNone/>
              <a:defRPr/>
            </a:pPr>
            <a:endParaRPr lang="pl-PL" sz="2000" b="1" dirty="0" smtClean="0">
              <a:solidFill>
                <a:srgbClr val="FFCC00"/>
              </a:solidFill>
            </a:endParaRPr>
          </a:p>
        </p:txBody>
      </p:sp>
      <p:sp>
        <p:nvSpPr>
          <p:cNvPr id="7" name="Prostokąt 6"/>
          <p:cNvSpPr/>
          <p:nvPr/>
        </p:nvSpPr>
        <p:spPr>
          <a:xfrm>
            <a:off x="285750" y="142875"/>
            <a:ext cx="7072313" cy="354013"/>
          </a:xfrm>
          <a:prstGeom prst="rect">
            <a:avLst/>
          </a:prstGeom>
        </p:spPr>
        <p:txBody>
          <a:bodyPr>
            <a:spAutoFit/>
          </a:bodyPr>
          <a:lstStyle/>
          <a:p>
            <a:pPr>
              <a:lnSpc>
                <a:spcPct val="85000"/>
              </a:lnSpc>
              <a:defRPr/>
            </a:pPr>
            <a:r>
              <a:rPr lang="pl-PL" sz="2000" b="1" kern="0" dirty="0">
                <a:solidFill>
                  <a:srgbClr val="007CC3"/>
                </a:solidFill>
                <a:latin typeface="Arial"/>
                <a:cs typeface="+mn-cs"/>
              </a:rPr>
              <a:t>Program ochrony powietrza </a:t>
            </a:r>
            <a:r>
              <a:rPr lang="pl-PL" sz="2000" kern="0" dirty="0">
                <a:solidFill>
                  <a:srgbClr val="007CC3"/>
                </a:solidFill>
                <a:latin typeface="Arial"/>
                <a:cs typeface="+mn-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Arial"/>
              <a:cs typeface="+mn-cs"/>
            </a:endParaRPr>
          </a:p>
        </p:txBody>
      </p:sp>
      <p:pic>
        <p:nvPicPr>
          <p:cNvPr id="14341" name="Obraz 8" descr="Herb_bialystok.bmp"/>
          <p:cNvPicPr>
            <a:picLocks noChangeAspect="1"/>
          </p:cNvPicPr>
          <p:nvPr/>
        </p:nvPicPr>
        <p:blipFill>
          <a:blip r:embed="rId2" cstate="print"/>
          <a:srcRect/>
          <a:stretch>
            <a:fillRect/>
          </a:stretch>
        </p:blipFill>
        <p:spPr bwMode="auto">
          <a:xfrm>
            <a:off x="8305800" y="928688"/>
            <a:ext cx="838200" cy="1022350"/>
          </a:xfrm>
          <a:prstGeom prst="rect">
            <a:avLst/>
          </a:prstGeom>
          <a:noFill/>
          <a:ln w="9525">
            <a:noFill/>
            <a:miter lim="800000"/>
            <a:headEnd/>
            <a:tailEnd/>
          </a:ln>
        </p:spPr>
      </p:pic>
      <p:sp>
        <p:nvSpPr>
          <p:cNvPr id="14342" name="pole tekstowe 9"/>
          <p:cNvSpPr txBox="1">
            <a:spLocks noChangeArrowheads="1"/>
          </p:cNvSpPr>
          <p:nvPr/>
        </p:nvSpPr>
        <p:spPr bwMode="auto">
          <a:xfrm>
            <a:off x="357188" y="1857375"/>
            <a:ext cx="8786812" cy="2800350"/>
          </a:xfrm>
          <a:prstGeom prst="rect">
            <a:avLst/>
          </a:prstGeom>
          <a:noFill/>
          <a:ln w="9525">
            <a:noFill/>
            <a:miter lim="800000"/>
            <a:headEnd/>
            <a:tailEnd/>
          </a:ln>
        </p:spPr>
        <p:txBody>
          <a:bodyPr>
            <a:spAutoFit/>
          </a:bodyPr>
          <a:lstStyle/>
          <a:p>
            <a:pPr algn="just"/>
            <a:r>
              <a:rPr lang="pl-PL" sz="1400"/>
              <a:t>Biorąc pod uwagę zapis dyrektywy CAFE* dotyczący możliwości derogacji od obowiązku stosowania określonych wartości dopuszczalnych pyłu zawieszonego PM10, ze względu na „swoiste warunki rozprzestrzeniania się zanieczyszczeń, niekorzystne warunki klimatyczne lub transgraniczny charakter zanieczyszczeń” </a:t>
            </a:r>
            <a:r>
              <a:rPr lang="pl-PL" sz="1400" b="1"/>
              <a:t>określono pierwszy wariant realizacji programu ochrony powietrza, którego termin ustalono na rok 2011. </a:t>
            </a:r>
          </a:p>
          <a:p>
            <a:pPr algn="just"/>
            <a:endParaRPr lang="pl-PL" sz="1600"/>
          </a:p>
          <a:p>
            <a:pPr algn="just"/>
            <a:r>
              <a:rPr lang="pl-PL" sz="1400"/>
              <a:t>Zgodnie z art. 22 ust. 2 dyrektywy CAFE derogacje są możliwe w odniesieniu do pyłu zawieszonego PM10, gdy zgodność z wartościami dopuszczalnymi nie może być osiągnięta. Wyłączenie dotyczy okresu 3 lat od daty wejścia w życie dyrektywy, czyli do 11 czerwca 2011 r.</a:t>
            </a:r>
          </a:p>
          <a:p>
            <a:endParaRPr lang="pl-PL" sz="1600"/>
          </a:p>
          <a:p>
            <a:endParaRPr lang="pl-PL" sz="1600"/>
          </a:p>
          <a:p>
            <a:endParaRPr lang="pl-PL" sz="1600"/>
          </a:p>
        </p:txBody>
      </p:sp>
      <p:sp>
        <p:nvSpPr>
          <p:cNvPr id="14" name="Prostokąt 13"/>
          <p:cNvSpPr/>
          <p:nvPr/>
        </p:nvSpPr>
        <p:spPr>
          <a:xfrm>
            <a:off x="285750" y="6000750"/>
            <a:ext cx="8858250" cy="415925"/>
          </a:xfrm>
          <a:prstGeom prst="rect">
            <a:avLst/>
          </a:prstGeom>
        </p:spPr>
        <p:txBody>
          <a:bodyPr>
            <a:spAutoFit/>
          </a:bodyPr>
          <a:lstStyle/>
          <a:p>
            <a:pPr>
              <a:defRPr/>
            </a:pPr>
            <a:r>
              <a:rPr lang="pl-PL" sz="1050" dirty="0"/>
              <a:t>* Dyrektywa Parlamentu Europejskiego i Rady 2008/50/WE z dnia 21 maja 2008 r.  w sprawie jakości powietrza i czystszego powietrza dla Europy (</a:t>
            </a:r>
            <a:r>
              <a:rPr lang="pl-PL" sz="1050" dirty="0" err="1"/>
              <a:t>Clean</a:t>
            </a:r>
            <a:r>
              <a:rPr lang="pl-PL" sz="1050" dirty="0"/>
              <a:t> Air for Europe - Czyste Powietrze dla Europy) (Dz. U. L 152 z 11.06.2008 r., str. 1)</a:t>
            </a:r>
          </a:p>
        </p:txBody>
      </p:sp>
      <p:sp>
        <p:nvSpPr>
          <p:cNvPr id="14344" name="pole tekstowe 15"/>
          <p:cNvSpPr txBox="1">
            <a:spLocks noChangeArrowheads="1"/>
          </p:cNvSpPr>
          <p:nvPr/>
        </p:nvSpPr>
        <p:spPr bwMode="auto">
          <a:xfrm>
            <a:off x="357188" y="4572000"/>
            <a:ext cx="8643937" cy="1477963"/>
          </a:xfrm>
          <a:prstGeom prst="rect">
            <a:avLst/>
          </a:prstGeom>
          <a:noFill/>
          <a:ln w="9525">
            <a:noFill/>
            <a:miter lim="800000"/>
            <a:headEnd/>
            <a:tailEnd/>
          </a:ln>
        </p:spPr>
        <p:txBody>
          <a:bodyPr>
            <a:spAutoFit/>
          </a:bodyPr>
          <a:lstStyle/>
          <a:p>
            <a:pPr algn="just"/>
            <a:r>
              <a:rPr lang="pl-PL" sz="1400"/>
              <a:t>Biorąc pod uwagę możliwości finansowe, społeczne, organizacyjne oraz działania w zakresie zaplanowanych zmian w układzie drogowych w perspektywie 2020 r. określono drugi wariant realizacji działań mających na celu poprawę jakości powietrza, którego termin zakończenia wyznaczono na 2020 r. </a:t>
            </a:r>
          </a:p>
          <a:p>
            <a:endParaRPr lang="pl-PL" sz="1600"/>
          </a:p>
          <a:p>
            <a:endParaRPr lang="pl-PL" sz="1600"/>
          </a:p>
          <a:p>
            <a:endParaRPr lang="pl-PL"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43139">
                                            <p:txEl>
                                              <p:pRg st="0" end="0"/>
                                            </p:txEl>
                                          </p:spTgt>
                                        </p:tgtEl>
                                        <p:attrNameLst>
                                          <p:attrName>style.visibility</p:attrName>
                                        </p:attrNameLst>
                                      </p:cBhvr>
                                      <p:to>
                                        <p:strVal val="visible"/>
                                      </p:to>
                                    </p:set>
                                    <p:animEffect transition="in" filter="fade">
                                      <p:cBhvr>
                                        <p:cTn id="7" dur="2000"/>
                                        <p:tgtEl>
                                          <p:spTgt spid="1243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43139">
                                            <p:txEl>
                                              <p:pRg st="1" end="1"/>
                                            </p:txEl>
                                          </p:spTgt>
                                        </p:tgtEl>
                                        <p:attrNameLst>
                                          <p:attrName>style.visibility</p:attrName>
                                        </p:attrNameLst>
                                      </p:cBhvr>
                                      <p:to>
                                        <p:strVal val="visible"/>
                                      </p:to>
                                    </p:set>
                                    <p:animEffect transition="in" filter="fade">
                                      <p:cBhvr>
                                        <p:cTn id="12" dur="2000"/>
                                        <p:tgtEl>
                                          <p:spTgt spid="1243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43139">
                                            <p:txEl>
                                              <p:pRg st="7" end="7"/>
                                            </p:txEl>
                                          </p:spTgt>
                                        </p:tgtEl>
                                        <p:attrNameLst>
                                          <p:attrName>style.visibility</p:attrName>
                                        </p:attrNameLst>
                                      </p:cBhvr>
                                      <p:to>
                                        <p:strVal val="visible"/>
                                      </p:to>
                                    </p:set>
                                    <p:animEffect transition="in" filter="fade">
                                      <p:cBhvr>
                                        <p:cTn id="17" dur="2000"/>
                                        <p:tgtEl>
                                          <p:spTgt spid="12431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1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95288"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43139" name="Rectangle 3"/>
          <p:cNvSpPr>
            <a:spLocks noGrp="1" noChangeArrowheads="1"/>
          </p:cNvSpPr>
          <p:nvPr>
            <p:ph type="body" idx="1"/>
          </p:nvPr>
        </p:nvSpPr>
        <p:spPr>
          <a:xfrm>
            <a:off x="285750" y="928688"/>
            <a:ext cx="8072438" cy="376237"/>
          </a:xfrm>
        </p:spPr>
        <p:txBody>
          <a:bodyPr/>
          <a:lstStyle/>
          <a:p>
            <a:pPr marL="0" indent="0" eaLnBrk="1" hangingPunct="1">
              <a:lnSpc>
                <a:spcPct val="90000"/>
              </a:lnSpc>
              <a:buFont typeface="Wingdings" pitchFamily="2" charset="2"/>
              <a:buNone/>
            </a:pPr>
            <a:r>
              <a:rPr lang="pl-PL" sz="2000" b="1" smtClean="0">
                <a:solidFill>
                  <a:srgbClr val="FFCC00"/>
                </a:solidFill>
              </a:rPr>
              <a:t>Prognoza dotrzymywania dopuszczalnych poziomów pyłu PM10 – 2011 r.</a:t>
            </a:r>
          </a:p>
          <a:p>
            <a:pPr marL="0" indent="0" eaLnBrk="1" hangingPunct="1">
              <a:lnSpc>
                <a:spcPct val="90000"/>
              </a:lnSpc>
              <a:buFont typeface="Wingdings" pitchFamily="2" charset="2"/>
              <a:buNone/>
            </a:pPr>
            <a:endParaRPr lang="pl-PL" sz="2000" b="1" smtClean="0">
              <a:solidFill>
                <a:srgbClr val="FFCC00"/>
              </a:solidFill>
            </a:endParaRPr>
          </a:p>
        </p:txBody>
      </p:sp>
      <p:sp>
        <p:nvSpPr>
          <p:cNvPr id="7" name="Prostokąt 6"/>
          <p:cNvSpPr/>
          <p:nvPr/>
        </p:nvSpPr>
        <p:spPr>
          <a:xfrm>
            <a:off x="285750" y="142875"/>
            <a:ext cx="7072313" cy="354013"/>
          </a:xfrm>
          <a:prstGeom prst="rect">
            <a:avLst/>
          </a:prstGeom>
        </p:spPr>
        <p:txBody>
          <a:bodyPr>
            <a:spAutoFit/>
          </a:bodyPr>
          <a:lstStyle/>
          <a:p>
            <a:pPr>
              <a:lnSpc>
                <a:spcPct val="85000"/>
              </a:lnSpc>
              <a:defRPr/>
            </a:pPr>
            <a:r>
              <a:rPr lang="pl-PL" sz="2000" b="1" kern="0" dirty="0">
                <a:solidFill>
                  <a:srgbClr val="007CC3"/>
                </a:solidFill>
                <a:latin typeface="Arial"/>
                <a:cs typeface="+mn-cs"/>
              </a:rPr>
              <a:t>Program ochrony powietrza </a:t>
            </a:r>
            <a:r>
              <a:rPr lang="pl-PL" sz="2000" kern="0" dirty="0">
                <a:solidFill>
                  <a:srgbClr val="007CC3"/>
                </a:solidFill>
                <a:latin typeface="Arial"/>
                <a:cs typeface="+mn-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Arial"/>
              <a:cs typeface="+mn-cs"/>
            </a:endParaRPr>
          </a:p>
        </p:txBody>
      </p:sp>
      <p:pic>
        <p:nvPicPr>
          <p:cNvPr id="15365" name="Obraz 8" descr="Herb_bialystok.bmp"/>
          <p:cNvPicPr>
            <a:picLocks noChangeAspect="1"/>
          </p:cNvPicPr>
          <p:nvPr/>
        </p:nvPicPr>
        <p:blipFill>
          <a:blip r:embed="rId2" cstate="print"/>
          <a:srcRect/>
          <a:stretch>
            <a:fillRect/>
          </a:stretch>
        </p:blipFill>
        <p:spPr bwMode="auto">
          <a:xfrm>
            <a:off x="8382000" y="928688"/>
            <a:ext cx="762000" cy="928687"/>
          </a:xfrm>
          <a:prstGeom prst="rect">
            <a:avLst/>
          </a:prstGeom>
          <a:noFill/>
          <a:ln w="9525">
            <a:noFill/>
            <a:miter lim="800000"/>
            <a:headEnd/>
            <a:tailEnd/>
          </a:ln>
        </p:spPr>
      </p:pic>
      <p:sp>
        <p:nvSpPr>
          <p:cNvPr id="60417" name="Rectangle 1"/>
          <p:cNvSpPr>
            <a:spLocks noChangeArrowheads="1"/>
          </p:cNvSpPr>
          <p:nvPr/>
        </p:nvSpPr>
        <p:spPr bwMode="auto">
          <a:xfrm>
            <a:off x="500063" y="1500188"/>
            <a:ext cx="5286375" cy="307975"/>
          </a:xfrm>
          <a:prstGeom prst="rect">
            <a:avLst/>
          </a:prstGeom>
          <a:noFill/>
          <a:ln w="9525">
            <a:noFill/>
            <a:miter lim="800000"/>
            <a:headEnd/>
            <a:tailEnd/>
          </a:ln>
          <a:effectLst/>
        </p:spPr>
        <p:txBody>
          <a:bodyPr anchor="ctr">
            <a:spAutoFit/>
          </a:bodyPr>
          <a:lstStyle/>
          <a:p>
            <a:pPr eaLnBrk="0" hangingPunct="0">
              <a:spcBef>
                <a:spcPct val="50000"/>
              </a:spcBef>
              <a:buFont typeface="Wingdings" pitchFamily="2" charset="2"/>
              <a:buNone/>
              <a:defRPr/>
            </a:pPr>
            <a:r>
              <a:rPr lang="pl-PL" sz="1400" b="1" u="sng" dirty="0">
                <a:latin typeface="+mj-lt"/>
                <a:ea typeface="Times New Roman" pitchFamily="18" charset="0"/>
                <a:cs typeface="Times New Roman" pitchFamily="18" charset="0"/>
              </a:rPr>
              <a:t>Ogólny opis wariantu</a:t>
            </a:r>
            <a:endParaRPr lang="pl-PL" sz="1400" u="sng" dirty="0">
              <a:latin typeface="+mj-lt"/>
            </a:endParaRPr>
          </a:p>
        </p:txBody>
      </p:sp>
      <p:sp>
        <p:nvSpPr>
          <p:cNvPr id="15367" name="Rectangle 2"/>
          <p:cNvSpPr>
            <a:spLocks noChangeArrowheads="1"/>
          </p:cNvSpPr>
          <p:nvPr/>
        </p:nvSpPr>
        <p:spPr bwMode="auto">
          <a:xfrm>
            <a:off x="285750" y="1785938"/>
            <a:ext cx="8643938" cy="4770437"/>
          </a:xfrm>
          <a:prstGeom prst="rect">
            <a:avLst/>
          </a:prstGeom>
          <a:noFill/>
          <a:ln w="9525">
            <a:noFill/>
            <a:miter lim="800000"/>
            <a:headEnd/>
            <a:tailEnd/>
          </a:ln>
        </p:spPr>
        <p:txBody>
          <a:bodyPr anchor="ctr">
            <a:spAutoFit/>
          </a:bodyPr>
          <a:lstStyle/>
          <a:p>
            <a:pPr algn="just" eaLnBrk="0" hangingPunct="0">
              <a:spcBef>
                <a:spcPct val="50000"/>
              </a:spcBef>
            </a:pPr>
            <a:r>
              <a:rPr lang="pl-PL" sz="1600" b="1">
                <a:solidFill>
                  <a:srgbClr val="003E62"/>
                </a:solidFill>
                <a:cs typeface="Times New Roman" pitchFamily="18" charset="0"/>
              </a:rPr>
              <a:t>Emisja ze źródeł komunikacyjnych miała w 2005 r. największy udział w imisji pyłu PM10 na terenie miasta Białegostoku</a:t>
            </a:r>
            <a:r>
              <a:rPr lang="pl-PL" sz="1600">
                <a:cs typeface="Times New Roman" pitchFamily="18" charset="0"/>
              </a:rPr>
              <a:t>, uwzględniono zatem:</a:t>
            </a:r>
          </a:p>
          <a:p>
            <a:pPr lvl="1" algn="just" eaLnBrk="0" hangingPunct="0">
              <a:spcBef>
                <a:spcPct val="50000"/>
              </a:spcBef>
              <a:buClr>
                <a:srgbClr val="005D93"/>
              </a:buClr>
              <a:buFont typeface="Wingdings" pitchFamily="2" charset="2"/>
              <a:buChar char="ü"/>
            </a:pPr>
            <a:r>
              <a:rPr lang="pl-PL" sz="1600">
                <a:cs typeface="Times New Roman" pitchFamily="18" charset="0"/>
              </a:rPr>
              <a:t> działania w zakresie zmian w układzie drogowym jakie mają nastąpić do roku 2011, a ponadto:</a:t>
            </a:r>
          </a:p>
          <a:p>
            <a:pPr lvl="1" algn="just" eaLnBrk="0" hangingPunct="0">
              <a:spcBef>
                <a:spcPct val="50000"/>
              </a:spcBef>
              <a:buClr>
                <a:srgbClr val="005D93"/>
              </a:buClr>
              <a:buFont typeface="Wingdings" pitchFamily="2" charset="2"/>
              <a:buChar char="ü"/>
            </a:pPr>
            <a:r>
              <a:rPr lang="pl-PL" sz="1600">
                <a:cs typeface="Times New Roman" pitchFamily="18" charset="0"/>
              </a:rPr>
              <a:t> wzrost natężenia ruchu poszczególnych kategorii pojazdów do roku 2011,</a:t>
            </a:r>
          </a:p>
          <a:p>
            <a:pPr lvl="1" algn="just" eaLnBrk="0" hangingPunct="0">
              <a:spcBef>
                <a:spcPct val="50000"/>
              </a:spcBef>
              <a:buClr>
                <a:srgbClr val="005D93"/>
              </a:buClr>
              <a:buFont typeface="Wingdings" pitchFamily="2" charset="2"/>
              <a:buChar char="ü"/>
            </a:pPr>
            <a:r>
              <a:rPr lang="pl-PL" sz="1600">
                <a:cs typeface="Times New Roman" pitchFamily="18" charset="0"/>
              </a:rPr>
              <a:t> zmniejszenie wskaźnika emisji pyłu ze spalania paliw, wynikające z nowych europejskich norm ograniczających emisję spalin. </a:t>
            </a:r>
            <a:endParaRPr lang="pl-PL" sz="1600"/>
          </a:p>
          <a:p>
            <a:pPr algn="just" eaLnBrk="0" hangingPunct="0"/>
            <a:endParaRPr lang="pl-PL" sz="1600">
              <a:cs typeface="Times New Roman" pitchFamily="18" charset="0"/>
            </a:endParaRPr>
          </a:p>
          <a:p>
            <a:pPr algn="just" eaLnBrk="0" hangingPunct="0"/>
            <a:r>
              <a:rPr lang="pl-PL" sz="1600">
                <a:cs typeface="Times New Roman" pitchFamily="18" charset="0"/>
              </a:rPr>
              <a:t>Biorąc pod uwagę: </a:t>
            </a:r>
          </a:p>
          <a:p>
            <a:pPr lvl="1" algn="just" eaLnBrk="0" hangingPunct="0">
              <a:spcBef>
                <a:spcPct val="50000"/>
              </a:spcBef>
              <a:buClr>
                <a:srgbClr val="005D93"/>
              </a:buClr>
              <a:buFont typeface="Wingdings" pitchFamily="2" charset="2"/>
              <a:buChar char="ü"/>
            </a:pPr>
            <a:r>
              <a:rPr lang="pl-PL" sz="1600">
                <a:cs typeface="Times New Roman" pitchFamily="18" charset="0"/>
              </a:rPr>
              <a:t> fakt, iż emisja ze źródeł powierzchniowych zajmuje drugie miejsce wśród źródeł emisji mających wpływ na stan jakości powietrza, </a:t>
            </a:r>
          </a:p>
          <a:p>
            <a:pPr lvl="1" algn="just" eaLnBrk="0" hangingPunct="0">
              <a:spcBef>
                <a:spcPct val="50000"/>
              </a:spcBef>
              <a:buClr>
                <a:srgbClr val="005D93"/>
              </a:buClr>
              <a:buFont typeface="Wingdings" pitchFamily="2" charset="2"/>
              <a:buChar char="ü"/>
            </a:pPr>
            <a:r>
              <a:rPr lang="pl-PL" sz="1600">
                <a:cs typeface="Times New Roman" pitchFamily="18" charset="0"/>
              </a:rPr>
              <a:t> aktualny brak podstaw prawnych do zarządzenia obligatoryjnej wymiany starych kotłów i pieców węglowych przez osoby fizyczne,</a:t>
            </a:r>
          </a:p>
          <a:p>
            <a:pPr lvl="1" algn="just" eaLnBrk="0" hangingPunct="0">
              <a:spcBef>
                <a:spcPct val="50000"/>
              </a:spcBef>
              <a:buClr>
                <a:srgbClr val="005D93"/>
              </a:buClr>
              <a:buFont typeface="Wingdings" pitchFamily="2" charset="2"/>
              <a:buChar char="ü"/>
            </a:pPr>
            <a:r>
              <a:rPr lang="pl-PL" sz="1600">
                <a:cs typeface="Times New Roman" pitchFamily="18" charset="0"/>
              </a:rPr>
              <a:t> oraz możliwości finansowe, społeczne i organizacyjne, w prognozie poziomów pyłu PM10 w roku 2011 </a:t>
            </a:r>
            <a:r>
              <a:rPr lang="pl-PL" sz="1600" u="sng">
                <a:cs typeface="Times New Roman" pitchFamily="18" charset="0"/>
              </a:rPr>
              <a:t>nie uwzględniono działań naprawczych w zakresie redukcji emisji pyłu PM10 ze źródeł powierzchniowych.</a:t>
            </a:r>
            <a:endParaRPr lang="pl-PL" sz="1600" u="sn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43139">
                                            <p:txEl>
                                              <p:pRg st="0" end="0"/>
                                            </p:txEl>
                                          </p:spTgt>
                                        </p:tgtEl>
                                        <p:attrNameLst>
                                          <p:attrName>style.visibility</p:attrName>
                                        </p:attrNameLst>
                                      </p:cBhvr>
                                      <p:to>
                                        <p:strVal val="visible"/>
                                      </p:to>
                                    </p:set>
                                    <p:animEffect transition="in" filter="fade">
                                      <p:cBhvr>
                                        <p:cTn id="7" dur="2000"/>
                                        <p:tgtEl>
                                          <p:spTgt spid="1243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1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95288"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43139" name="Rectangle 3"/>
          <p:cNvSpPr>
            <a:spLocks noGrp="1" noChangeArrowheads="1"/>
          </p:cNvSpPr>
          <p:nvPr>
            <p:ph type="body" idx="1"/>
          </p:nvPr>
        </p:nvSpPr>
        <p:spPr>
          <a:xfrm>
            <a:off x="285750" y="928688"/>
            <a:ext cx="8072438" cy="376237"/>
          </a:xfrm>
        </p:spPr>
        <p:txBody>
          <a:bodyPr/>
          <a:lstStyle/>
          <a:p>
            <a:pPr marL="0" indent="0" eaLnBrk="1" hangingPunct="1">
              <a:lnSpc>
                <a:spcPct val="90000"/>
              </a:lnSpc>
              <a:buFont typeface="Wingdings" pitchFamily="2" charset="2"/>
              <a:buNone/>
            </a:pPr>
            <a:r>
              <a:rPr lang="pl-PL" sz="1600" b="1" smtClean="0">
                <a:solidFill>
                  <a:srgbClr val="FFCC00"/>
                </a:solidFill>
              </a:rPr>
              <a:t>Prognoza dotrzymywania dopuszczalnych poziomów pyłu PM10 – 2011 r.</a:t>
            </a:r>
          </a:p>
          <a:p>
            <a:pPr marL="0" indent="0" eaLnBrk="1" hangingPunct="1">
              <a:lnSpc>
                <a:spcPct val="90000"/>
              </a:lnSpc>
              <a:buFont typeface="Wingdings" pitchFamily="2" charset="2"/>
              <a:buNone/>
            </a:pPr>
            <a:endParaRPr lang="pl-PL" sz="2000" b="1" smtClean="0">
              <a:solidFill>
                <a:srgbClr val="FFCC00"/>
              </a:solidFill>
            </a:endParaRPr>
          </a:p>
        </p:txBody>
      </p:sp>
      <p:sp>
        <p:nvSpPr>
          <p:cNvPr id="7" name="Prostokąt 6"/>
          <p:cNvSpPr/>
          <p:nvPr/>
        </p:nvSpPr>
        <p:spPr>
          <a:xfrm>
            <a:off x="285750" y="142875"/>
            <a:ext cx="7072313" cy="354013"/>
          </a:xfrm>
          <a:prstGeom prst="rect">
            <a:avLst/>
          </a:prstGeom>
        </p:spPr>
        <p:txBody>
          <a:bodyPr>
            <a:spAutoFit/>
          </a:bodyPr>
          <a:lstStyle/>
          <a:p>
            <a:pPr>
              <a:lnSpc>
                <a:spcPct val="85000"/>
              </a:lnSpc>
              <a:defRPr/>
            </a:pPr>
            <a:r>
              <a:rPr lang="pl-PL" sz="2000" b="1" kern="0" dirty="0">
                <a:solidFill>
                  <a:srgbClr val="007CC3"/>
                </a:solidFill>
                <a:latin typeface="Arial"/>
                <a:cs typeface="+mn-cs"/>
              </a:rPr>
              <a:t>Program ochrony powietrza </a:t>
            </a:r>
            <a:r>
              <a:rPr lang="pl-PL" sz="2000" kern="0" dirty="0">
                <a:solidFill>
                  <a:srgbClr val="007CC3"/>
                </a:solidFill>
                <a:latin typeface="Arial"/>
                <a:cs typeface="+mn-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Arial"/>
              <a:cs typeface="+mn-cs"/>
            </a:endParaRPr>
          </a:p>
        </p:txBody>
      </p:sp>
      <p:pic>
        <p:nvPicPr>
          <p:cNvPr id="16389" name="Obraz 8" descr="Herb_bialystok.bmp"/>
          <p:cNvPicPr>
            <a:picLocks noChangeAspect="1"/>
          </p:cNvPicPr>
          <p:nvPr/>
        </p:nvPicPr>
        <p:blipFill>
          <a:blip r:embed="rId2" cstate="print"/>
          <a:srcRect/>
          <a:stretch>
            <a:fillRect/>
          </a:stretch>
        </p:blipFill>
        <p:spPr bwMode="auto">
          <a:xfrm>
            <a:off x="8382000" y="928688"/>
            <a:ext cx="762000" cy="928687"/>
          </a:xfrm>
          <a:prstGeom prst="rect">
            <a:avLst/>
          </a:prstGeom>
          <a:noFill/>
          <a:ln w="9525">
            <a:noFill/>
            <a:miter lim="800000"/>
            <a:headEnd/>
            <a:tailEnd/>
          </a:ln>
        </p:spPr>
      </p:pic>
      <p:sp>
        <p:nvSpPr>
          <p:cNvPr id="60417" name="Rectangle 1"/>
          <p:cNvSpPr>
            <a:spLocks noChangeArrowheads="1"/>
          </p:cNvSpPr>
          <p:nvPr/>
        </p:nvSpPr>
        <p:spPr bwMode="auto">
          <a:xfrm>
            <a:off x="428625" y="1214438"/>
            <a:ext cx="7858125" cy="1692275"/>
          </a:xfrm>
          <a:prstGeom prst="rect">
            <a:avLst/>
          </a:prstGeom>
          <a:noFill/>
          <a:ln w="9525">
            <a:noFill/>
            <a:miter lim="800000"/>
            <a:headEnd/>
            <a:tailEnd/>
          </a:ln>
          <a:effectLst/>
        </p:spPr>
        <p:txBody>
          <a:bodyPr anchor="ctr">
            <a:spAutoFit/>
          </a:bodyPr>
          <a:lstStyle/>
          <a:p>
            <a:pPr eaLnBrk="0" hangingPunct="0">
              <a:spcBef>
                <a:spcPct val="50000"/>
              </a:spcBef>
              <a:defRPr/>
            </a:pPr>
            <a:r>
              <a:rPr lang="pl-PL" sz="2000" b="1" dirty="0"/>
              <a:t>Emisja liniowa</a:t>
            </a:r>
          </a:p>
          <a:p>
            <a:pPr eaLnBrk="0" hangingPunct="0">
              <a:spcBef>
                <a:spcPct val="50000"/>
              </a:spcBef>
              <a:defRPr/>
            </a:pPr>
            <a:r>
              <a:rPr lang="pl-PL" sz="1200" dirty="0"/>
              <a:t>Zgodnie z </a:t>
            </a:r>
            <a:r>
              <a:rPr lang="pl-PL" sz="1200" b="1" dirty="0">
                <a:solidFill>
                  <a:schemeClr val="tx2">
                    <a:lumMod val="50000"/>
                  </a:schemeClr>
                </a:solidFill>
              </a:rPr>
              <a:t>„Wieloletnim Programem Inwestycyjnym Miasta Białegostoku na lata 2007-2013”</a:t>
            </a:r>
            <a:r>
              <a:rPr lang="pl-PL" sz="1200" dirty="0"/>
              <a:t>,</a:t>
            </a:r>
            <a:r>
              <a:rPr lang="pl-PL" sz="1200" b="1" dirty="0">
                <a:solidFill>
                  <a:schemeClr val="tx2">
                    <a:lumMod val="50000"/>
                  </a:schemeClr>
                </a:solidFill>
              </a:rPr>
              <a:t> </a:t>
            </a:r>
            <a:r>
              <a:rPr lang="pl-PL" sz="1200" dirty="0"/>
              <a:t>sierpień 2006 r.</a:t>
            </a:r>
            <a:r>
              <a:rPr lang="pl-PL" sz="1200" b="1" dirty="0">
                <a:solidFill>
                  <a:schemeClr val="tx2">
                    <a:lumMod val="50000"/>
                  </a:schemeClr>
                </a:solidFill>
              </a:rPr>
              <a:t> </a:t>
            </a:r>
            <a:r>
              <a:rPr lang="pl-PL" sz="1200" dirty="0"/>
              <a:t>oraz </a:t>
            </a:r>
            <a:r>
              <a:rPr lang="pl-PL" sz="1200" b="1" dirty="0">
                <a:solidFill>
                  <a:schemeClr val="tx2">
                    <a:lumMod val="50000"/>
                  </a:schemeClr>
                </a:solidFill>
              </a:rPr>
              <a:t>„Studium uwarunkowań i kierunków zagospodarowania przestrzennego miasta Białegostoku”</a:t>
            </a:r>
            <a:r>
              <a:rPr lang="pl-PL" sz="1200" dirty="0"/>
              <a:t>, maj 2008 r., </a:t>
            </a:r>
            <a:r>
              <a:rPr lang="pl-PL" sz="1200" b="1" dirty="0"/>
              <a:t>w prognozie dla roku 2011 uwzględniono następujące najważniejsze inwestycje:</a:t>
            </a:r>
          </a:p>
          <a:p>
            <a:pPr eaLnBrk="0" hangingPunct="0">
              <a:spcBef>
                <a:spcPct val="50000"/>
              </a:spcBef>
              <a:defRPr/>
            </a:pPr>
            <a:endParaRPr lang="pl-PL" sz="1400" dirty="0"/>
          </a:p>
          <a:p>
            <a:pPr eaLnBrk="0" hangingPunct="0">
              <a:spcBef>
                <a:spcPct val="50000"/>
              </a:spcBef>
              <a:buFont typeface="Wingdings" pitchFamily="2" charset="2"/>
              <a:buNone/>
              <a:defRPr/>
            </a:pPr>
            <a:endParaRPr lang="pl-PL" sz="1400" dirty="0">
              <a:latin typeface="+mj-lt"/>
            </a:endParaRPr>
          </a:p>
        </p:txBody>
      </p:sp>
      <p:sp>
        <p:nvSpPr>
          <p:cNvPr id="60418" name="Rectangle 2"/>
          <p:cNvSpPr>
            <a:spLocks noChangeArrowheads="1"/>
          </p:cNvSpPr>
          <p:nvPr/>
        </p:nvSpPr>
        <p:spPr bwMode="auto">
          <a:xfrm>
            <a:off x="285750" y="2214563"/>
            <a:ext cx="8858250" cy="4108450"/>
          </a:xfrm>
          <a:prstGeom prst="rect">
            <a:avLst/>
          </a:prstGeom>
          <a:noFill/>
          <a:ln w="9525">
            <a:noFill/>
            <a:miter lim="800000"/>
            <a:headEnd/>
            <a:tailEnd/>
          </a:ln>
          <a:effectLst/>
        </p:spPr>
        <p:txBody>
          <a:bodyPr anchor="ctr">
            <a:spAutoFit/>
          </a:bodyPr>
          <a:lstStyle/>
          <a:p>
            <a:pPr>
              <a:spcAft>
                <a:spcPts val="600"/>
              </a:spcAft>
              <a:buClr>
                <a:schemeClr val="tx2">
                  <a:lumMod val="75000"/>
                </a:schemeClr>
              </a:buClr>
              <a:buFont typeface="Wingdings" pitchFamily="2" charset="2"/>
              <a:buChar char="ü"/>
              <a:defRPr/>
            </a:pPr>
            <a:r>
              <a:rPr lang="pl-PL" sz="1600" dirty="0"/>
              <a:t> </a:t>
            </a:r>
            <a:r>
              <a:rPr lang="pl-PL" sz="1400" dirty="0"/>
              <a:t> w zakresie budowy tzw. Trasy Generalskiej  (I etap):</a:t>
            </a:r>
            <a:r>
              <a:rPr lang="pl-PL" sz="1400" b="1" dirty="0"/>
              <a:t> </a:t>
            </a:r>
            <a:endParaRPr lang="pl-PL" sz="1400" dirty="0"/>
          </a:p>
          <a:p>
            <a:pPr lvl="1">
              <a:spcAft>
                <a:spcPts val="300"/>
              </a:spcAft>
              <a:buClr>
                <a:schemeClr val="tx2">
                  <a:lumMod val="75000"/>
                </a:schemeClr>
              </a:buClr>
              <a:buFont typeface="Wingdings" pitchFamily="2" charset="2"/>
              <a:buChar char="§"/>
              <a:defRPr/>
            </a:pPr>
            <a:r>
              <a:rPr lang="pl-PL" sz="1200" b="1" dirty="0"/>
              <a:t> przebudowę ul. Gen. S. Maczka</a:t>
            </a:r>
            <a:r>
              <a:rPr lang="pl-PL" sz="1200" dirty="0"/>
              <a:t> (odc. od ul. Gen. F. Kleeberga do ul. Gen. Wł. Andersa) </a:t>
            </a:r>
            <a:r>
              <a:rPr lang="pl-PL" sz="1200" b="1" dirty="0"/>
              <a:t>wraz z Al. 1000-lecia </a:t>
            </a:r>
            <a:r>
              <a:rPr lang="pl-PL" sz="1200" b="1" dirty="0" err="1"/>
              <a:t>PP</a:t>
            </a:r>
            <a:r>
              <a:rPr lang="pl-PL" sz="1200" dirty="0"/>
              <a:t> (odc. od ul. Gen. Maczka do granicy miasta),</a:t>
            </a:r>
          </a:p>
          <a:p>
            <a:pPr lvl="1">
              <a:spcAft>
                <a:spcPts val="300"/>
              </a:spcAft>
              <a:buClr>
                <a:schemeClr val="tx2">
                  <a:lumMod val="75000"/>
                </a:schemeClr>
              </a:buClr>
              <a:buFont typeface="Wingdings" pitchFamily="2" charset="2"/>
              <a:buChar char="§"/>
              <a:defRPr/>
            </a:pPr>
            <a:r>
              <a:rPr lang="pl-PL" sz="1200" b="1" dirty="0"/>
              <a:t> przebudowę ul. Gen. Wł. Andersa</a:t>
            </a:r>
            <a:r>
              <a:rPr lang="pl-PL" sz="1200" dirty="0"/>
              <a:t> (odc. od ul. Gen. St. Maczka do ul. Wasilkowskiej), </a:t>
            </a:r>
          </a:p>
          <a:p>
            <a:pPr>
              <a:spcAft>
                <a:spcPts val="600"/>
              </a:spcAft>
              <a:buClr>
                <a:schemeClr val="tx2">
                  <a:lumMod val="75000"/>
                </a:schemeClr>
              </a:buClr>
              <a:buFont typeface="Wingdings" pitchFamily="2" charset="2"/>
              <a:buChar char="ü"/>
              <a:defRPr/>
            </a:pPr>
            <a:r>
              <a:rPr lang="pl-PL" sz="1600" dirty="0"/>
              <a:t> </a:t>
            </a:r>
            <a:r>
              <a:rPr lang="pl-PL" sz="1400" dirty="0"/>
              <a:t>w zakresie poprawy jakości funkcjonowania systemu transportu publicznego miasta Białegostoku - II etap: </a:t>
            </a:r>
          </a:p>
          <a:p>
            <a:pPr lvl="1">
              <a:spcAft>
                <a:spcPts val="300"/>
              </a:spcAft>
              <a:buClr>
                <a:schemeClr val="tx2">
                  <a:lumMod val="75000"/>
                </a:schemeClr>
              </a:buClr>
              <a:buFont typeface="Wingdings" pitchFamily="2" charset="2"/>
              <a:buChar char="§"/>
              <a:defRPr/>
            </a:pPr>
            <a:r>
              <a:rPr lang="pl-PL" sz="1200" b="1" dirty="0"/>
              <a:t> modernizację ul. Produkcyjnej </a:t>
            </a:r>
            <a:r>
              <a:rPr lang="pl-PL" sz="1200" dirty="0"/>
              <a:t>(odc. od ul. Konstytucji 3-go Maja do ul. Gen. Wł. Maczka),</a:t>
            </a:r>
          </a:p>
          <a:p>
            <a:pPr lvl="1">
              <a:spcAft>
                <a:spcPts val="300"/>
              </a:spcAft>
              <a:buClr>
                <a:schemeClr val="tx2">
                  <a:lumMod val="75000"/>
                </a:schemeClr>
              </a:buClr>
              <a:buFont typeface="Wingdings" pitchFamily="2" charset="2"/>
              <a:buChar char="§"/>
              <a:defRPr/>
            </a:pPr>
            <a:r>
              <a:rPr lang="pl-PL" sz="1200" b="1" dirty="0"/>
              <a:t> modernizację ul. Antoniuk Fabryczny </a:t>
            </a:r>
            <a:r>
              <a:rPr lang="pl-PL" sz="1200" dirty="0"/>
              <a:t>(odc. od ul. Konstytucji 3-go Maja do ul. </a:t>
            </a:r>
            <a:r>
              <a:rPr lang="pl-PL" sz="1200" dirty="0" err="1"/>
              <a:t>Antoniukowskiej</a:t>
            </a:r>
            <a:r>
              <a:rPr lang="pl-PL" sz="1200" dirty="0"/>
              <a:t>) </a:t>
            </a:r>
            <a:r>
              <a:rPr lang="pl-PL" sz="1200" b="1" dirty="0"/>
              <a:t>i ul. Knyszyńskiej,</a:t>
            </a:r>
          </a:p>
          <a:p>
            <a:pPr lvl="1">
              <a:spcAft>
                <a:spcPts val="300"/>
              </a:spcAft>
              <a:buClr>
                <a:schemeClr val="tx2">
                  <a:lumMod val="75000"/>
                </a:schemeClr>
              </a:buClr>
              <a:buFont typeface="Wingdings" pitchFamily="2" charset="2"/>
              <a:buChar char="§"/>
              <a:defRPr/>
            </a:pPr>
            <a:r>
              <a:rPr lang="pl-PL" sz="1200" b="1" dirty="0"/>
              <a:t> modernizację ul. Wasilkowskiej </a:t>
            </a:r>
            <a:r>
              <a:rPr lang="pl-PL" sz="1200" dirty="0"/>
              <a:t>(odc. od ul. Andersa do ul Towarowej) </a:t>
            </a:r>
            <a:r>
              <a:rPr lang="pl-PL" sz="1200" b="1" dirty="0"/>
              <a:t>oraz ul. Sienkiewicza (</a:t>
            </a:r>
            <a:r>
              <a:rPr lang="pl-PL" sz="1200" dirty="0"/>
              <a:t>od ul. Wasilkowskiej do ul. Ogrodowej),</a:t>
            </a:r>
          </a:p>
          <a:p>
            <a:pPr>
              <a:spcAft>
                <a:spcPts val="600"/>
              </a:spcAft>
              <a:buClr>
                <a:schemeClr val="tx2">
                  <a:lumMod val="75000"/>
                </a:schemeClr>
              </a:buClr>
              <a:buFont typeface="Wingdings" pitchFamily="2" charset="2"/>
              <a:buChar char="ü"/>
              <a:defRPr/>
            </a:pPr>
            <a:r>
              <a:rPr lang="pl-PL" sz="1600" b="1" dirty="0"/>
              <a:t> </a:t>
            </a:r>
            <a:r>
              <a:rPr lang="pl-PL" sz="1400" b="1" dirty="0"/>
              <a:t> </a:t>
            </a:r>
            <a:r>
              <a:rPr lang="pl-PL" sz="1400" dirty="0"/>
              <a:t>w zakresie poprawy jakości funkcjonowania systemu transportu publicznego miasta Białegostoku - III etap:</a:t>
            </a:r>
          </a:p>
          <a:p>
            <a:pPr lvl="1">
              <a:spcAft>
                <a:spcPts val="300"/>
              </a:spcAft>
              <a:buClr>
                <a:schemeClr val="tx2">
                  <a:lumMod val="75000"/>
                </a:schemeClr>
              </a:buClr>
              <a:buFont typeface="Wingdings" pitchFamily="2" charset="2"/>
              <a:buChar char="§"/>
              <a:defRPr/>
            </a:pPr>
            <a:r>
              <a:rPr lang="pl-PL" sz="1200" b="1" dirty="0"/>
              <a:t> modernizację ul. Sienkiewicza </a:t>
            </a:r>
            <a:r>
              <a:rPr lang="pl-PL" sz="1200" dirty="0"/>
              <a:t>(od ul. Legionowej do ul. Ogrodowej) ,</a:t>
            </a:r>
          </a:p>
          <a:p>
            <a:pPr lvl="1">
              <a:spcAft>
                <a:spcPts val="300"/>
              </a:spcAft>
              <a:buClr>
                <a:schemeClr val="tx2">
                  <a:lumMod val="75000"/>
                </a:schemeClr>
              </a:buClr>
              <a:buFont typeface="Wingdings" pitchFamily="2" charset="2"/>
              <a:buChar char="§"/>
              <a:defRPr/>
            </a:pPr>
            <a:r>
              <a:rPr lang="pl-PL" sz="1200" b="1" dirty="0"/>
              <a:t> modernizację ul. Legionowej </a:t>
            </a:r>
            <a:r>
              <a:rPr lang="pl-PL" sz="1200" dirty="0"/>
              <a:t>(od ul. Mazowieckiej do ul. Sienkiewicza), </a:t>
            </a:r>
          </a:p>
          <a:p>
            <a:pPr>
              <a:spcAft>
                <a:spcPts val="600"/>
              </a:spcAft>
              <a:buClr>
                <a:schemeClr val="tx2">
                  <a:lumMod val="75000"/>
                </a:schemeClr>
              </a:buClr>
              <a:buFont typeface="Wingdings" pitchFamily="2" charset="2"/>
              <a:buChar char="ü"/>
              <a:defRPr/>
            </a:pPr>
            <a:r>
              <a:rPr lang="pl-PL" sz="1600" dirty="0"/>
              <a:t> </a:t>
            </a:r>
            <a:r>
              <a:rPr lang="pl-PL" sz="1400" dirty="0"/>
              <a:t> w zakresie tras cięciwowych i wyprowadzających ruch z miasta:</a:t>
            </a:r>
          </a:p>
          <a:p>
            <a:pPr lvl="1">
              <a:spcAft>
                <a:spcPts val="300"/>
              </a:spcAft>
              <a:buClr>
                <a:schemeClr val="tx2">
                  <a:lumMod val="75000"/>
                </a:schemeClr>
              </a:buClr>
              <a:buFont typeface="Wingdings" pitchFamily="2" charset="2"/>
              <a:buChar char="§"/>
              <a:defRPr/>
            </a:pPr>
            <a:r>
              <a:rPr lang="pl-PL" sz="1200" b="1" dirty="0"/>
              <a:t> modernizację ul. Wiejskiej</a:t>
            </a:r>
            <a:r>
              <a:rPr lang="pl-PL" sz="1200" dirty="0"/>
              <a:t>,</a:t>
            </a:r>
          </a:p>
          <a:p>
            <a:pPr>
              <a:spcAft>
                <a:spcPts val="600"/>
              </a:spcAft>
              <a:buClr>
                <a:schemeClr val="tx2">
                  <a:lumMod val="75000"/>
                </a:schemeClr>
              </a:buClr>
              <a:buFont typeface="Wingdings" pitchFamily="2" charset="2"/>
              <a:buChar char="ü"/>
              <a:defRPr/>
            </a:pPr>
            <a:r>
              <a:rPr lang="pl-PL" sz="1600" b="1" dirty="0"/>
              <a:t>  </a:t>
            </a:r>
            <a:r>
              <a:rPr lang="pl-PL" sz="1400" b="1" dirty="0"/>
              <a:t>przebudowę drogi krajowej nr 65 </a:t>
            </a:r>
            <a:r>
              <a:rPr lang="pl-PL" sz="1400" dirty="0"/>
              <a:t>w ciągu ulic Ciołkowskiego i Baranowickiej,</a:t>
            </a:r>
          </a:p>
          <a:p>
            <a:pPr>
              <a:spcAft>
                <a:spcPts val="600"/>
              </a:spcAft>
              <a:buClr>
                <a:schemeClr val="tx2">
                  <a:lumMod val="75000"/>
                </a:schemeClr>
              </a:buClr>
              <a:buFont typeface="Wingdings" pitchFamily="2" charset="2"/>
              <a:buChar char="ü"/>
              <a:defRPr/>
            </a:pPr>
            <a:r>
              <a:rPr lang="pl-PL" sz="1600" b="1" dirty="0"/>
              <a:t>  </a:t>
            </a:r>
            <a:r>
              <a:rPr lang="pl-PL" sz="1400" b="1" dirty="0"/>
              <a:t>dokończenie obwodnicy śródmiejskiej (tzw. Trasy Kopernikowskiej).</a:t>
            </a:r>
            <a:endParaRPr lang="pl-PL"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43139">
                                            <p:txEl>
                                              <p:pRg st="0" end="0"/>
                                            </p:txEl>
                                          </p:spTgt>
                                        </p:tgtEl>
                                        <p:attrNameLst>
                                          <p:attrName>style.visibility</p:attrName>
                                        </p:attrNameLst>
                                      </p:cBhvr>
                                      <p:to>
                                        <p:strVal val="visible"/>
                                      </p:to>
                                    </p:set>
                                    <p:animEffect transition="in" filter="fade">
                                      <p:cBhvr>
                                        <p:cTn id="7" dur="2000"/>
                                        <p:tgtEl>
                                          <p:spTgt spid="1243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1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95288"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43139" name="Rectangle 3"/>
          <p:cNvSpPr>
            <a:spLocks noGrp="1" noChangeArrowheads="1"/>
          </p:cNvSpPr>
          <p:nvPr>
            <p:ph type="body" idx="1"/>
          </p:nvPr>
        </p:nvSpPr>
        <p:spPr>
          <a:xfrm>
            <a:off x="285750" y="928688"/>
            <a:ext cx="8072438" cy="376237"/>
          </a:xfrm>
        </p:spPr>
        <p:txBody>
          <a:bodyPr/>
          <a:lstStyle/>
          <a:p>
            <a:pPr marL="0" indent="0" eaLnBrk="1" hangingPunct="1">
              <a:lnSpc>
                <a:spcPct val="90000"/>
              </a:lnSpc>
              <a:buFont typeface="Wingdings" pitchFamily="2" charset="2"/>
              <a:buNone/>
            </a:pPr>
            <a:r>
              <a:rPr lang="pl-PL" sz="2000" b="1" smtClean="0">
                <a:solidFill>
                  <a:srgbClr val="FFCC00"/>
                </a:solidFill>
              </a:rPr>
              <a:t>Prognoza dotrzymywania dopuszczalnych poziomów pyłu PM10 – 2011 r.</a:t>
            </a:r>
          </a:p>
          <a:p>
            <a:pPr marL="0" indent="0" eaLnBrk="1" hangingPunct="1">
              <a:lnSpc>
                <a:spcPct val="90000"/>
              </a:lnSpc>
              <a:buFont typeface="Wingdings" pitchFamily="2" charset="2"/>
              <a:buNone/>
            </a:pPr>
            <a:endParaRPr lang="pl-PL" sz="2000" b="1" smtClean="0">
              <a:solidFill>
                <a:srgbClr val="FFCC00"/>
              </a:solidFill>
            </a:endParaRPr>
          </a:p>
        </p:txBody>
      </p:sp>
      <p:sp>
        <p:nvSpPr>
          <p:cNvPr id="7" name="Prostokąt 6"/>
          <p:cNvSpPr/>
          <p:nvPr/>
        </p:nvSpPr>
        <p:spPr>
          <a:xfrm>
            <a:off x="285750" y="142875"/>
            <a:ext cx="7072313" cy="354013"/>
          </a:xfrm>
          <a:prstGeom prst="rect">
            <a:avLst/>
          </a:prstGeom>
        </p:spPr>
        <p:txBody>
          <a:bodyPr>
            <a:spAutoFit/>
          </a:bodyPr>
          <a:lstStyle/>
          <a:p>
            <a:pPr>
              <a:lnSpc>
                <a:spcPct val="85000"/>
              </a:lnSpc>
              <a:defRPr/>
            </a:pPr>
            <a:r>
              <a:rPr lang="pl-PL" sz="2000" b="1" kern="0" dirty="0">
                <a:solidFill>
                  <a:srgbClr val="007CC3"/>
                </a:solidFill>
                <a:latin typeface="Arial"/>
                <a:cs typeface="+mn-cs"/>
              </a:rPr>
              <a:t>Program ochrony powietrza </a:t>
            </a:r>
            <a:r>
              <a:rPr lang="pl-PL" sz="2000" kern="0" dirty="0">
                <a:solidFill>
                  <a:srgbClr val="007CC3"/>
                </a:solidFill>
                <a:latin typeface="Arial"/>
                <a:cs typeface="+mn-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Arial"/>
              <a:cs typeface="+mn-cs"/>
            </a:endParaRPr>
          </a:p>
        </p:txBody>
      </p:sp>
      <p:pic>
        <p:nvPicPr>
          <p:cNvPr id="17413" name="Obraz 8" descr="Herb_bialystok.bmp"/>
          <p:cNvPicPr>
            <a:picLocks noChangeAspect="1"/>
          </p:cNvPicPr>
          <p:nvPr/>
        </p:nvPicPr>
        <p:blipFill>
          <a:blip r:embed="rId2" cstate="print"/>
          <a:srcRect/>
          <a:stretch>
            <a:fillRect/>
          </a:stretch>
        </p:blipFill>
        <p:spPr bwMode="auto">
          <a:xfrm>
            <a:off x="8305800" y="928688"/>
            <a:ext cx="838200" cy="1022350"/>
          </a:xfrm>
          <a:prstGeom prst="rect">
            <a:avLst/>
          </a:prstGeom>
          <a:noFill/>
          <a:ln w="9525">
            <a:noFill/>
            <a:miter lim="800000"/>
            <a:headEnd/>
            <a:tailEnd/>
          </a:ln>
        </p:spPr>
      </p:pic>
      <p:sp>
        <p:nvSpPr>
          <p:cNvPr id="60417" name="Rectangle 1"/>
          <p:cNvSpPr>
            <a:spLocks noChangeArrowheads="1"/>
          </p:cNvSpPr>
          <p:nvPr/>
        </p:nvSpPr>
        <p:spPr bwMode="auto">
          <a:xfrm>
            <a:off x="500063" y="1785938"/>
            <a:ext cx="7929562" cy="400050"/>
          </a:xfrm>
          <a:prstGeom prst="rect">
            <a:avLst/>
          </a:prstGeom>
          <a:noFill/>
          <a:ln w="9525">
            <a:noFill/>
            <a:miter lim="800000"/>
            <a:headEnd/>
            <a:tailEnd/>
          </a:ln>
          <a:effectLst/>
        </p:spPr>
        <p:txBody>
          <a:bodyPr anchor="ctr">
            <a:spAutoFit/>
          </a:bodyPr>
          <a:lstStyle/>
          <a:p>
            <a:pPr eaLnBrk="0" hangingPunct="0">
              <a:spcBef>
                <a:spcPct val="50000"/>
              </a:spcBef>
              <a:defRPr/>
            </a:pPr>
            <a:r>
              <a:rPr lang="pl-PL" sz="2000" b="1" dirty="0"/>
              <a:t>Emisja liniowa</a:t>
            </a:r>
            <a:endParaRPr lang="pl-PL" sz="1400" dirty="0">
              <a:latin typeface="+mj-lt"/>
            </a:endParaRPr>
          </a:p>
        </p:txBody>
      </p:sp>
      <p:sp>
        <p:nvSpPr>
          <p:cNvPr id="8" name="Rectangle 1"/>
          <p:cNvSpPr>
            <a:spLocks noChangeArrowheads="1"/>
          </p:cNvSpPr>
          <p:nvPr/>
        </p:nvSpPr>
        <p:spPr bwMode="auto">
          <a:xfrm>
            <a:off x="428625" y="2786063"/>
            <a:ext cx="8429625" cy="1200150"/>
          </a:xfrm>
          <a:prstGeom prst="rect">
            <a:avLst/>
          </a:prstGeom>
          <a:noFill/>
          <a:ln w="9525">
            <a:noFill/>
            <a:miter lim="800000"/>
            <a:headEnd/>
            <a:tailEnd/>
          </a:ln>
          <a:effectLst/>
        </p:spPr>
        <p:txBody>
          <a:bodyPr anchor="ctr">
            <a:spAutoFit/>
          </a:bodyPr>
          <a:lstStyle/>
          <a:p>
            <a:pPr>
              <a:defRPr/>
            </a:pPr>
            <a:r>
              <a:rPr lang="pl-PL" b="1" dirty="0">
                <a:latin typeface="+mj-lt"/>
              </a:rPr>
              <a:t>W wyniku trendów </a:t>
            </a:r>
            <a:r>
              <a:rPr lang="pl-PL" dirty="0">
                <a:latin typeface="+mj-lt"/>
              </a:rPr>
              <a:t>(wzrostu natężenia ruchu, zmniejszenia wskaźników emisji) </a:t>
            </a:r>
            <a:r>
              <a:rPr lang="pl-PL" b="1" dirty="0">
                <a:latin typeface="+mj-lt"/>
              </a:rPr>
              <a:t>oraz zmian w układzie drogowym, jakie przewiduje się do roku 2011 </a:t>
            </a:r>
            <a:r>
              <a:rPr lang="pl-PL" dirty="0">
                <a:latin typeface="+mj-lt"/>
              </a:rPr>
              <a:t>ładunek pyłu PM10 ze źródeł komunikacyjnych w 2011 r. </a:t>
            </a:r>
            <a:r>
              <a:rPr lang="pl-PL" b="1" dirty="0">
                <a:latin typeface="+mj-lt"/>
              </a:rPr>
              <a:t>zmniejszył się w stosunku do roku bazowego 2005 o 14,558 Mg (tj. ok. 17 %).</a:t>
            </a:r>
            <a:endParaRPr lang="pl-PL"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43139">
                                            <p:txEl>
                                              <p:pRg st="0" end="0"/>
                                            </p:txEl>
                                          </p:spTgt>
                                        </p:tgtEl>
                                        <p:attrNameLst>
                                          <p:attrName>style.visibility</p:attrName>
                                        </p:attrNameLst>
                                      </p:cBhvr>
                                      <p:to>
                                        <p:strVal val="visible"/>
                                      </p:to>
                                    </p:set>
                                    <p:animEffect transition="in" filter="fade">
                                      <p:cBhvr>
                                        <p:cTn id="7" dur="2000"/>
                                        <p:tgtEl>
                                          <p:spTgt spid="1243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13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1643063" y="5500688"/>
            <a:ext cx="1079500" cy="304800"/>
          </a:xfrm>
          <a:prstGeom prst="rect">
            <a:avLst/>
          </a:prstGeom>
          <a:noFill/>
          <a:ln w="12700" algn="ctr">
            <a:noFill/>
            <a:miter lim="800000"/>
            <a:headEnd/>
            <a:tailEnd/>
          </a:ln>
        </p:spPr>
        <p:txBody>
          <a:bodyPr lIns="90000" tIns="46800" rIns="90000" bIns="46800">
            <a:spAutoFit/>
          </a:bodyPr>
          <a:lstStyle/>
          <a:p>
            <a:pPr marL="182563" indent="-182563" algn="ctr" eaLnBrk="0" hangingPunct="0">
              <a:spcBef>
                <a:spcPct val="50000"/>
              </a:spcBef>
              <a:buFont typeface="Wingdings" pitchFamily="2" charset="2"/>
              <a:buNone/>
            </a:pPr>
            <a:r>
              <a:rPr lang="pl-PL" sz="1400" b="1"/>
              <a:t>ROK 2005</a:t>
            </a:r>
          </a:p>
        </p:txBody>
      </p:sp>
      <p:sp>
        <p:nvSpPr>
          <p:cNvPr id="18435" name="Text Box 7"/>
          <p:cNvSpPr txBox="1">
            <a:spLocks noChangeArrowheads="1"/>
          </p:cNvSpPr>
          <p:nvPr/>
        </p:nvSpPr>
        <p:spPr bwMode="auto">
          <a:xfrm>
            <a:off x="5143500" y="5500688"/>
            <a:ext cx="1079500" cy="309562"/>
          </a:xfrm>
          <a:prstGeom prst="rect">
            <a:avLst/>
          </a:prstGeom>
          <a:noFill/>
          <a:ln w="12700" algn="ctr">
            <a:noFill/>
            <a:miter lim="800000"/>
            <a:headEnd/>
            <a:tailEnd/>
          </a:ln>
        </p:spPr>
        <p:txBody>
          <a:bodyPr lIns="90000" tIns="46800" rIns="90000" bIns="46800">
            <a:spAutoFit/>
          </a:bodyPr>
          <a:lstStyle/>
          <a:p>
            <a:pPr marL="182563" indent="-182563" algn="ctr" eaLnBrk="0" hangingPunct="0">
              <a:spcBef>
                <a:spcPct val="50000"/>
              </a:spcBef>
              <a:buFont typeface="Wingdings" pitchFamily="2" charset="2"/>
              <a:buNone/>
            </a:pPr>
            <a:r>
              <a:rPr lang="pl-PL" sz="1400" b="1"/>
              <a:t>ROK 2011</a:t>
            </a:r>
          </a:p>
        </p:txBody>
      </p:sp>
      <p:pic>
        <p:nvPicPr>
          <p:cNvPr id="18436" name="Obraz 9" descr="bial_percentyl2005.jpg"/>
          <p:cNvPicPr>
            <a:picLocks noChangeAspect="1"/>
          </p:cNvPicPr>
          <p:nvPr/>
        </p:nvPicPr>
        <p:blipFill>
          <a:blip r:embed="rId2" cstate="print"/>
          <a:srcRect l="2344" t="1408" r="23889" b="2513"/>
          <a:stretch>
            <a:fillRect/>
          </a:stretch>
        </p:blipFill>
        <p:spPr bwMode="auto">
          <a:xfrm>
            <a:off x="357188" y="1571625"/>
            <a:ext cx="3644900" cy="3357563"/>
          </a:xfrm>
          <a:prstGeom prst="rect">
            <a:avLst/>
          </a:prstGeom>
          <a:noFill/>
          <a:ln w="9525">
            <a:noFill/>
            <a:miter lim="800000"/>
            <a:headEnd/>
            <a:tailEnd/>
          </a:ln>
        </p:spPr>
      </p:pic>
      <p:sp>
        <p:nvSpPr>
          <p:cNvPr id="12" name="Rectangle 4"/>
          <p:cNvSpPr txBox="1">
            <a:spLocks noChangeArrowheads="1"/>
          </p:cNvSpPr>
          <p:nvPr/>
        </p:nvSpPr>
        <p:spPr bwMode="auto">
          <a:xfrm>
            <a:off x="785813" y="1000125"/>
            <a:ext cx="2214562" cy="357188"/>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defRPr/>
            </a:pPr>
            <a:r>
              <a:rPr lang="pl-PL" sz="1600" b="1" kern="0">
                <a:latin typeface="+mn-lt"/>
                <a:cs typeface="+mn-cs"/>
              </a:rPr>
              <a:t>Wynik modelowania</a:t>
            </a:r>
            <a:endParaRPr lang="pl-PL" sz="1600" b="1" kern="0" dirty="0">
              <a:solidFill>
                <a:srgbClr val="000000"/>
              </a:solidFill>
              <a:latin typeface="+mn-lt"/>
              <a:cs typeface="+mn-cs"/>
            </a:endParaRPr>
          </a:p>
        </p:txBody>
      </p:sp>
      <p:sp>
        <p:nvSpPr>
          <p:cNvPr id="17" name="Rectangle 5"/>
          <p:cNvSpPr txBox="1">
            <a:spLocks noChangeArrowheads="1"/>
          </p:cNvSpPr>
          <p:nvPr/>
        </p:nvSpPr>
        <p:spPr bwMode="auto">
          <a:xfrm>
            <a:off x="214313" y="142875"/>
            <a:ext cx="6840537" cy="357188"/>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mj-lt"/>
              <a:ea typeface="+mj-ea"/>
              <a:cs typeface="+mj-cs"/>
            </a:endParaRPr>
          </a:p>
        </p:txBody>
      </p:sp>
      <p:pic>
        <p:nvPicPr>
          <p:cNvPr id="18439" name="Obraz 6" descr="Herb_bialystok.bmp"/>
          <p:cNvPicPr>
            <a:picLocks noChangeAspect="1"/>
          </p:cNvPicPr>
          <p:nvPr/>
        </p:nvPicPr>
        <p:blipFill>
          <a:blip r:embed="rId3" cstate="print"/>
          <a:srcRect/>
          <a:stretch>
            <a:fillRect/>
          </a:stretch>
        </p:blipFill>
        <p:spPr bwMode="auto">
          <a:xfrm>
            <a:off x="8305800" y="5429250"/>
            <a:ext cx="838200" cy="1022350"/>
          </a:xfrm>
          <a:prstGeom prst="rect">
            <a:avLst/>
          </a:prstGeom>
          <a:noFill/>
          <a:ln w="9525">
            <a:noFill/>
            <a:miter lim="800000"/>
            <a:headEnd/>
            <a:tailEnd/>
          </a:ln>
        </p:spPr>
      </p:pic>
      <p:sp>
        <p:nvSpPr>
          <p:cNvPr id="18440" name="pole tekstowe 7"/>
          <p:cNvSpPr txBox="1">
            <a:spLocks noChangeArrowheads="1"/>
          </p:cNvSpPr>
          <p:nvPr/>
        </p:nvSpPr>
        <p:spPr bwMode="auto">
          <a:xfrm>
            <a:off x="428625" y="6500813"/>
            <a:ext cx="6858000" cy="338137"/>
          </a:xfrm>
          <a:prstGeom prst="rect">
            <a:avLst/>
          </a:prstGeom>
          <a:noFill/>
          <a:ln w="9525">
            <a:noFill/>
            <a:miter lim="800000"/>
            <a:headEnd/>
            <a:tailEnd/>
          </a:ln>
        </p:spPr>
        <p:txBody>
          <a:bodyPr>
            <a:spAutoFit/>
          </a:bodyPr>
          <a:lstStyle/>
          <a:p>
            <a:pPr marL="355600" indent="-355600">
              <a:lnSpc>
                <a:spcPct val="80000"/>
              </a:lnSpc>
              <a:buFont typeface="Wingdings" pitchFamily="2" charset="2"/>
              <a:buNone/>
            </a:pPr>
            <a:r>
              <a:rPr lang="pl-PL" sz="1000"/>
              <a:t>Przekroczenia dopuszczalnego stężenia 24-godzinnego pyłu PM10 przeanalizowano w układzie percentyli 90,4 </a:t>
            </a:r>
          </a:p>
          <a:p>
            <a:pPr marL="355600" indent="-355600">
              <a:lnSpc>
                <a:spcPct val="80000"/>
              </a:lnSpc>
              <a:buFont typeface="Wingdings" pitchFamily="2" charset="2"/>
              <a:buNone/>
            </a:pPr>
            <a:r>
              <a:rPr lang="pl-PL" sz="1000"/>
              <a:t>ze stężeń 24-godz. </a:t>
            </a:r>
            <a:endParaRPr lang="pl-PL" sz="800"/>
          </a:p>
        </p:txBody>
      </p:sp>
      <p:pic>
        <p:nvPicPr>
          <p:cNvPr id="18441" name="Obraz 9" descr="bial_percentyl2011.jpg"/>
          <p:cNvPicPr>
            <a:picLocks noChangeAspect="1"/>
          </p:cNvPicPr>
          <p:nvPr/>
        </p:nvPicPr>
        <p:blipFill>
          <a:blip r:embed="rId4" cstate="print"/>
          <a:srcRect l="5147" t="1817" b="1817"/>
          <a:stretch>
            <a:fillRect/>
          </a:stretch>
        </p:blipFill>
        <p:spPr bwMode="auto">
          <a:xfrm>
            <a:off x="3976688" y="1428750"/>
            <a:ext cx="5167312" cy="3714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95288"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40067" name="Rectangle 3"/>
          <p:cNvSpPr>
            <a:spLocks noGrp="1" noChangeArrowheads="1"/>
          </p:cNvSpPr>
          <p:nvPr>
            <p:ph type="body" idx="1"/>
          </p:nvPr>
        </p:nvSpPr>
        <p:spPr>
          <a:xfrm>
            <a:off x="357188" y="928688"/>
            <a:ext cx="8786812" cy="5184775"/>
          </a:xfrm>
        </p:spPr>
        <p:txBody>
          <a:bodyPr/>
          <a:lstStyle/>
          <a:p>
            <a:pPr marL="355600" indent="-355600" eaLnBrk="1" hangingPunct="1">
              <a:lnSpc>
                <a:spcPct val="80000"/>
              </a:lnSpc>
              <a:buFont typeface="Wingdings" pitchFamily="2" charset="2"/>
              <a:buNone/>
              <a:defRPr/>
            </a:pPr>
            <a:r>
              <a:rPr lang="pl-PL" b="1" dirty="0" smtClean="0">
                <a:solidFill>
                  <a:srgbClr val="FFCC00"/>
                </a:solidFill>
              </a:rPr>
              <a:t>Wyniki modelowania</a:t>
            </a:r>
            <a:r>
              <a:rPr lang="pl-PL" b="1" dirty="0" smtClean="0">
                <a:solidFill>
                  <a:srgbClr val="1E7FBA"/>
                </a:solidFill>
              </a:rPr>
              <a:t> 2011 r. </a:t>
            </a:r>
            <a:r>
              <a:rPr lang="pl-PL" b="1" dirty="0" smtClean="0"/>
              <a:t>-  pył zawieszony PM10 </a:t>
            </a:r>
          </a:p>
          <a:p>
            <a:pPr marL="0" indent="0">
              <a:buFont typeface="Wingdings" pitchFamily="2" charset="2"/>
              <a:buNone/>
              <a:defRPr/>
            </a:pPr>
            <a:r>
              <a:rPr lang="pl-PL" sz="1400" dirty="0" smtClean="0"/>
              <a:t>Wyniki modelowania wskazują, </a:t>
            </a:r>
            <a:r>
              <a:rPr lang="pl-PL" sz="1400" b="1" dirty="0" smtClean="0"/>
              <a:t>iż podejmowane przez miasto działania oraz planowane do roku 2011 inwestycje w zakresie zmian w układzie drogowym przyczyniają się do poprawy jakości powietrza w mieście</a:t>
            </a:r>
            <a:r>
              <a:rPr lang="pl-PL" sz="1400" dirty="0" smtClean="0"/>
              <a:t>, </a:t>
            </a:r>
            <a:r>
              <a:rPr lang="pl-PL" sz="1400" u="sng" dirty="0" smtClean="0"/>
              <a:t>jednak są jeszcze niewystarczające</a:t>
            </a:r>
            <a:r>
              <a:rPr lang="pl-PL" sz="1400" dirty="0" smtClean="0"/>
              <a:t>. </a:t>
            </a:r>
          </a:p>
          <a:p>
            <a:pPr marL="0" indent="0">
              <a:buFont typeface="Wingdings" pitchFamily="2" charset="2"/>
              <a:buNone/>
              <a:defRPr/>
            </a:pPr>
            <a:endParaRPr lang="pl-PL" sz="1400" dirty="0" smtClean="0"/>
          </a:p>
          <a:p>
            <a:pPr marL="0" indent="0">
              <a:buFont typeface="Wingdings" pitchFamily="2" charset="2"/>
              <a:buNone/>
              <a:defRPr/>
            </a:pPr>
            <a:r>
              <a:rPr lang="pl-PL" sz="1400" dirty="0" smtClean="0"/>
              <a:t>Wyniki modelowania pokazują, iż przekroczenia percentyla 90,4 ze stężeń 24-godz. pyłu PM10 w dalszym ciągu występują:</a:t>
            </a:r>
          </a:p>
          <a:p>
            <a:pPr>
              <a:defRPr/>
            </a:pPr>
            <a:r>
              <a:rPr lang="pl-PL" sz="1400" dirty="0" smtClean="0"/>
              <a:t>wzdłuż ciągów komunikacyjnych: ul. Mazowiecka, ul. Zambrowska, ul. Wiadukt, ul. Pogodna, Al. Konstytucji 3 Maja, ul. Zwycięstwa, ul. H. Sienkiewicza, </a:t>
            </a:r>
          </a:p>
          <a:p>
            <a:pPr>
              <a:defRPr/>
            </a:pPr>
            <a:r>
              <a:rPr lang="pl-PL" sz="1400" dirty="0" smtClean="0"/>
              <a:t>na odcinkach ulic: S. Żeromskiego, Składowej, Ks. J. Popiełuszki, Elewatorskiej, Dojlidy Fabryczne, </a:t>
            </a:r>
          </a:p>
          <a:p>
            <a:pPr>
              <a:defRPr/>
            </a:pPr>
            <a:r>
              <a:rPr lang="pl-PL" sz="1400" dirty="0" smtClean="0"/>
              <a:t>oraz wzdłuż ciągów komunikacyjnych i na obszarach wokół ulic: Wasilkowskiej, Wł. Wysockiego, Wł. Raginisa,</a:t>
            </a:r>
          </a:p>
          <a:p>
            <a:pPr>
              <a:defRPr/>
            </a:pPr>
            <a:r>
              <a:rPr lang="pl-PL" sz="1400" dirty="0" smtClean="0"/>
              <a:t>na skrzyżowaniach ulic: </a:t>
            </a:r>
          </a:p>
          <a:p>
            <a:pPr lvl="1">
              <a:buClr>
                <a:schemeClr val="tx2">
                  <a:lumMod val="75000"/>
                </a:schemeClr>
              </a:buClr>
              <a:buFont typeface="Arial" pitchFamily="34" charset="0"/>
              <a:buChar char="‒"/>
              <a:defRPr/>
            </a:pPr>
            <a:r>
              <a:rPr lang="pl-PL" sz="1200" dirty="0" smtClean="0"/>
              <a:t>Gen. Władysława Andersa, Wł. Wysockiego, 27 Lipca. Wasilkowskiej,</a:t>
            </a:r>
          </a:p>
          <a:p>
            <a:pPr lvl="1">
              <a:buClr>
                <a:schemeClr val="tx2">
                  <a:lumMod val="75000"/>
                </a:schemeClr>
              </a:buClr>
              <a:buFont typeface="Arial" pitchFamily="34" charset="0"/>
              <a:buChar char="‒"/>
              <a:defRPr/>
            </a:pPr>
            <a:r>
              <a:rPr lang="pl-PL" sz="1200" dirty="0" smtClean="0"/>
              <a:t>Zwierzyniecka, Trasa Kopernikowska,</a:t>
            </a:r>
          </a:p>
          <a:p>
            <a:pPr lvl="1">
              <a:buClr>
                <a:schemeClr val="tx2">
                  <a:lumMod val="75000"/>
                </a:schemeClr>
              </a:buClr>
              <a:buFont typeface="Arial" pitchFamily="34" charset="0"/>
              <a:buChar char="‒"/>
              <a:defRPr/>
            </a:pPr>
            <a:r>
              <a:rPr lang="pl-PL" sz="1200" dirty="0" smtClean="0"/>
              <a:t>Zwierzyniecka, A. Mickiewicza, K. Ciołkowskiego, </a:t>
            </a:r>
          </a:p>
          <a:p>
            <a:pPr lvl="1">
              <a:buClr>
                <a:schemeClr val="tx2">
                  <a:lumMod val="75000"/>
                </a:schemeClr>
              </a:buClr>
              <a:buFont typeface="Arial" pitchFamily="34" charset="0"/>
              <a:buChar char="‒"/>
              <a:defRPr/>
            </a:pPr>
            <a:r>
              <a:rPr lang="pl-PL" sz="1200" dirty="0" smtClean="0"/>
              <a:t>M. Kopernika, Łomżyńska,</a:t>
            </a:r>
          </a:p>
          <a:p>
            <a:pPr lvl="1">
              <a:buClr>
                <a:schemeClr val="tx2">
                  <a:lumMod val="75000"/>
                </a:schemeClr>
              </a:buClr>
              <a:buFont typeface="Arial" pitchFamily="34" charset="0"/>
              <a:buChar char="‒"/>
              <a:defRPr/>
            </a:pPr>
            <a:r>
              <a:rPr lang="pl-PL" sz="1200" dirty="0" smtClean="0"/>
              <a:t>Ks. J. Popiełuszki, Hetmańska, </a:t>
            </a:r>
          </a:p>
          <a:p>
            <a:pPr lvl="1">
              <a:buClr>
                <a:schemeClr val="tx2">
                  <a:lumMod val="75000"/>
                </a:schemeClr>
              </a:buClr>
              <a:buFont typeface="Arial" pitchFamily="34" charset="0"/>
              <a:buChar char="‒"/>
              <a:defRPr/>
            </a:pPr>
            <a:r>
              <a:rPr lang="pl-PL" sz="1200" dirty="0" smtClean="0"/>
              <a:t>Gen. Władysława Sikorskiego, Al. Jana Pawła II,</a:t>
            </a:r>
          </a:p>
          <a:p>
            <a:pPr lvl="1">
              <a:buClr>
                <a:schemeClr val="tx2">
                  <a:lumMod val="75000"/>
                </a:schemeClr>
              </a:buClr>
              <a:buFont typeface="Arial" pitchFamily="34" charset="0"/>
              <a:buChar char="‒"/>
              <a:defRPr/>
            </a:pPr>
            <a:r>
              <a:rPr lang="pl-PL" sz="1200" dirty="0" smtClean="0"/>
              <a:t>Legionowa, M. Skłodowskiej-Curie.</a:t>
            </a:r>
          </a:p>
          <a:p>
            <a:pPr marL="355600" indent="-355600" eaLnBrk="1" hangingPunct="1">
              <a:lnSpc>
                <a:spcPct val="80000"/>
              </a:lnSpc>
              <a:buFont typeface="Wingdings" pitchFamily="2" charset="2"/>
              <a:buNone/>
              <a:defRPr/>
            </a:pPr>
            <a:endParaRPr lang="pl-PL" sz="300" b="1" dirty="0" smtClean="0"/>
          </a:p>
        </p:txBody>
      </p:sp>
      <p:sp>
        <p:nvSpPr>
          <p:cNvPr id="7" name="Prostokąt 6"/>
          <p:cNvSpPr/>
          <p:nvPr/>
        </p:nvSpPr>
        <p:spPr>
          <a:xfrm>
            <a:off x="285750" y="142875"/>
            <a:ext cx="7072313" cy="354013"/>
          </a:xfrm>
          <a:prstGeom prst="rect">
            <a:avLst/>
          </a:prstGeom>
        </p:spPr>
        <p:txBody>
          <a:bodyPr>
            <a:spAutoFit/>
          </a:bodyPr>
          <a:lstStyle/>
          <a:p>
            <a:pPr>
              <a:lnSpc>
                <a:spcPct val="85000"/>
              </a:lnSpc>
              <a:defRPr/>
            </a:pPr>
            <a:r>
              <a:rPr lang="pl-PL" sz="2000" b="1" kern="0" dirty="0">
                <a:solidFill>
                  <a:srgbClr val="007CC3"/>
                </a:solidFill>
                <a:latin typeface="Arial"/>
                <a:cs typeface="+mn-cs"/>
              </a:rPr>
              <a:t>Program ochrony powietrza </a:t>
            </a:r>
            <a:r>
              <a:rPr lang="pl-PL" sz="2000" kern="0" dirty="0">
                <a:solidFill>
                  <a:srgbClr val="007CC3"/>
                </a:solidFill>
                <a:latin typeface="Arial"/>
                <a:cs typeface="+mn-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Arial"/>
              <a:cs typeface="+mn-cs"/>
            </a:endParaRPr>
          </a:p>
        </p:txBody>
      </p:sp>
      <p:pic>
        <p:nvPicPr>
          <p:cNvPr id="19461" name="Obraz 8" descr="Herb_bialystok.bmp"/>
          <p:cNvPicPr>
            <a:picLocks noChangeAspect="1"/>
          </p:cNvPicPr>
          <p:nvPr/>
        </p:nvPicPr>
        <p:blipFill>
          <a:blip r:embed="rId2" cstate="print"/>
          <a:srcRect/>
          <a:stretch>
            <a:fillRect/>
          </a:stretch>
        </p:blipFill>
        <p:spPr bwMode="auto">
          <a:xfrm>
            <a:off x="8305800" y="5429250"/>
            <a:ext cx="838200" cy="102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40067">
                                            <p:txEl>
                                              <p:pRg st="0" end="0"/>
                                            </p:txEl>
                                          </p:spTgt>
                                        </p:tgtEl>
                                        <p:attrNameLst>
                                          <p:attrName>style.visibility</p:attrName>
                                        </p:attrNameLst>
                                      </p:cBhvr>
                                      <p:to>
                                        <p:strVal val="visible"/>
                                      </p:to>
                                    </p:set>
                                    <p:animEffect transition="in" filter="fade">
                                      <p:cBhvr>
                                        <p:cTn id="7" dur="2000"/>
                                        <p:tgtEl>
                                          <p:spTgt spid="1240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40067">
                                            <p:txEl>
                                              <p:pRg st="1" end="1"/>
                                            </p:txEl>
                                          </p:spTgt>
                                        </p:tgtEl>
                                        <p:attrNameLst>
                                          <p:attrName>style.visibility</p:attrName>
                                        </p:attrNameLst>
                                      </p:cBhvr>
                                      <p:to>
                                        <p:strVal val="visible"/>
                                      </p:to>
                                    </p:set>
                                    <p:animEffect transition="in" filter="fade">
                                      <p:cBhvr>
                                        <p:cTn id="12" dur="2000"/>
                                        <p:tgtEl>
                                          <p:spTgt spid="1240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0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95288"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43139" name="Rectangle 3"/>
          <p:cNvSpPr>
            <a:spLocks noGrp="1" noChangeArrowheads="1"/>
          </p:cNvSpPr>
          <p:nvPr>
            <p:ph type="body" idx="1"/>
          </p:nvPr>
        </p:nvSpPr>
        <p:spPr>
          <a:xfrm>
            <a:off x="285750" y="928688"/>
            <a:ext cx="8072438" cy="376237"/>
          </a:xfrm>
        </p:spPr>
        <p:txBody>
          <a:bodyPr/>
          <a:lstStyle/>
          <a:p>
            <a:pPr marL="0" indent="0" eaLnBrk="1" hangingPunct="1">
              <a:lnSpc>
                <a:spcPct val="90000"/>
              </a:lnSpc>
              <a:buFont typeface="Wingdings" pitchFamily="2" charset="2"/>
              <a:buNone/>
            </a:pPr>
            <a:r>
              <a:rPr lang="pl-PL" sz="2000" b="1" smtClean="0">
                <a:solidFill>
                  <a:srgbClr val="FFCC00"/>
                </a:solidFill>
              </a:rPr>
              <a:t>Prognoza dotrzymywania dopuszczalnych poziomów pyłu PM10 – 2020 r.</a:t>
            </a:r>
          </a:p>
          <a:p>
            <a:pPr marL="0" indent="0" eaLnBrk="1" hangingPunct="1">
              <a:lnSpc>
                <a:spcPct val="90000"/>
              </a:lnSpc>
              <a:buFont typeface="Wingdings" pitchFamily="2" charset="2"/>
              <a:buNone/>
            </a:pPr>
            <a:endParaRPr lang="pl-PL" sz="2000" b="1" smtClean="0">
              <a:solidFill>
                <a:srgbClr val="FFCC00"/>
              </a:solidFill>
            </a:endParaRPr>
          </a:p>
        </p:txBody>
      </p:sp>
      <p:sp>
        <p:nvSpPr>
          <p:cNvPr id="7" name="Prostokąt 6"/>
          <p:cNvSpPr/>
          <p:nvPr/>
        </p:nvSpPr>
        <p:spPr>
          <a:xfrm>
            <a:off x="285750" y="142875"/>
            <a:ext cx="7072313" cy="354013"/>
          </a:xfrm>
          <a:prstGeom prst="rect">
            <a:avLst/>
          </a:prstGeom>
        </p:spPr>
        <p:txBody>
          <a:bodyPr>
            <a:spAutoFit/>
          </a:bodyPr>
          <a:lstStyle/>
          <a:p>
            <a:pPr>
              <a:lnSpc>
                <a:spcPct val="85000"/>
              </a:lnSpc>
              <a:defRPr/>
            </a:pPr>
            <a:r>
              <a:rPr lang="pl-PL" sz="2000" b="1" kern="0" dirty="0">
                <a:solidFill>
                  <a:srgbClr val="007CC3"/>
                </a:solidFill>
                <a:latin typeface="Arial"/>
                <a:cs typeface="+mn-cs"/>
              </a:rPr>
              <a:t>Program ochrony powietrza </a:t>
            </a:r>
            <a:r>
              <a:rPr lang="pl-PL" sz="2000" kern="0" dirty="0">
                <a:solidFill>
                  <a:srgbClr val="007CC3"/>
                </a:solidFill>
                <a:latin typeface="Arial"/>
                <a:cs typeface="+mn-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Arial"/>
              <a:cs typeface="+mn-cs"/>
            </a:endParaRPr>
          </a:p>
        </p:txBody>
      </p:sp>
      <p:pic>
        <p:nvPicPr>
          <p:cNvPr id="20485" name="Obraz 8" descr="Herb_bialystok.bmp"/>
          <p:cNvPicPr>
            <a:picLocks noChangeAspect="1"/>
          </p:cNvPicPr>
          <p:nvPr/>
        </p:nvPicPr>
        <p:blipFill>
          <a:blip r:embed="rId2" cstate="print"/>
          <a:srcRect/>
          <a:stretch>
            <a:fillRect/>
          </a:stretch>
        </p:blipFill>
        <p:spPr bwMode="auto">
          <a:xfrm>
            <a:off x="8382000" y="928688"/>
            <a:ext cx="762000" cy="928687"/>
          </a:xfrm>
          <a:prstGeom prst="rect">
            <a:avLst/>
          </a:prstGeom>
          <a:noFill/>
          <a:ln w="9525">
            <a:noFill/>
            <a:miter lim="800000"/>
            <a:headEnd/>
            <a:tailEnd/>
          </a:ln>
        </p:spPr>
      </p:pic>
      <p:sp>
        <p:nvSpPr>
          <p:cNvPr id="60417" name="Rectangle 1"/>
          <p:cNvSpPr>
            <a:spLocks noChangeArrowheads="1"/>
          </p:cNvSpPr>
          <p:nvPr/>
        </p:nvSpPr>
        <p:spPr bwMode="auto">
          <a:xfrm>
            <a:off x="428625" y="1714500"/>
            <a:ext cx="5286375" cy="307975"/>
          </a:xfrm>
          <a:prstGeom prst="rect">
            <a:avLst/>
          </a:prstGeom>
          <a:noFill/>
          <a:ln w="9525">
            <a:noFill/>
            <a:miter lim="800000"/>
            <a:headEnd/>
            <a:tailEnd/>
          </a:ln>
          <a:effectLst/>
        </p:spPr>
        <p:txBody>
          <a:bodyPr anchor="ctr">
            <a:spAutoFit/>
          </a:bodyPr>
          <a:lstStyle/>
          <a:p>
            <a:pPr eaLnBrk="0" hangingPunct="0">
              <a:spcBef>
                <a:spcPct val="50000"/>
              </a:spcBef>
              <a:buFont typeface="Wingdings" pitchFamily="2" charset="2"/>
              <a:buNone/>
              <a:defRPr/>
            </a:pPr>
            <a:r>
              <a:rPr lang="pl-PL" sz="1400" b="1" u="sng" dirty="0">
                <a:latin typeface="+mj-lt"/>
                <a:ea typeface="Times New Roman" pitchFamily="18" charset="0"/>
                <a:cs typeface="Times New Roman" pitchFamily="18" charset="0"/>
              </a:rPr>
              <a:t>Ogólny opis wariantu</a:t>
            </a:r>
            <a:endParaRPr lang="pl-PL" sz="1400" u="sng" dirty="0">
              <a:latin typeface="+mj-lt"/>
            </a:endParaRPr>
          </a:p>
        </p:txBody>
      </p:sp>
      <p:sp>
        <p:nvSpPr>
          <p:cNvPr id="20487" name="Rectangle 2"/>
          <p:cNvSpPr>
            <a:spLocks noChangeArrowheads="1"/>
          </p:cNvSpPr>
          <p:nvPr/>
        </p:nvSpPr>
        <p:spPr bwMode="auto">
          <a:xfrm>
            <a:off x="285750" y="2214563"/>
            <a:ext cx="8643938" cy="3292475"/>
          </a:xfrm>
          <a:prstGeom prst="rect">
            <a:avLst/>
          </a:prstGeom>
          <a:noFill/>
          <a:ln w="9525">
            <a:noFill/>
            <a:miter lim="800000"/>
            <a:headEnd/>
            <a:tailEnd/>
          </a:ln>
        </p:spPr>
        <p:txBody>
          <a:bodyPr anchor="ctr">
            <a:spAutoFit/>
          </a:bodyPr>
          <a:lstStyle/>
          <a:p>
            <a:pPr algn="just" eaLnBrk="0" hangingPunct="0">
              <a:spcBef>
                <a:spcPct val="50000"/>
              </a:spcBef>
            </a:pPr>
            <a:r>
              <a:rPr lang="pl-PL" sz="1600" b="1">
                <a:solidFill>
                  <a:srgbClr val="003E62"/>
                </a:solidFill>
                <a:cs typeface="Times New Roman" pitchFamily="18" charset="0"/>
              </a:rPr>
              <a:t>W wariancie do 2020 r. uwzględniono:</a:t>
            </a:r>
            <a:endParaRPr lang="pl-PL" sz="1600">
              <a:cs typeface="Times New Roman" pitchFamily="18" charset="0"/>
            </a:endParaRPr>
          </a:p>
          <a:p>
            <a:pPr lvl="1" algn="just" eaLnBrk="0" hangingPunct="0">
              <a:spcBef>
                <a:spcPct val="50000"/>
              </a:spcBef>
              <a:buClr>
                <a:srgbClr val="005D93"/>
              </a:buClr>
              <a:buFont typeface="Wingdings" pitchFamily="2" charset="2"/>
              <a:buChar char="ü"/>
            </a:pPr>
            <a:r>
              <a:rPr lang="pl-PL" sz="1600">
                <a:cs typeface="Times New Roman" pitchFamily="18" charset="0"/>
              </a:rPr>
              <a:t> wzrost natężenia ruchu poszczególnych kategorii pojazdów do roku 2020 oraz zmniejszenie wskaźnika emisji pyłu ze spalania paliw, wynikające z nowych europejskich norm ograniczających emisję spalin,</a:t>
            </a:r>
          </a:p>
          <a:p>
            <a:pPr lvl="1" algn="just" eaLnBrk="0" hangingPunct="0">
              <a:spcBef>
                <a:spcPct val="50000"/>
              </a:spcBef>
              <a:buClr>
                <a:srgbClr val="005D93"/>
              </a:buClr>
              <a:buFont typeface="Wingdings" pitchFamily="2" charset="2"/>
              <a:buChar char="ü"/>
            </a:pPr>
            <a:r>
              <a:rPr lang="pl-PL" sz="1600">
                <a:cs typeface="Times New Roman" pitchFamily="18" charset="0"/>
              </a:rPr>
              <a:t> zaplanowane zmiany w układzie drogowym w perspektywie do 2020 r.,</a:t>
            </a:r>
          </a:p>
          <a:p>
            <a:pPr lvl="1" algn="just" eaLnBrk="0" hangingPunct="0">
              <a:spcBef>
                <a:spcPct val="50000"/>
              </a:spcBef>
              <a:buClr>
                <a:srgbClr val="005D93"/>
              </a:buClr>
              <a:buFont typeface="Wingdings" pitchFamily="2" charset="2"/>
              <a:buChar char="ü"/>
            </a:pPr>
            <a:r>
              <a:rPr lang="pl-PL" sz="1600">
                <a:cs typeface="Times New Roman" pitchFamily="18" charset="0"/>
              </a:rPr>
              <a:t> zmniejszenie wskaźnika emisji pozaspalinowej i wtórnej wynikające z ze zmiany struktury pojazdów w 2020 r. oraz dodatkowych działań w zakresie utrzymania czystości ulic,</a:t>
            </a:r>
          </a:p>
          <a:p>
            <a:pPr lvl="1" algn="just" eaLnBrk="0" hangingPunct="0">
              <a:spcBef>
                <a:spcPct val="50000"/>
              </a:spcBef>
              <a:buClr>
                <a:srgbClr val="005D93"/>
              </a:buClr>
              <a:buFont typeface="Wingdings" pitchFamily="2" charset="2"/>
              <a:buChar char="ü"/>
            </a:pPr>
            <a:r>
              <a:rPr lang="pl-PL" sz="1600">
                <a:cs typeface="Times New Roman" pitchFamily="18" charset="0"/>
              </a:rPr>
              <a:t> redukcję emisji pyłu PM10 ze źródeł powierzchniowych, zlokalizowanych w obszarach, w których w wyniku modelowania rozprzestrzeniania pyłu zawieszonego PM10 stwierdzono wysokie stężenia pyłu PM10.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43139">
                                            <p:txEl>
                                              <p:pRg st="0" end="0"/>
                                            </p:txEl>
                                          </p:spTgt>
                                        </p:tgtEl>
                                        <p:attrNameLst>
                                          <p:attrName>style.visibility</p:attrName>
                                        </p:attrNameLst>
                                      </p:cBhvr>
                                      <p:to>
                                        <p:strVal val="visible"/>
                                      </p:to>
                                    </p:set>
                                    <p:animEffect transition="in" filter="fade">
                                      <p:cBhvr>
                                        <p:cTn id="7" dur="2000"/>
                                        <p:tgtEl>
                                          <p:spTgt spid="1243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1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95288"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43139" name="Rectangle 3"/>
          <p:cNvSpPr>
            <a:spLocks noGrp="1" noChangeArrowheads="1"/>
          </p:cNvSpPr>
          <p:nvPr>
            <p:ph type="body" idx="1"/>
          </p:nvPr>
        </p:nvSpPr>
        <p:spPr>
          <a:xfrm>
            <a:off x="285750" y="928688"/>
            <a:ext cx="8072438" cy="376237"/>
          </a:xfrm>
        </p:spPr>
        <p:txBody>
          <a:bodyPr/>
          <a:lstStyle/>
          <a:p>
            <a:pPr marL="0" indent="0" eaLnBrk="1" hangingPunct="1">
              <a:lnSpc>
                <a:spcPct val="90000"/>
              </a:lnSpc>
              <a:buFont typeface="Wingdings" pitchFamily="2" charset="2"/>
              <a:buNone/>
            </a:pPr>
            <a:r>
              <a:rPr lang="pl-PL" sz="1600" b="1" smtClean="0">
                <a:solidFill>
                  <a:srgbClr val="FFCC00"/>
                </a:solidFill>
              </a:rPr>
              <a:t>Prognoza dotrzymywania dopuszczalnych poziomów pyłu PM10 – 2020 r.</a:t>
            </a:r>
          </a:p>
          <a:p>
            <a:pPr marL="0" indent="0" eaLnBrk="1" hangingPunct="1">
              <a:lnSpc>
                <a:spcPct val="90000"/>
              </a:lnSpc>
              <a:buFont typeface="Wingdings" pitchFamily="2" charset="2"/>
              <a:buNone/>
            </a:pPr>
            <a:endParaRPr lang="pl-PL" sz="2000" b="1" smtClean="0">
              <a:solidFill>
                <a:srgbClr val="FFCC00"/>
              </a:solidFill>
            </a:endParaRPr>
          </a:p>
        </p:txBody>
      </p:sp>
      <p:sp>
        <p:nvSpPr>
          <p:cNvPr id="7" name="Prostokąt 6"/>
          <p:cNvSpPr/>
          <p:nvPr/>
        </p:nvSpPr>
        <p:spPr>
          <a:xfrm>
            <a:off x="285750" y="142875"/>
            <a:ext cx="7072313" cy="354013"/>
          </a:xfrm>
          <a:prstGeom prst="rect">
            <a:avLst/>
          </a:prstGeom>
        </p:spPr>
        <p:txBody>
          <a:bodyPr>
            <a:spAutoFit/>
          </a:bodyPr>
          <a:lstStyle/>
          <a:p>
            <a:pPr>
              <a:lnSpc>
                <a:spcPct val="85000"/>
              </a:lnSpc>
              <a:defRPr/>
            </a:pPr>
            <a:r>
              <a:rPr lang="pl-PL" sz="2000" b="1" kern="0" dirty="0">
                <a:solidFill>
                  <a:srgbClr val="007CC3"/>
                </a:solidFill>
                <a:latin typeface="Arial"/>
                <a:cs typeface="+mn-cs"/>
              </a:rPr>
              <a:t>Program ochrony powietrza </a:t>
            </a:r>
            <a:r>
              <a:rPr lang="pl-PL" sz="2000" kern="0" dirty="0">
                <a:solidFill>
                  <a:srgbClr val="007CC3"/>
                </a:solidFill>
                <a:latin typeface="Arial"/>
                <a:cs typeface="+mn-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Arial"/>
              <a:cs typeface="+mn-cs"/>
            </a:endParaRPr>
          </a:p>
        </p:txBody>
      </p:sp>
      <p:pic>
        <p:nvPicPr>
          <p:cNvPr id="21509" name="Obraz 8" descr="Herb_bialystok.bmp"/>
          <p:cNvPicPr>
            <a:picLocks noChangeAspect="1"/>
          </p:cNvPicPr>
          <p:nvPr/>
        </p:nvPicPr>
        <p:blipFill>
          <a:blip r:embed="rId2" cstate="print"/>
          <a:srcRect/>
          <a:stretch>
            <a:fillRect/>
          </a:stretch>
        </p:blipFill>
        <p:spPr bwMode="auto">
          <a:xfrm>
            <a:off x="8382000" y="928688"/>
            <a:ext cx="762000" cy="928687"/>
          </a:xfrm>
          <a:prstGeom prst="rect">
            <a:avLst/>
          </a:prstGeom>
          <a:noFill/>
          <a:ln w="9525">
            <a:noFill/>
            <a:miter lim="800000"/>
            <a:headEnd/>
            <a:tailEnd/>
          </a:ln>
        </p:spPr>
      </p:pic>
      <p:sp>
        <p:nvSpPr>
          <p:cNvPr id="60417" name="Rectangle 1"/>
          <p:cNvSpPr>
            <a:spLocks noChangeArrowheads="1"/>
          </p:cNvSpPr>
          <p:nvPr/>
        </p:nvSpPr>
        <p:spPr bwMode="auto">
          <a:xfrm>
            <a:off x="428625" y="1214438"/>
            <a:ext cx="7858125" cy="1692275"/>
          </a:xfrm>
          <a:prstGeom prst="rect">
            <a:avLst/>
          </a:prstGeom>
          <a:noFill/>
          <a:ln w="9525">
            <a:noFill/>
            <a:miter lim="800000"/>
            <a:headEnd/>
            <a:tailEnd/>
          </a:ln>
          <a:effectLst/>
        </p:spPr>
        <p:txBody>
          <a:bodyPr anchor="ctr">
            <a:spAutoFit/>
          </a:bodyPr>
          <a:lstStyle/>
          <a:p>
            <a:pPr eaLnBrk="0" hangingPunct="0">
              <a:spcBef>
                <a:spcPct val="50000"/>
              </a:spcBef>
              <a:defRPr/>
            </a:pPr>
            <a:r>
              <a:rPr lang="pl-PL" sz="2000" b="1" dirty="0"/>
              <a:t>Emisja liniowa</a:t>
            </a:r>
          </a:p>
          <a:p>
            <a:pPr eaLnBrk="0" hangingPunct="0">
              <a:spcBef>
                <a:spcPct val="50000"/>
              </a:spcBef>
              <a:defRPr/>
            </a:pPr>
            <a:r>
              <a:rPr lang="pl-PL" sz="1200" dirty="0"/>
              <a:t>Zgodnie z </a:t>
            </a:r>
            <a:r>
              <a:rPr lang="pl-PL" sz="1200" b="1" dirty="0">
                <a:solidFill>
                  <a:schemeClr val="tx2">
                    <a:lumMod val="50000"/>
                  </a:schemeClr>
                </a:solidFill>
              </a:rPr>
              <a:t>„Wieloletnim Programem Inwestycyjnym Miasta Białegostoku na lata 2007-2013”</a:t>
            </a:r>
            <a:r>
              <a:rPr lang="pl-PL" sz="1200" dirty="0"/>
              <a:t>,</a:t>
            </a:r>
            <a:r>
              <a:rPr lang="pl-PL" sz="1200" b="1" dirty="0">
                <a:solidFill>
                  <a:schemeClr val="tx2">
                    <a:lumMod val="50000"/>
                  </a:schemeClr>
                </a:solidFill>
              </a:rPr>
              <a:t> </a:t>
            </a:r>
            <a:r>
              <a:rPr lang="pl-PL" sz="1200" dirty="0"/>
              <a:t>sierpień 2006 r.</a:t>
            </a:r>
            <a:r>
              <a:rPr lang="pl-PL" sz="1200" b="1" dirty="0">
                <a:solidFill>
                  <a:schemeClr val="tx2">
                    <a:lumMod val="50000"/>
                  </a:schemeClr>
                </a:solidFill>
              </a:rPr>
              <a:t> </a:t>
            </a:r>
            <a:r>
              <a:rPr lang="pl-PL" sz="1200" dirty="0"/>
              <a:t>oraz </a:t>
            </a:r>
            <a:r>
              <a:rPr lang="pl-PL" sz="1200" b="1" dirty="0">
                <a:solidFill>
                  <a:schemeClr val="tx2">
                    <a:lumMod val="50000"/>
                  </a:schemeClr>
                </a:solidFill>
              </a:rPr>
              <a:t>„Studium uwarunkowań i kierunków zagospodarowania przestrzennego miasta Białegostoku”</a:t>
            </a:r>
            <a:r>
              <a:rPr lang="pl-PL" sz="1200" dirty="0"/>
              <a:t>, maj 2008 r., </a:t>
            </a:r>
            <a:r>
              <a:rPr lang="pl-PL" sz="1200" b="1" dirty="0"/>
              <a:t>w prognozie dla roku 2020 uwzględniono następujące najważniejsze inwestycje:</a:t>
            </a:r>
          </a:p>
          <a:p>
            <a:pPr eaLnBrk="0" hangingPunct="0">
              <a:spcBef>
                <a:spcPct val="50000"/>
              </a:spcBef>
              <a:defRPr/>
            </a:pPr>
            <a:endParaRPr lang="pl-PL" sz="1400" dirty="0"/>
          </a:p>
          <a:p>
            <a:pPr eaLnBrk="0" hangingPunct="0">
              <a:spcBef>
                <a:spcPct val="50000"/>
              </a:spcBef>
              <a:buFont typeface="Wingdings" pitchFamily="2" charset="2"/>
              <a:buNone/>
              <a:defRPr/>
            </a:pPr>
            <a:endParaRPr lang="pl-PL" sz="1400" dirty="0">
              <a:latin typeface="+mj-lt"/>
            </a:endParaRPr>
          </a:p>
        </p:txBody>
      </p:sp>
      <p:sp>
        <p:nvSpPr>
          <p:cNvPr id="60418" name="Rectangle 2"/>
          <p:cNvSpPr>
            <a:spLocks noChangeArrowheads="1"/>
          </p:cNvSpPr>
          <p:nvPr/>
        </p:nvSpPr>
        <p:spPr bwMode="auto">
          <a:xfrm>
            <a:off x="285750" y="2286000"/>
            <a:ext cx="8858250" cy="3924300"/>
          </a:xfrm>
          <a:prstGeom prst="rect">
            <a:avLst/>
          </a:prstGeom>
          <a:noFill/>
          <a:ln w="9525">
            <a:noFill/>
            <a:miter lim="800000"/>
            <a:headEnd/>
            <a:tailEnd/>
          </a:ln>
          <a:effectLst/>
        </p:spPr>
        <p:txBody>
          <a:bodyPr anchor="ctr">
            <a:spAutoFit/>
          </a:bodyPr>
          <a:lstStyle/>
          <a:p>
            <a:pPr>
              <a:spcAft>
                <a:spcPts val="600"/>
              </a:spcAft>
              <a:buClr>
                <a:schemeClr val="tx2">
                  <a:lumMod val="75000"/>
                </a:schemeClr>
              </a:buClr>
              <a:buFont typeface="Wingdings" pitchFamily="2" charset="2"/>
              <a:buChar char="ü"/>
              <a:defRPr/>
            </a:pPr>
            <a:r>
              <a:rPr lang="pl-PL" sz="1600" dirty="0"/>
              <a:t> </a:t>
            </a:r>
            <a:r>
              <a:rPr lang="pl-PL" sz="1400" dirty="0"/>
              <a:t> w zakresie budowy tzw. Trasy Generalskiej  (II etap):</a:t>
            </a:r>
            <a:r>
              <a:rPr lang="pl-PL" sz="1400" b="1" dirty="0"/>
              <a:t> </a:t>
            </a:r>
            <a:endParaRPr lang="pl-PL" sz="1400" dirty="0"/>
          </a:p>
          <a:p>
            <a:pPr lvl="1" indent="-88900">
              <a:spcAft>
                <a:spcPts val="300"/>
              </a:spcAft>
              <a:buClr>
                <a:schemeClr val="tx2">
                  <a:lumMod val="75000"/>
                </a:schemeClr>
              </a:buClr>
              <a:buFont typeface="Wingdings" pitchFamily="2" charset="2"/>
              <a:buChar char="§"/>
              <a:defRPr/>
            </a:pPr>
            <a:r>
              <a:rPr lang="pl-PL" sz="1200" b="1" dirty="0"/>
              <a:t> budowę przedłużenia ul. Gen. Andersa </a:t>
            </a:r>
            <a:r>
              <a:rPr lang="pl-PL" sz="1200" dirty="0"/>
              <a:t>(odc. od ul. Wasilkowskiej do ul. Baranowickiej),</a:t>
            </a:r>
          </a:p>
          <a:p>
            <a:pPr lvl="1" indent="-88900">
              <a:spcAft>
                <a:spcPts val="300"/>
              </a:spcAft>
              <a:buClr>
                <a:schemeClr val="tx2">
                  <a:lumMod val="75000"/>
                </a:schemeClr>
              </a:buClr>
              <a:buFont typeface="Wingdings" pitchFamily="2" charset="2"/>
              <a:buChar char="§"/>
              <a:defRPr/>
            </a:pPr>
            <a:r>
              <a:rPr lang="pl-PL" sz="1200" b="1" dirty="0"/>
              <a:t> przebudowę ul. Gen. F. Kleeberga </a:t>
            </a:r>
            <a:r>
              <a:rPr lang="pl-PL" sz="1200" dirty="0"/>
              <a:t>(odc. od granicy miasta do ul. Gen. Maczka) i Narodowych Sił Zbrojnych, </a:t>
            </a:r>
          </a:p>
          <a:p>
            <a:pPr>
              <a:spcAft>
                <a:spcPts val="600"/>
              </a:spcAft>
              <a:buClr>
                <a:schemeClr val="tx2">
                  <a:lumMod val="75000"/>
                </a:schemeClr>
              </a:buClr>
              <a:buFont typeface="Wingdings" pitchFamily="2" charset="2"/>
              <a:buChar char="ü"/>
              <a:defRPr/>
            </a:pPr>
            <a:r>
              <a:rPr lang="pl-PL" sz="1600" dirty="0"/>
              <a:t> </a:t>
            </a:r>
            <a:r>
              <a:rPr lang="pl-PL" sz="1400" dirty="0"/>
              <a:t> </a:t>
            </a:r>
            <a:r>
              <a:rPr lang="pl-PL" sz="1400" b="1" dirty="0"/>
              <a:t>budowę przedłużenia ul. Piastowskiej </a:t>
            </a:r>
            <a:r>
              <a:rPr lang="pl-PL" sz="1400" dirty="0"/>
              <a:t>(odc. od ul. Mieszka I do ul. Wysockiego),</a:t>
            </a:r>
          </a:p>
          <a:p>
            <a:pPr>
              <a:spcAft>
                <a:spcPts val="600"/>
              </a:spcAft>
              <a:buClr>
                <a:schemeClr val="tx2">
                  <a:lumMod val="75000"/>
                </a:schemeClr>
              </a:buClr>
              <a:buFont typeface="Wingdings" pitchFamily="2" charset="2"/>
              <a:buChar char="ü"/>
              <a:defRPr/>
            </a:pPr>
            <a:r>
              <a:rPr lang="pl-PL" sz="1600" dirty="0"/>
              <a:t> </a:t>
            </a:r>
            <a:r>
              <a:rPr lang="pl-PL" sz="1400" dirty="0"/>
              <a:t>  w zakresie w zakresie zadania - budowa Centralnego Węzła Komunikacyjnego:</a:t>
            </a:r>
          </a:p>
          <a:p>
            <a:pPr lvl="1" indent="-88900">
              <a:spcAft>
                <a:spcPts val="300"/>
              </a:spcAft>
              <a:buClr>
                <a:schemeClr val="tx2">
                  <a:lumMod val="75000"/>
                </a:schemeClr>
              </a:buClr>
              <a:buFont typeface="Wingdings" pitchFamily="2" charset="2"/>
              <a:buChar char="§"/>
              <a:defRPr/>
            </a:pPr>
            <a:r>
              <a:rPr lang="pl-PL" sz="1200" b="1" dirty="0"/>
              <a:t> przebudowę ul. Jana Pawła II </a:t>
            </a:r>
            <a:r>
              <a:rPr lang="pl-PL" sz="1200" dirty="0"/>
              <a:t>(odc. od granicy miasta do ul. Gen. Wł. Sikorskiego), </a:t>
            </a:r>
          </a:p>
          <a:p>
            <a:pPr lvl="1" indent="-88900">
              <a:spcAft>
                <a:spcPts val="300"/>
              </a:spcAft>
              <a:buClr>
                <a:schemeClr val="tx2">
                  <a:lumMod val="75000"/>
                </a:schemeClr>
              </a:buClr>
              <a:buFont typeface="Wingdings" pitchFamily="2" charset="2"/>
              <a:buChar char="§"/>
              <a:defRPr/>
            </a:pPr>
            <a:r>
              <a:rPr lang="pl-PL" sz="1200" b="1" dirty="0"/>
              <a:t> budowę Centralnego Węzła Komunikacyjnego z estakadą nad torami PKP i przebudową ul. Boh. Monte Cassino,</a:t>
            </a:r>
          </a:p>
          <a:p>
            <a:pPr>
              <a:spcAft>
                <a:spcPts val="600"/>
              </a:spcAft>
              <a:buClr>
                <a:schemeClr val="tx2">
                  <a:lumMod val="75000"/>
                </a:schemeClr>
              </a:buClr>
              <a:buFont typeface="Wingdings" pitchFamily="2" charset="2"/>
              <a:buChar char="ü"/>
              <a:defRPr/>
            </a:pPr>
            <a:r>
              <a:rPr lang="pl-PL" sz="1600" b="1" dirty="0"/>
              <a:t> </a:t>
            </a:r>
            <a:r>
              <a:rPr lang="pl-PL" sz="1400" b="1" dirty="0"/>
              <a:t> </a:t>
            </a:r>
            <a:r>
              <a:rPr lang="pl-PL" sz="1400" dirty="0"/>
              <a:t>w zakresie zadania - połączenie komunikacyjne ze stolicą:</a:t>
            </a:r>
          </a:p>
          <a:p>
            <a:pPr lvl="1" indent="-88900">
              <a:spcAft>
                <a:spcPts val="300"/>
              </a:spcAft>
              <a:buClr>
                <a:schemeClr val="tx2">
                  <a:lumMod val="75000"/>
                </a:schemeClr>
              </a:buClr>
              <a:buFont typeface="Wingdings" pitchFamily="2" charset="2"/>
              <a:buChar char="§"/>
              <a:defRPr/>
            </a:pPr>
            <a:r>
              <a:rPr lang="pl-PL" sz="1200" b="1" dirty="0"/>
              <a:t> przebudowę ul. Mickiewicza </a:t>
            </a:r>
            <a:r>
              <a:rPr lang="pl-PL" sz="1200" dirty="0"/>
              <a:t>(odc. od ul. Zwierzynieckiej do granic miasta)</a:t>
            </a:r>
            <a:r>
              <a:rPr lang="pl-PL" sz="1200" b="1" dirty="0"/>
              <a:t> </a:t>
            </a:r>
            <a:r>
              <a:rPr lang="pl-PL" sz="1200" dirty="0"/>
              <a:t>oraz</a:t>
            </a:r>
            <a:r>
              <a:rPr lang="pl-PL" sz="1200" b="1" dirty="0"/>
              <a:t>  ul. Ciołkowskiego </a:t>
            </a:r>
            <a:r>
              <a:rPr lang="pl-PL" sz="1200" dirty="0"/>
              <a:t>(odc. od ul. Wiadukt do przedłużenia ul. Gen. Wł. Andersa),</a:t>
            </a:r>
          </a:p>
          <a:p>
            <a:pPr>
              <a:spcAft>
                <a:spcPts val="600"/>
              </a:spcAft>
              <a:buClr>
                <a:schemeClr val="tx2">
                  <a:lumMod val="75000"/>
                </a:schemeClr>
              </a:buClr>
              <a:buFont typeface="Wingdings" pitchFamily="2" charset="2"/>
              <a:buChar char="ü"/>
              <a:defRPr/>
            </a:pPr>
            <a:r>
              <a:rPr lang="pl-PL" sz="1600" dirty="0"/>
              <a:t> </a:t>
            </a:r>
            <a:r>
              <a:rPr lang="pl-PL" sz="1400" dirty="0"/>
              <a:t> w zakresie poprawy jakości funkcjonowania systemu transportu publicznego Miasta Białegostoku - III etap:</a:t>
            </a:r>
          </a:p>
          <a:p>
            <a:pPr lvl="1" indent="-88900">
              <a:spcAft>
                <a:spcPts val="300"/>
              </a:spcAft>
              <a:buClr>
                <a:schemeClr val="tx2">
                  <a:lumMod val="75000"/>
                </a:schemeClr>
              </a:buClr>
              <a:buFont typeface="Wingdings" pitchFamily="2" charset="2"/>
              <a:buChar char="§"/>
              <a:defRPr/>
            </a:pPr>
            <a:r>
              <a:rPr lang="pl-PL" sz="1200" b="1" dirty="0"/>
              <a:t> modernizację Al. Piłsudskiego z przebudową skrzyżowania Sienkiewicza – </a:t>
            </a:r>
            <a:r>
              <a:rPr lang="pl-PL" sz="1200" b="1" dirty="0" err="1"/>
              <a:t>Jurowiecka</a:t>
            </a:r>
            <a:r>
              <a:rPr lang="pl-PL" sz="1200" b="1" dirty="0"/>
              <a:t>,</a:t>
            </a:r>
          </a:p>
          <a:p>
            <a:pPr lvl="1" indent="-88900">
              <a:spcAft>
                <a:spcPts val="300"/>
              </a:spcAft>
              <a:buClr>
                <a:schemeClr val="tx2">
                  <a:lumMod val="75000"/>
                </a:schemeClr>
              </a:buClr>
              <a:buFont typeface="Wingdings" pitchFamily="2" charset="2"/>
              <a:buChar char="§"/>
              <a:defRPr/>
            </a:pPr>
            <a:r>
              <a:rPr lang="pl-PL" sz="1200" b="1" dirty="0"/>
              <a:t> modernizację ul. Legionowej </a:t>
            </a:r>
            <a:r>
              <a:rPr lang="pl-PL" sz="1200" dirty="0"/>
              <a:t>(od ul. Mazowieckiej do ul. Sienkiewicza),</a:t>
            </a:r>
          </a:p>
          <a:p>
            <a:pPr lvl="1" indent="-88900">
              <a:spcAft>
                <a:spcPts val="300"/>
              </a:spcAft>
              <a:buClr>
                <a:schemeClr val="tx2">
                  <a:lumMod val="75000"/>
                </a:schemeClr>
              </a:buClr>
              <a:buFont typeface="Wingdings" pitchFamily="2" charset="2"/>
              <a:buChar char="§"/>
              <a:defRPr/>
            </a:pPr>
            <a:r>
              <a:rPr lang="pl-PL" sz="1200" b="1" dirty="0"/>
              <a:t> modernizację ul. Mazowieckiej (</a:t>
            </a:r>
            <a:r>
              <a:rPr lang="pl-PL" sz="1200" dirty="0"/>
              <a:t>od ul. Cieszyńskiej do ul. Legionowej). </a:t>
            </a:r>
          </a:p>
          <a:p>
            <a:pPr>
              <a:spcAft>
                <a:spcPts val="600"/>
              </a:spcAft>
              <a:buClr>
                <a:schemeClr val="tx2">
                  <a:lumMod val="75000"/>
                </a:schemeClr>
              </a:buClr>
              <a:buFont typeface="Wingdings" pitchFamily="2" charset="2"/>
              <a:buChar char="ü"/>
              <a:defRPr/>
            </a:pPr>
            <a:r>
              <a:rPr lang="pl-PL" sz="1600" b="1" dirty="0"/>
              <a:t>  </a:t>
            </a:r>
            <a:r>
              <a:rPr lang="pl-PL" sz="1400" b="1" dirty="0"/>
              <a:t> budowę obwodnicy miasta Białystok</a:t>
            </a:r>
            <a:r>
              <a:rPr lang="pl-PL" sz="1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43139">
                                            <p:txEl>
                                              <p:pRg st="0" end="0"/>
                                            </p:txEl>
                                          </p:spTgt>
                                        </p:tgtEl>
                                        <p:attrNameLst>
                                          <p:attrName>style.visibility</p:attrName>
                                        </p:attrNameLst>
                                      </p:cBhvr>
                                      <p:to>
                                        <p:strVal val="visible"/>
                                      </p:to>
                                    </p:set>
                                    <p:animEffect transition="in" filter="fade">
                                      <p:cBhvr>
                                        <p:cTn id="7" dur="2000"/>
                                        <p:tgtEl>
                                          <p:spTgt spid="1243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1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2"/>
          <p:cNvSpPr>
            <a:spLocks noChangeArrowheads="1"/>
          </p:cNvSpPr>
          <p:nvPr/>
        </p:nvSpPr>
        <p:spPr bwMode="auto">
          <a:xfrm>
            <a:off x="611188" y="1196975"/>
            <a:ext cx="7345362" cy="2305050"/>
          </a:xfrm>
          <a:prstGeom prst="rect">
            <a:avLst/>
          </a:prstGeom>
          <a:noFill/>
          <a:ln w="9525">
            <a:noFill/>
            <a:miter lim="800000"/>
            <a:headEnd/>
            <a:tailEnd/>
          </a:ln>
        </p:spPr>
        <p:txBody>
          <a:bodyPr/>
          <a:lstStyle/>
          <a:p>
            <a:pPr algn="just">
              <a:lnSpc>
                <a:spcPct val="120000"/>
              </a:lnSpc>
              <a:spcBef>
                <a:spcPct val="40000"/>
              </a:spcBef>
              <a:spcAft>
                <a:spcPct val="20000"/>
              </a:spcAft>
              <a:buClr>
                <a:srgbClr val="007CC3"/>
              </a:buClr>
              <a:buFont typeface="Wingdings" pitchFamily="2" charset="2"/>
              <a:buNone/>
            </a:pPr>
            <a:r>
              <a:rPr lang="pl-PL" sz="2400" i="1">
                <a:solidFill>
                  <a:srgbClr val="000000"/>
                </a:solidFill>
              </a:rPr>
              <a:t>Prawo ochrony środowiska (art. 91) nakłada na marszałka województwa obowiązek przedstawienia do zaopiniowania właściwym starostom projekt uchwały w sprawie </a:t>
            </a:r>
            <a:r>
              <a:rPr lang="pl-PL" sz="2400" b="1">
                <a:solidFill>
                  <a:srgbClr val="4382C1"/>
                </a:solidFill>
              </a:rPr>
              <a:t>programu ochrony powietrza</a:t>
            </a:r>
            <a:r>
              <a:rPr lang="pl-PL" sz="2400" i="1">
                <a:solidFill>
                  <a:srgbClr val="000000"/>
                </a:solidFill>
              </a:rPr>
              <a:t>, mającego na celu osiągnięcie poziomów dopuszczalnych w powietrzu, jeśli na podstawie oceny poziomów substancji w powietrzu na obszarze strefy występuje przekroczenie poziomu dopuszczalnego (powiększonego o margines tolerancji) choćby jednej substancji.</a:t>
            </a:r>
          </a:p>
        </p:txBody>
      </p:sp>
      <p:sp>
        <p:nvSpPr>
          <p:cNvPr id="4099" name="Rectangle 3"/>
          <p:cNvSpPr>
            <a:spLocks noGrp="1" noChangeArrowheads="1"/>
          </p:cNvSpPr>
          <p:nvPr>
            <p:ph type="title"/>
          </p:nvPr>
        </p:nvSpPr>
        <p:spPr>
          <a:xfrm>
            <a:off x="179388" y="115888"/>
            <a:ext cx="7178675" cy="504825"/>
          </a:xfrm>
        </p:spPr>
        <p:txBody>
          <a:bodyPr/>
          <a:lstStyle/>
          <a:p>
            <a:pPr eaLnBrk="1" hangingPunct="1"/>
            <a:r>
              <a:rPr lang="pl-PL" sz="2000" dirty="0" smtClean="0"/>
              <a:t>Program ochrony powietrza </a:t>
            </a:r>
            <a:r>
              <a:rPr lang="pl-PL" sz="2000" b="0" dirty="0" smtClean="0"/>
              <a:t>dla aglomeracji białostockiej</a:t>
            </a:r>
          </a:p>
        </p:txBody>
      </p:sp>
      <p:pic>
        <p:nvPicPr>
          <p:cNvPr id="4100" name="Obraz 4" descr="Herb_bialystok.bmp"/>
          <p:cNvPicPr>
            <a:picLocks noChangeAspect="1"/>
          </p:cNvPicPr>
          <p:nvPr/>
        </p:nvPicPr>
        <p:blipFill>
          <a:blip r:embed="rId2" cstate="print"/>
          <a:srcRect/>
          <a:stretch>
            <a:fillRect/>
          </a:stretch>
        </p:blipFill>
        <p:spPr bwMode="auto">
          <a:xfrm>
            <a:off x="8072438" y="1071563"/>
            <a:ext cx="838200" cy="102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230850">
                                            <p:txEl>
                                              <p:pRg st="0" end="0"/>
                                            </p:txEl>
                                          </p:spTgt>
                                        </p:tgtEl>
                                        <p:attrNameLst>
                                          <p:attrName>style.visibility</p:attrName>
                                        </p:attrNameLst>
                                      </p:cBhvr>
                                      <p:to>
                                        <p:strVal val="visible"/>
                                      </p:to>
                                    </p:set>
                                    <p:animEffect transition="in" filter="fade">
                                      <p:cBhvr>
                                        <p:cTn id="7" dur="1000"/>
                                        <p:tgtEl>
                                          <p:spTgt spid="1230850">
                                            <p:txEl>
                                              <p:pRg st="0" end="0"/>
                                            </p:txEl>
                                          </p:spTgt>
                                        </p:tgtEl>
                                      </p:cBhvr>
                                    </p:animEffect>
                                    <p:anim calcmode="lin" valueType="num">
                                      <p:cBhvr>
                                        <p:cTn id="8" dur="1000" fill="hold"/>
                                        <p:tgtEl>
                                          <p:spTgt spid="123085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3085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30850">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95288"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43139" name="Rectangle 3"/>
          <p:cNvSpPr>
            <a:spLocks noGrp="1" noChangeArrowheads="1"/>
          </p:cNvSpPr>
          <p:nvPr>
            <p:ph type="body" idx="1"/>
          </p:nvPr>
        </p:nvSpPr>
        <p:spPr>
          <a:xfrm>
            <a:off x="285750" y="928688"/>
            <a:ext cx="8072438" cy="376237"/>
          </a:xfrm>
        </p:spPr>
        <p:txBody>
          <a:bodyPr/>
          <a:lstStyle/>
          <a:p>
            <a:pPr marL="0" indent="0" eaLnBrk="1" hangingPunct="1">
              <a:lnSpc>
                <a:spcPct val="90000"/>
              </a:lnSpc>
              <a:buFont typeface="Wingdings" pitchFamily="2" charset="2"/>
              <a:buNone/>
            </a:pPr>
            <a:r>
              <a:rPr lang="pl-PL" sz="2000" b="1" smtClean="0">
                <a:solidFill>
                  <a:srgbClr val="FFCC00"/>
                </a:solidFill>
              </a:rPr>
              <a:t>Prognoza dotrzymywania dopuszczalnych poziomów pyłu PM10 – 2020 r.</a:t>
            </a:r>
          </a:p>
          <a:p>
            <a:pPr marL="0" indent="0" eaLnBrk="1" hangingPunct="1">
              <a:lnSpc>
                <a:spcPct val="90000"/>
              </a:lnSpc>
              <a:buFont typeface="Wingdings" pitchFamily="2" charset="2"/>
              <a:buNone/>
            </a:pPr>
            <a:endParaRPr lang="pl-PL" sz="2000" b="1" smtClean="0">
              <a:solidFill>
                <a:srgbClr val="FFCC00"/>
              </a:solidFill>
            </a:endParaRPr>
          </a:p>
        </p:txBody>
      </p:sp>
      <p:sp>
        <p:nvSpPr>
          <p:cNvPr id="7" name="Prostokąt 6"/>
          <p:cNvSpPr/>
          <p:nvPr/>
        </p:nvSpPr>
        <p:spPr>
          <a:xfrm>
            <a:off x="285750" y="142875"/>
            <a:ext cx="7072313" cy="354013"/>
          </a:xfrm>
          <a:prstGeom prst="rect">
            <a:avLst/>
          </a:prstGeom>
        </p:spPr>
        <p:txBody>
          <a:bodyPr>
            <a:spAutoFit/>
          </a:bodyPr>
          <a:lstStyle/>
          <a:p>
            <a:pPr>
              <a:lnSpc>
                <a:spcPct val="85000"/>
              </a:lnSpc>
              <a:defRPr/>
            </a:pPr>
            <a:r>
              <a:rPr lang="pl-PL" sz="2000" b="1" kern="0" dirty="0">
                <a:solidFill>
                  <a:srgbClr val="007CC3"/>
                </a:solidFill>
                <a:latin typeface="Arial"/>
                <a:cs typeface="+mn-cs"/>
              </a:rPr>
              <a:t>Program ochrony powietrza </a:t>
            </a:r>
            <a:r>
              <a:rPr lang="pl-PL" sz="2000" kern="0" dirty="0">
                <a:solidFill>
                  <a:srgbClr val="007CC3"/>
                </a:solidFill>
                <a:latin typeface="Arial"/>
                <a:cs typeface="+mn-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Arial"/>
              <a:cs typeface="+mn-cs"/>
            </a:endParaRPr>
          </a:p>
        </p:txBody>
      </p:sp>
      <p:pic>
        <p:nvPicPr>
          <p:cNvPr id="22533" name="Obraz 8" descr="Herb_bialystok.bmp"/>
          <p:cNvPicPr>
            <a:picLocks noChangeAspect="1"/>
          </p:cNvPicPr>
          <p:nvPr/>
        </p:nvPicPr>
        <p:blipFill>
          <a:blip r:embed="rId2" cstate="print"/>
          <a:srcRect/>
          <a:stretch>
            <a:fillRect/>
          </a:stretch>
        </p:blipFill>
        <p:spPr bwMode="auto">
          <a:xfrm>
            <a:off x="8305800" y="928688"/>
            <a:ext cx="838200" cy="1022350"/>
          </a:xfrm>
          <a:prstGeom prst="rect">
            <a:avLst/>
          </a:prstGeom>
          <a:noFill/>
          <a:ln w="9525">
            <a:noFill/>
            <a:miter lim="800000"/>
            <a:headEnd/>
            <a:tailEnd/>
          </a:ln>
        </p:spPr>
      </p:pic>
      <p:sp>
        <p:nvSpPr>
          <p:cNvPr id="60417" name="Rectangle 1"/>
          <p:cNvSpPr>
            <a:spLocks noChangeArrowheads="1"/>
          </p:cNvSpPr>
          <p:nvPr/>
        </p:nvSpPr>
        <p:spPr bwMode="auto">
          <a:xfrm>
            <a:off x="500063" y="1785938"/>
            <a:ext cx="7929562" cy="400050"/>
          </a:xfrm>
          <a:prstGeom prst="rect">
            <a:avLst/>
          </a:prstGeom>
          <a:noFill/>
          <a:ln w="9525">
            <a:noFill/>
            <a:miter lim="800000"/>
            <a:headEnd/>
            <a:tailEnd/>
          </a:ln>
          <a:effectLst/>
        </p:spPr>
        <p:txBody>
          <a:bodyPr anchor="ctr">
            <a:spAutoFit/>
          </a:bodyPr>
          <a:lstStyle/>
          <a:p>
            <a:pPr eaLnBrk="0" hangingPunct="0">
              <a:spcBef>
                <a:spcPct val="50000"/>
              </a:spcBef>
              <a:defRPr/>
            </a:pPr>
            <a:r>
              <a:rPr lang="pl-PL" sz="2000" b="1" dirty="0"/>
              <a:t>Emisja liniowa</a:t>
            </a:r>
            <a:endParaRPr lang="pl-PL" sz="1400" dirty="0">
              <a:latin typeface="+mj-lt"/>
            </a:endParaRPr>
          </a:p>
        </p:txBody>
      </p:sp>
      <p:sp>
        <p:nvSpPr>
          <p:cNvPr id="8" name="Rectangle 1"/>
          <p:cNvSpPr>
            <a:spLocks noChangeArrowheads="1"/>
          </p:cNvSpPr>
          <p:nvPr/>
        </p:nvSpPr>
        <p:spPr bwMode="auto">
          <a:xfrm>
            <a:off x="500063" y="2143125"/>
            <a:ext cx="8429625" cy="1200150"/>
          </a:xfrm>
          <a:prstGeom prst="rect">
            <a:avLst/>
          </a:prstGeom>
          <a:noFill/>
          <a:ln w="9525">
            <a:noFill/>
            <a:miter lim="800000"/>
            <a:headEnd/>
            <a:tailEnd/>
          </a:ln>
          <a:effectLst/>
        </p:spPr>
        <p:txBody>
          <a:bodyPr anchor="ctr">
            <a:spAutoFit/>
          </a:bodyPr>
          <a:lstStyle/>
          <a:p>
            <a:pPr>
              <a:defRPr/>
            </a:pPr>
            <a:r>
              <a:rPr lang="pl-PL" b="1" dirty="0">
                <a:latin typeface="+mj-lt"/>
              </a:rPr>
              <a:t>W wyniku trendów </a:t>
            </a:r>
            <a:r>
              <a:rPr lang="pl-PL" dirty="0">
                <a:latin typeface="+mj-lt"/>
              </a:rPr>
              <a:t>(wzrostu natężenia ruchu, zmniejszenia wskaźników emisji) </a:t>
            </a:r>
            <a:r>
              <a:rPr lang="pl-PL" b="1" dirty="0">
                <a:latin typeface="+mj-lt"/>
              </a:rPr>
              <a:t>oraz zmian w układzie drogowym, jakie przewiduje się do roku 2020 </a:t>
            </a:r>
            <a:r>
              <a:rPr lang="pl-PL" dirty="0">
                <a:latin typeface="+mj-lt"/>
              </a:rPr>
              <a:t>ładunek pyłu PM10 ze źródeł komunikacyjnych w 2020 r. </a:t>
            </a:r>
            <a:r>
              <a:rPr lang="pl-PL" b="1" dirty="0">
                <a:latin typeface="+mj-lt"/>
              </a:rPr>
              <a:t>zmniejszył się w stosunku do roku bazowego 2005 o 16,819 Mg (tj. ok. 19,5 %).</a:t>
            </a:r>
            <a:endParaRPr lang="pl-PL" dirty="0">
              <a:latin typeface="+mj-lt"/>
            </a:endParaRPr>
          </a:p>
        </p:txBody>
      </p:sp>
      <p:sp>
        <p:nvSpPr>
          <p:cNvPr id="22536" name="Rectangle 7"/>
          <p:cNvSpPr>
            <a:spLocks noChangeArrowheads="1"/>
          </p:cNvSpPr>
          <p:nvPr/>
        </p:nvSpPr>
        <p:spPr bwMode="auto">
          <a:xfrm>
            <a:off x="500063" y="3429000"/>
            <a:ext cx="8429625" cy="1800225"/>
          </a:xfrm>
          <a:prstGeom prst="rect">
            <a:avLst/>
          </a:prstGeom>
          <a:noFill/>
          <a:ln w="9525">
            <a:noFill/>
            <a:miter lim="800000"/>
            <a:headEnd/>
            <a:tailEnd/>
          </a:ln>
        </p:spPr>
        <p:txBody>
          <a:bodyPr anchor="ctr">
            <a:spAutoFit/>
          </a:bodyPr>
          <a:lstStyle/>
          <a:p>
            <a:pPr algn="just" eaLnBrk="0" hangingPunct="0"/>
            <a:r>
              <a:rPr lang="pl-PL" sz="1600">
                <a:cs typeface="Times New Roman" pitchFamily="18" charset="0"/>
              </a:rPr>
              <a:t>Poniżej przedstawiono nazwy ulic, dla których dodatkowo konieczne było przyjęcie zwiększenia częstotliwości czyszczenia w porównaniu do roku bazowego 2005:</a:t>
            </a:r>
          </a:p>
          <a:p>
            <a:pPr algn="just" eaLnBrk="0" hangingPunct="0"/>
            <a:endParaRPr lang="pl-PL" sz="1600"/>
          </a:p>
          <a:p>
            <a:pPr algn="just" eaLnBrk="0" hangingPunct="0">
              <a:buClr>
                <a:srgbClr val="005D93"/>
              </a:buClr>
              <a:buFont typeface="Wingdings" pitchFamily="2" charset="2"/>
              <a:buChar char="ü"/>
            </a:pPr>
            <a:r>
              <a:rPr lang="pl-PL" sz="1400" b="1">
                <a:cs typeface="Times New Roman" pitchFamily="18" charset="0"/>
              </a:rPr>
              <a:t> ulice czyszczone 2 razy na miesiąc:  </a:t>
            </a:r>
            <a:r>
              <a:rPr lang="pl-PL" sz="1400">
                <a:solidFill>
                  <a:srgbClr val="000000"/>
                </a:solidFill>
                <a:cs typeface="Times New Roman" pitchFamily="18" charset="0"/>
              </a:rPr>
              <a:t>27 Lipca , Dojlidy Fabryczne,</a:t>
            </a:r>
            <a:r>
              <a:rPr lang="pl-PL" sz="1400">
                <a:cs typeface="Times New Roman" pitchFamily="18" charset="0"/>
              </a:rPr>
              <a:t> </a:t>
            </a:r>
            <a:r>
              <a:rPr lang="pl-PL" sz="1400">
                <a:solidFill>
                  <a:srgbClr val="000000"/>
                </a:solidFill>
                <a:cs typeface="Times New Roman" pitchFamily="18" charset="0"/>
              </a:rPr>
              <a:t>Gen. Wł. Andersa, Kawaleryjska,</a:t>
            </a:r>
            <a:r>
              <a:rPr lang="pl-PL" sz="1400">
                <a:cs typeface="Times New Roman" pitchFamily="18" charset="0"/>
              </a:rPr>
              <a:t> </a:t>
            </a:r>
            <a:r>
              <a:rPr lang="pl-PL" sz="1400">
                <a:solidFill>
                  <a:srgbClr val="000000"/>
                </a:solidFill>
                <a:cs typeface="Times New Roman" pitchFamily="18" charset="0"/>
              </a:rPr>
              <a:t>Pogodna, S. Żeromskiego, Składowa, W. Sławińskiego, W. Wysockiego, Wasilkowska, Wiejska, Wł. Raginisa, </a:t>
            </a:r>
            <a:endParaRPr lang="pl-PL" sz="1400"/>
          </a:p>
          <a:p>
            <a:pPr algn="just" eaLnBrk="0" hangingPunct="0">
              <a:lnSpc>
                <a:spcPct val="150000"/>
              </a:lnSpc>
              <a:buClr>
                <a:srgbClr val="005D93"/>
              </a:buClr>
              <a:buFont typeface="Wingdings" pitchFamily="2" charset="2"/>
              <a:buChar char="ü"/>
            </a:pPr>
            <a:r>
              <a:rPr lang="pl-PL" sz="1400" b="1">
                <a:cs typeface="Times New Roman" pitchFamily="18" charset="0"/>
              </a:rPr>
              <a:t> ulice czyszczone 3 razy na miesiąc</a:t>
            </a:r>
            <a:r>
              <a:rPr lang="pl-PL" sz="1400">
                <a:cs typeface="Times New Roman" pitchFamily="18" charset="0"/>
              </a:rPr>
              <a:t>: Mazowiecka, Legionowa.</a:t>
            </a:r>
            <a:endParaRPr lang="pl-PL" sz="1400"/>
          </a:p>
        </p:txBody>
      </p:sp>
      <p:sp>
        <p:nvSpPr>
          <p:cNvPr id="22537" name="Rectangle 8"/>
          <p:cNvSpPr>
            <a:spLocks noChangeArrowheads="1"/>
          </p:cNvSpPr>
          <p:nvPr/>
        </p:nvSpPr>
        <p:spPr bwMode="auto">
          <a:xfrm>
            <a:off x="500063" y="5357813"/>
            <a:ext cx="8215312" cy="584200"/>
          </a:xfrm>
          <a:prstGeom prst="rect">
            <a:avLst/>
          </a:prstGeom>
          <a:noFill/>
          <a:ln w="9525">
            <a:noFill/>
            <a:miter lim="800000"/>
            <a:headEnd/>
            <a:tailEnd/>
          </a:ln>
        </p:spPr>
        <p:txBody>
          <a:bodyPr anchor="ctr">
            <a:spAutoFit/>
          </a:bodyPr>
          <a:lstStyle/>
          <a:p>
            <a:pPr algn="just" eaLnBrk="0" hangingPunct="0"/>
            <a:r>
              <a:rPr lang="pl-PL" sz="1600" b="1">
                <a:solidFill>
                  <a:srgbClr val="005D93"/>
                </a:solidFill>
                <a:cs typeface="Times New Roman" pitchFamily="18" charset="0"/>
              </a:rPr>
              <a:t>Całkowita konieczna redukcja w zakresie emisji liniowej wyniosła 40,611 Mg (zmniejszenie o 47 % w stosunku do roku bazowego 2005).</a:t>
            </a:r>
            <a:endParaRPr lang="pl-PL" sz="1600" b="1">
              <a:solidFill>
                <a:srgbClr val="005D9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43139">
                                            <p:txEl>
                                              <p:pRg st="0" end="0"/>
                                            </p:txEl>
                                          </p:spTgt>
                                        </p:tgtEl>
                                        <p:attrNameLst>
                                          <p:attrName>style.visibility</p:attrName>
                                        </p:attrNameLst>
                                      </p:cBhvr>
                                      <p:to>
                                        <p:strVal val="visible"/>
                                      </p:to>
                                    </p:set>
                                    <p:animEffect transition="in" filter="fade">
                                      <p:cBhvr>
                                        <p:cTn id="7" dur="2000"/>
                                        <p:tgtEl>
                                          <p:spTgt spid="1243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13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95288"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43139" name="Rectangle 3"/>
          <p:cNvSpPr>
            <a:spLocks noGrp="1" noChangeArrowheads="1"/>
          </p:cNvSpPr>
          <p:nvPr>
            <p:ph type="body" idx="1"/>
          </p:nvPr>
        </p:nvSpPr>
        <p:spPr>
          <a:xfrm>
            <a:off x="285750" y="928688"/>
            <a:ext cx="8072438" cy="376237"/>
          </a:xfrm>
        </p:spPr>
        <p:txBody>
          <a:bodyPr/>
          <a:lstStyle/>
          <a:p>
            <a:pPr marL="0" indent="0" eaLnBrk="1" hangingPunct="1">
              <a:lnSpc>
                <a:spcPct val="90000"/>
              </a:lnSpc>
              <a:buFont typeface="Wingdings" pitchFamily="2" charset="2"/>
              <a:buNone/>
            </a:pPr>
            <a:r>
              <a:rPr lang="pl-PL" sz="1600" b="1" smtClean="0">
                <a:solidFill>
                  <a:srgbClr val="FFCC00"/>
                </a:solidFill>
              </a:rPr>
              <a:t>Prognoza dotrzymywania dopuszczalnych poziomów pyłu PM10 – 2020 r.</a:t>
            </a:r>
          </a:p>
          <a:p>
            <a:pPr marL="0" indent="0" eaLnBrk="1" hangingPunct="1">
              <a:lnSpc>
                <a:spcPct val="90000"/>
              </a:lnSpc>
              <a:buFont typeface="Wingdings" pitchFamily="2" charset="2"/>
              <a:buNone/>
            </a:pPr>
            <a:endParaRPr lang="pl-PL" sz="2000" b="1" smtClean="0">
              <a:solidFill>
                <a:srgbClr val="FFCC00"/>
              </a:solidFill>
            </a:endParaRPr>
          </a:p>
        </p:txBody>
      </p:sp>
      <p:sp>
        <p:nvSpPr>
          <p:cNvPr id="7" name="Prostokąt 6"/>
          <p:cNvSpPr/>
          <p:nvPr/>
        </p:nvSpPr>
        <p:spPr>
          <a:xfrm>
            <a:off x="285750" y="142875"/>
            <a:ext cx="7072313" cy="354013"/>
          </a:xfrm>
          <a:prstGeom prst="rect">
            <a:avLst/>
          </a:prstGeom>
        </p:spPr>
        <p:txBody>
          <a:bodyPr>
            <a:spAutoFit/>
          </a:bodyPr>
          <a:lstStyle/>
          <a:p>
            <a:pPr>
              <a:lnSpc>
                <a:spcPct val="85000"/>
              </a:lnSpc>
              <a:defRPr/>
            </a:pPr>
            <a:r>
              <a:rPr lang="pl-PL" sz="2000" b="1" kern="0" dirty="0">
                <a:solidFill>
                  <a:srgbClr val="007CC3"/>
                </a:solidFill>
                <a:latin typeface="Arial"/>
                <a:cs typeface="+mn-cs"/>
              </a:rPr>
              <a:t>Program ochrony powietrza </a:t>
            </a:r>
            <a:r>
              <a:rPr lang="pl-PL" sz="2000" kern="0" dirty="0">
                <a:solidFill>
                  <a:srgbClr val="007CC3"/>
                </a:solidFill>
                <a:latin typeface="Arial"/>
                <a:cs typeface="+mn-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Arial"/>
              <a:cs typeface="+mn-cs"/>
            </a:endParaRPr>
          </a:p>
        </p:txBody>
      </p:sp>
      <p:pic>
        <p:nvPicPr>
          <p:cNvPr id="23557" name="Obraz 8" descr="Herb_bialystok.bmp"/>
          <p:cNvPicPr>
            <a:picLocks noChangeAspect="1"/>
          </p:cNvPicPr>
          <p:nvPr/>
        </p:nvPicPr>
        <p:blipFill>
          <a:blip r:embed="rId2" cstate="print"/>
          <a:srcRect/>
          <a:stretch>
            <a:fillRect/>
          </a:stretch>
        </p:blipFill>
        <p:spPr bwMode="auto">
          <a:xfrm>
            <a:off x="8358188" y="928688"/>
            <a:ext cx="785812" cy="958850"/>
          </a:xfrm>
          <a:prstGeom prst="rect">
            <a:avLst/>
          </a:prstGeom>
          <a:noFill/>
          <a:ln w="9525">
            <a:noFill/>
            <a:miter lim="800000"/>
            <a:headEnd/>
            <a:tailEnd/>
          </a:ln>
        </p:spPr>
      </p:pic>
      <p:sp>
        <p:nvSpPr>
          <p:cNvPr id="23558" name="Rectangle 1"/>
          <p:cNvSpPr>
            <a:spLocks noChangeArrowheads="1"/>
          </p:cNvSpPr>
          <p:nvPr/>
        </p:nvSpPr>
        <p:spPr bwMode="auto">
          <a:xfrm>
            <a:off x="428625" y="1357313"/>
            <a:ext cx="7858125" cy="369887"/>
          </a:xfrm>
          <a:prstGeom prst="rect">
            <a:avLst/>
          </a:prstGeom>
          <a:noFill/>
          <a:ln w="9525">
            <a:noFill/>
            <a:miter lim="800000"/>
            <a:headEnd/>
            <a:tailEnd/>
          </a:ln>
        </p:spPr>
        <p:txBody>
          <a:bodyPr anchor="ctr">
            <a:spAutoFit/>
          </a:bodyPr>
          <a:lstStyle/>
          <a:p>
            <a:pPr eaLnBrk="0" hangingPunct="0">
              <a:spcBef>
                <a:spcPct val="50000"/>
              </a:spcBef>
            </a:pPr>
            <a:r>
              <a:rPr lang="pl-PL" b="1"/>
              <a:t>Emisja powierzchniowa – przyjęte redukcje emisji pyłu PM10</a:t>
            </a:r>
          </a:p>
        </p:txBody>
      </p:sp>
      <p:sp>
        <p:nvSpPr>
          <p:cNvPr id="23559" name="Rectangle 1"/>
          <p:cNvSpPr>
            <a:spLocks noChangeArrowheads="1"/>
          </p:cNvSpPr>
          <p:nvPr/>
        </p:nvSpPr>
        <p:spPr bwMode="auto">
          <a:xfrm>
            <a:off x="428625" y="6143625"/>
            <a:ext cx="8715375" cy="338138"/>
          </a:xfrm>
          <a:prstGeom prst="rect">
            <a:avLst/>
          </a:prstGeom>
          <a:noFill/>
          <a:ln w="9525">
            <a:noFill/>
            <a:miter lim="800000"/>
            <a:headEnd/>
            <a:tailEnd/>
          </a:ln>
        </p:spPr>
        <p:txBody>
          <a:bodyPr anchor="ctr">
            <a:spAutoFit/>
          </a:bodyPr>
          <a:lstStyle/>
          <a:p>
            <a:pPr algn="just" eaLnBrk="0" hangingPunct="0">
              <a:spcBef>
                <a:spcPct val="50000"/>
              </a:spcBef>
              <a:buFont typeface="Wingdings" pitchFamily="2" charset="2"/>
              <a:buNone/>
            </a:pPr>
            <a:r>
              <a:rPr lang="pl-PL" sz="1600" b="1">
                <a:solidFill>
                  <a:srgbClr val="005D93"/>
                </a:solidFill>
                <a:cs typeface="Times New Roman" pitchFamily="18" charset="0"/>
              </a:rPr>
              <a:t>Konieczna redukcja emisji pyłu PM10 ze źródeł tzw. emisji niskiej wyniosła 14,175 Mg. </a:t>
            </a:r>
            <a:endParaRPr lang="pl-PL" sz="1600"/>
          </a:p>
        </p:txBody>
      </p:sp>
      <p:graphicFrame>
        <p:nvGraphicFramePr>
          <p:cNvPr id="10" name="Tabela 9"/>
          <p:cNvGraphicFramePr>
            <a:graphicFrameLocks noGrp="1"/>
          </p:cNvGraphicFramePr>
          <p:nvPr/>
        </p:nvGraphicFramePr>
        <p:xfrm>
          <a:off x="357158" y="1928802"/>
          <a:ext cx="8643965" cy="4190213"/>
        </p:xfrm>
        <a:graphic>
          <a:graphicData uri="http://schemas.openxmlformats.org/drawingml/2006/table">
            <a:tbl>
              <a:tblPr/>
              <a:tblGrid>
                <a:gridCol w="357189"/>
                <a:gridCol w="4000528"/>
                <a:gridCol w="1000132"/>
                <a:gridCol w="928695"/>
                <a:gridCol w="1214445"/>
                <a:gridCol w="1142976"/>
              </a:tblGrid>
              <a:tr h="961987">
                <a:tc>
                  <a:txBody>
                    <a:bodyPr/>
                    <a:lstStyle/>
                    <a:p>
                      <a:pPr algn="ctr">
                        <a:spcAft>
                          <a:spcPts val="0"/>
                        </a:spcAft>
                      </a:pPr>
                      <a:r>
                        <a:rPr lang="pl-PL" sz="1200" b="1" dirty="0" smtClean="0">
                          <a:solidFill>
                            <a:srgbClr val="000000"/>
                          </a:solidFill>
                          <a:latin typeface="+mn-lt"/>
                          <a:ea typeface="Times New Roman"/>
                          <a:cs typeface="Times New Roman"/>
                        </a:rPr>
                        <a:t>Nr</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b="1" dirty="0" smtClean="0">
                          <a:latin typeface="+mn-lt"/>
                          <a:ea typeface="Times New Roman"/>
                        </a:rPr>
                        <a:t>Opis/Nazwa obszaru bilansowego</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b="1" dirty="0" smtClean="0">
                          <a:solidFill>
                            <a:srgbClr val="000000"/>
                          </a:solidFill>
                          <a:latin typeface="+mn-lt"/>
                          <a:ea typeface="Times New Roman"/>
                          <a:cs typeface="Times New Roman"/>
                        </a:rPr>
                        <a:t>Emisja </a:t>
                      </a:r>
                      <a:r>
                        <a:rPr lang="pl-PL" sz="1200" b="1" dirty="0">
                          <a:solidFill>
                            <a:srgbClr val="000000"/>
                          </a:solidFill>
                          <a:latin typeface="+mn-lt"/>
                          <a:ea typeface="Times New Roman"/>
                          <a:cs typeface="Times New Roman"/>
                        </a:rPr>
                        <a:t>pyłu PM10 [Mg/rok]</a:t>
                      </a:r>
                      <a:endParaRPr lang="pl-PL" sz="1200" dirty="0">
                        <a:latin typeface="+mn-lt"/>
                        <a:ea typeface="Times New Roman"/>
                        <a:cs typeface="Times New Roman"/>
                      </a:endParaRPr>
                    </a:p>
                    <a:p>
                      <a:pPr algn="ctr">
                        <a:spcAft>
                          <a:spcPts val="0"/>
                        </a:spcAft>
                      </a:pPr>
                      <a:r>
                        <a:rPr lang="pl-PL" sz="1200" b="1" dirty="0">
                          <a:solidFill>
                            <a:srgbClr val="000000"/>
                          </a:solidFill>
                          <a:latin typeface="+mn-lt"/>
                          <a:ea typeface="Times New Roman"/>
                          <a:cs typeface="Times New Roman"/>
                        </a:rPr>
                        <a:t>rok bazowy 2005</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b="1" dirty="0" smtClean="0">
                          <a:solidFill>
                            <a:srgbClr val="000000"/>
                          </a:solidFill>
                          <a:latin typeface="+mn-lt"/>
                          <a:ea typeface="Times New Roman"/>
                          <a:cs typeface="Times New Roman"/>
                        </a:rPr>
                        <a:t>Stopień </a:t>
                      </a:r>
                      <a:r>
                        <a:rPr lang="pl-PL" sz="1200" b="1" dirty="0">
                          <a:solidFill>
                            <a:srgbClr val="000000"/>
                          </a:solidFill>
                          <a:latin typeface="+mn-lt"/>
                          <a:ea typeface="Times New Roman"/>
                          <a:cs typeface="Times New Roman"/>
                        </a:rPr>
                        <a:t>redukcji</a:t>
                      </a:r>
                      <a:endParaRPr lang="pl-PL" sz="1200" dirty="0">
                        <a:latin typeface="+mn-lt"/>
                        <a:ea typeface="Times New Roman"/>
                        <a:cs typeface="Times New Roman"/>
                      </a:endParaRPr>
                    </a:p>
                    <a:p>
                      <a:pPr>
                        <a:spcAft>
                          <a:spcPts val="0"/>
                        </a:spcAft>
                      </a:pPr>
                      <a:r>
                        <a:rPr lang="pl-PL" sz="1200" dirty="0">
                          <a:solidFill>
                            <a:srgbClr val="000000"/>
                          </a:solidFill>
                          <a:latin typeface="+mn-lt"/>
                          <a:ea typeface="Times New Roman"/>
                          <a:cs typeface="Times New Roman"/>
                        </a:rPr>
                        <a:t> </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b="1" dirty="0" smtClean="0">
                          <a:solidFill>
                            <a:srgbClr val="000000"/>
                          </a:solidFill>
                          <a:latin typeface="+mn-lt"/>
                          <a:ea typeface="Times New Roman"/>
                          <a:cs typeface="Times New Roman"/>
                        </a:rPr>
                        <a:t>Emisja </a:t>
                      </a:r>
                      <a:r>
                        <a:rPr lang="pl-PL" sz="1200" b="1" dirty="0">
                          <a:solidFill>
                            <a:srgbClr val="000000"/>
                          </a:solidFill>
                          <a:latin typeface="+mn-lt"/>
                          <a:ea typeface="Times New Roman"/>
                          <a:cs typeface="Times New Roman"/>
                        </a:rPr>
                        <a:t>pyłu PM10 </a:t>
                      </a:r>
                      <a:endParaRPr lang="pl-PL" sz="1200" dirty="0">
                        <a:latin typeface="+mn-lt"/>
                        <a:ea typeface="Times New Roman"/>
                        <a:cs typeface="Times New Roman"/>
                      </a:endParaRPr>
                    </a:p>
                    <a:p>
                      <a:pPr algn="ctr">
                        <a:spcAft>
                          <a:spcPts val="0"/>
                        </a:spcAft>
                      </a:pPr>
                      <a:r>
                        <a:rPr lang="pl-PL" sz="1200" b="1" dirty="0">
                          <a:solidFill>
                            <a:srgbClr val="000000"/>
                          </a:solidFill>
                          <a:latin typeface="+mn-lt"/>
                          <a:ea typeface="Times New Roman"/>
                          <a:cs typeface="Times New Roman"/>
                        </a:rPr>
                        <a:t>[Mg/rok]</a:t>
                      </a:r>
                      <a:endParaRPr lang="pl-PL" sz="1200" dirty="0">
                        <a:latin typeface="+mn-lt"/>
                        <a:ea typeface="Times New Roman"/>
                        <a:cs typeface="Times New Roman"/>
                      </a:endParaRPr>
                    </a:p>
                    <a:p>
                      <a:pPr algn="ctr">
                        <a:spcAft>
                          <a:spcPts val="0"/>
                        </a:spcAft>
                      </a:pPr>
                      <a:r>
                        <a:rPr lang="pl-PL" sz="1200" b="1" dirty="0">
                          <a:solidFill>
                            <a:srgbClr val="000000"/>
                          </a:solidFill>
                          <a:latin typeface="+mn-lt"/>
                          <a:ea typeface="Times New Roman"/>
                          <a:cs typeface="Times New Roman"/>
                        </a:rPr>
                        <a:t>rok prognozy 2020</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b="1" dirty="0" smtClean="0">
                          <a:solidFill>
                            <a:srgbClr val="000000"/>
                          </a:solidFill>
                          <a:latin typeface="+mn-lt"/>
                          <a:ea typeface="Times New Roman"/>
                          <a:cs typeface="Times New Roman"/>
                        </a:rPr>
                        <a:t>Różnica</a:t>
                      </a:r>
                      <a:endParaRPr lang="pl-PL" sz="1200" dirty="0">
                        <a:latin typeface="+mn-lt"/>
                        <a:ea typeface="Times New Roman"/>
                        <a:cs typeface="Times New Roman"/>
                      </a:endParaRPr>
                    </a:p>
                    <a:p>
                      <a:pPr algn="ctr">
                        <a:spcAft>
                          <a:spcPts val="0"/>
                        </a:spcAft>
                      </a:pPr>
                      <a:r>
                        <a:rPr lang="pl-PL" sz="1200" b="1" dirty="0">
                          <a:solidFill>
                            <a:srgbClr val="000000"/>
                          </a:solidFill>
                          <a:latin typeface="+mn-lt"/>
                          <a:ea typeface="Times New Roman"/>
                          <a:cs typeface="Times New Roman"/>
                        </a:rPr>
                        <a:t>(2005 - 2020)</a:t>
                      </a:r>
                      <a:endParaRPr lang="pl-PL" sz="1200" dirty="0">
                        <a:latin typeface="+mn-lt"/>
                        <a:ea typeface="Times New Roman"/>
                        <a:cs typeface="Times New Roman"/>
                      </a:endParaRPr>
                    </a:p>
                    <a:p>
                      <a:pPr algn="ctr">
                        <a:spcAft>
                          <a:spcPts val="0"/>
                        </a:spcAft>
                      </a:pPr>
                      <a:r>
                        <a:rPr lang="pl-PL" sz="1200" b="1" dirty="0">
                          <a:solidFill>
                            <a:srgbClr val="000000"/>
                          </a:solidFill>
                          <a:latin typeface="+mn-lt"/>
                          <a:ea typeface="Times New Roman"/>
                          <a:cs typeface="Times New Roman"/>
                        </a:rPr>
                        <a:t>[Mg/rok]</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1325">
                <a:tc>
                  <a:txBody>
                    <a:bodyPr/>
                    <a:lstStyle/>
                    <a:p>
                      <a:pPr algn="r">
                        <a:spcAft>
                          <a:spcPts val="0"/>
                        </a:spcAft>
                      </a:pPr>
                      <a:r>
                        <a:rPr lang="pl-PL" sz="1200" dirty="0">
                          <a:latin typeface="+mn-lt"/>
                          <a:ea typeface="Times New Roman"/>
                          <a:cs typeface="Times New Roman"/>
                        </a:rPr>
                        <a:t>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dirty="0" smtClean="0">
                          <a:latin typeface="+mn-lt"/>
                          <a:ea typeface="Times New Roman"/>
                        </a:rPr>
                        <a:t>Tereny po zachodniej stronie ul. Wł. Wysockiego (</a:t>
                      </a:r>
                      <a:r>
                        <a:rPr lang="pl-PL" sz="1200" b="1" dirty="0" smtClean="0">
                          <a:latin typeface="+mn-lt"/>
                          <a:ea typeface="Times New Roman"/>
                        </a:rPr>
                        <a:t>Os. Jaroszówka</a:t>
                      </a:r>
                      <a:r>
                        <a:rPr lang="pl-PL" sz="1200" dirty="0" smtClean="0">
                          <a:latin typeface="+mn-lt"/>
                          <a:ea typeface="Times New Roman"/>
                        </a:rPr>
                        <a:t>) i teren po zachodniej stronie ul. Wasilkowskiej (</a:t>
                      </a:r>
                      <a:r>
                        <a:rPr lang="pl-PL" sz="1200" b="1" dirty="0" smtClean="0">
                          <a:latin typeface="+mn-lt"/>
                          <a:ea typeface="Times New Roman"/>
                        </a:rPr>
                        <a:t>Os. Wygoda</a:t>
                      </a:r>
                      <a:r>
                        <a:rPr lang="pl-PL" sz="1200" dirty="0" smtClean="0">
                          <a:latin typeface="+mn-lt"/>
                          <a:ea typeface="Times New Roman"/>
                        </a:rPr>
                        <a:t>)</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3515" algn="ctr">
                        <a:spcAft>
                          <a:spcPts val="0"/>
                        </a:spcAft>
                      </a:pPr>
                      <a:r>
                        <a:rPr lang="pl-PL" sz="1200" dirty="0">
                          <a:solidFill>
                            <a:srgbClr val="000000"/>
                          </a:solidFill>
                          <a:latin typeface="+mn-lt"/>
                          <a:ea typeface="Times New Roman"/>
                          <a:cs typeface="Arial"/>
                        </a:rPr>
                        <a:t>13,15</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dirty="0">
                          <a:solidFill>
                            <a:srgbClr val="000000"/>
                          </a:solidFill>
                          <a:latin typeface="+mn-lt"/>
                          <a:ea typeface="Times New Roman"/>
                          <a:cs typeface="Times New Roman"/>
                        </a:rPr>
                        <a:t>30%</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86690" algn="ctr" defTabSz="1079500" rtl="0" eaLnBrk="1" latinLnBrk="0" hangingPunct="1">
                        <a:spcAft>
                          <a:spcPts val="0"/>
                        </a:spcAft>
                      </a:pPr>
                      <a:r>
                        <a:rPr lang="pl-PL" sz="1200" kern="1200" dirty="0">
                          <a:solidFill>
                            <a:srgbClr val="000000"/>
                          </a:solidFill>
                          <a:latin typeface="+mn-lt"/>
                          <a:ea typeface="Times New Roman"/>
                          <a:cs typeface="Times New Roman"/>
                        </a:rPr>
                        <a:t>9,21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200" dirty="0">
                          <a:solidFill>
                            <a:srgbClr val="000000"/>
                          </a:solidFill>
                          <a:latin typeface="+mn-lt"/>
                          <a:ea typeface="Times New Roman"/>
                          <a:cs typeface="Times New Roman"/>
                        </a:rPr>
                        <a:t>3,945</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2704">
                <a:tc>
                  <a:txBody>
                    <a:bodyPr/>
                    <a:lstStyle/>
                    <a:p>
                      <a:pPr algn="r">
                        <a:spcAft>
                          <a:spcPts val="0"/>
                        </a:spcAft>
                      </a:pPr>
                      <a:r>
                        <a:rPr lang="pl-PL" sz="1200">
                          <a:latin typeface="+mn-lt"/>
                          <a:ea typeface="Times New Roman"/>
                          <a:cs typeface="Times New Roman"/>
                        </a:rPr>
                        <a:t>12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dirty="0" smtClean="0">
                          <a:latin typeface="+mn-lt"/>
                          <a:ea typeface="Times New Roman"/>
                        </a:rPr>
                        <a:t>Tereny położone między południowo-wschodnią granicą cmentarza, ul. Wł. Raginisa, Wł. Wysockiego, 27 lipca do Pracowniczych ogródków działkowych (</a:t>
                      </a:r>
                      <a:r>
                        <a:rPr lang="pl-PL" sz="1200" b="1" dirty="0" smtClean="0">
                          <a:latin typeface="+mn-lt"/>
                          <a:ea typeface="Times New Roman"/>
                        </a:rPr>
                        <a:t>Os. Wygoda</a:t>
                      </a:r>
                      <a:r>
                        <a:rPr lang="pl-PL" sz="1200" dirty="0" smtClean="0">
                          <a:latin typeface="+mn-lt"/>
                          <a:ea typeface="Times New Roman"/>
                        </a:rPr>
                        <a:t>)</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3515" algn="ctr">
                        <a:spcAft>
                          <a:spcPts val="0"/>
                        </a:spcAft>
                      </a:pPr>
                      <a:r>
                        <a:rPr lang="pl-PL" sz="1200" dirty="0">
                          <a:solidFill>
                            <a:srgbClr val="000000"/>
                          </a:solidFill>
                          <a:latin typeface="+mn-lt"/>
                          <a:ea typeface="Times New Roman"/>
                          <a:cs typeface="Arial"/>
                        </a:rPr>
                        <a:t>33,11</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dirty="0">
                          <a:solidFill>
                            <a:srgbClr val="000000"/>
                          </a:solidFill>
                          <a:latin typeface="+mn-lt"/>
                          <a:ea typeface="Times New Roman"/>
                          <a:cs typeface="Times New Roman"/>
                        </a:rPr>
                        <a:t>20%</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86690" algn="ctr" defTabSz="914400" rtl="0" eaLnBrk="1" latinLnBrk="0" hangingPunct="1">
                        <a:spcAft>
                          <a:spcPts val="0"/>
                        </a:spcAft>
                      </a:pPr>
                      <a:r>
                        <a:rPr lang="pl-PL" sz="1200" kern="1200" dirty="0">
                          <a:solidFill>
                            <a:srgbClr val="000000"/>
                          </a:solidFill>
                          <a:latin typeface="+mn-lt"/>
                          <a:ea typeface="Times New Roman"/>
                          <a:cs typeface="Times New Roman"/>
                        </a:rPr>
                        <a:t>26,49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200" dirty="0">
                          <a:solidFill>
                            <a:srgbClr val="000000"/>
                          </a:solidFill>
                          <a:latin typeface="+mn-lt"/>
                          <a:ea typeface="Times New Roman"/>
                          <a:cs typeface="Times New Roman"/>
                        </a:rPr>
                        <a:t>6,622</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77">
                <a:tc>
                  <a:txBody>
                    <a:bodyPr/>
                    <a:lstStyle/>
                    <a:p>
                      <a:pPr algn="r">
                        <a:spcAft>
                          <a:spcPts val="0"/>
                        </a:spcAft>
                      </a:pPr>
                      <a:r>
                        <a:rPr lang="pl-PL" sz="1200">
                          <a:latin typeface="+mn-lt"/>
                          <a:ea typeface="Times New Roman"/>
                          <a:cs typeface="Times New Roman"/>
                        </a:rPr>
                        <a:t>16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dirty="0" smtClean="0">
                          <a:latin typeface="+mn-lt"/>
                          <a:ea typeface="Times New Roman"/>
                        </a:rPr>
                        <a:t>Tereny położone między ulicami: K. Ciołkowskiego, Baranowicką, J. Korzeniowskiego, Poziomą, Leśną, Dojnowską, Dojlidy Fabryczne, Nowowarszawską (</a:t>
                      </a:r>
                      <a:r>
                        <a:rPr lang="pl-PL" sz="1200" b="1" dirty="0" smtClean="0">
                          <a:latin typeface="+mn-lt"/>
                          <a:ea typeface="Times New Roman"/>
                        </a:rPr>
                        <a:t>Os. Skorupy</a:t>
                      </a:r>
                      <a:r>
                        <a:rPr lang="pl-PL" sz="1200" dirty="0" smtClean="0">
                          <a:latin typeface="+mn-lt"/>
                          <a:ea typeface="Times New Roman"/>
                        </a:rPr>
                        <a:t>)</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3515" algn="ctr">
                        <a:spcAft>
                          <a:spcPts val="0"/>
                        </a:spcAft>
                      </a:pPr>
                      <a:r>
                        <a:rPr lang="pl-PL" sz="1200">
                          <a:solidFill>
                            <a:srgbClr val="000000"/>
                          </a:solidFill>
                          <a:latin typeface="+mn-lt"/>
                          <a:ea typeface="Times New Roman"/>
                          <a:cs typeface="Arial"/>
                        </a:rPr>
                        <a:t>23,72</a:t>
                      </a:r>
                      <a:endParaRPr lang="pl-PL" sz="120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dirty="0">
                          <a:solidFill>
                            <a:srgbClr val="000000"/>
                          </a:solidFill>
                          <a:latin typeface="+mn-lt"/>
                          <a:ea typeface="Times New Roman"/>
                          <a:cs typeface="Times New Roman"/>
                        </a:rPr>
                        <a:t>5%</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86690" algn="ctr" defTabSz="914400" rtl="0" eaLnBrk="1" latinLnBrk="0" hangingPunct="1">
                        <a:spcAft>
                          <a:spcPts val="0"/>
                        </a:spcAft>
                      </a:pPr>
                      <a:r>
                        <a:rPr lang="pl-PL" sz="1200" kern="1200" dirty="0">
                          <a:solidFill>
                            <a:srgbClr val="000000"/>
                          </a:solidFill>
                          <a:latin typeface="+mn-lt"/>
                          <a:ea typeface="Times New Roman"/>
                          <a:cs typeface="Times New Roman"/>
                        </a:rPr>
                        <a:t>22,53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200" dirty="0">
                          <a:solidFill>
                            <a:srgbClr val="000000"/>
                          </a:solidFill>
                          <a:latin typeface="+mn-lt"/>
                          <a:ea typeface="Times New Roman"/>
                          <a:cs typeface="Times New Roman"/>
                        </a:rPr>
                        <a:t>1,186</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77">
                <a:tc>
                  <a:txBody>
                    <a:bodyPr/>
                    <a:lstStyle/>
                    <a:p>
                      <a:pPr algn="r">
                        <a:spcAft>
                          <a:spcPts val="0"/>
                        </a:spcAft>
                      </a:pPr>
                      <a:r>
                        <a:rPr lang="pl-PL" sz="1200">
                          <a:latin typeface="+mn-lt"/>
                          <a:ea typeface="Times New Roman"/>
                          <a:cs typeface="Times New Roman"/>
                        </a:rPr>
                        <a:t>18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dirty="0" smtClean="0">
                          <a:latin typeface="+mn-lt"/>
                          <a:ea typeface="Times New Roman"/>
                        </a:rPr>
                        <a:t>Tereny położone między ul. Drewnianą, Podleśną, Białowieską, Zwierzyniecką, Cienistą, Żwirki i Wigury, K. Ciołkowskiego, Murarską (</a:t>
                      </a:r>
                      <a:r>
                        <a:rPr lang="pl-PL" sz="1200" b="1" dirty="0" smtClean="0">
                          <a:latin typeface="+mn-lt"/>
                          <a:ea typeface="Times New Roman"/>
                        </a:rPr>
                        <a:t>Os. Mickiewicza</a:t>
                      </a:r>
                      <a:r>
                        <a:rPr lang="pl-PL" sz="1200" dirty="0" smtClean="0">
                          <a:latin typeface="+mn-lt"/>
                          <a:ea typeface="Times New Roman"/>
                        </a:rPr>
                        <a:t>)</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3515" algn="ctr">
                        <a:spcAft>
                          <a:spcPts val="0"/>
                        </a:spcAft>
                      </a:pPr>
                      <a:r>
                        <a:rPr lang="pl-PL" sz="1200" dirty="0">
                          <a:solidFill>
                            <a:srgbClr val="000000"/>
                          </a:solidFill>
                          <a:latin typeface="+mn-lt"/>
                          <a:ea typeface="Times New Roman"/>
                          <a:cs typeface="Arial"/>
                        </a:rPr>
                        <a:t>20,68</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a:solidFill>
                            <a:srgbClr val="000000"/>
                          </a:solidFill>
                          <a:latin typeface="+mn-lt"/>
                          <a:ea typeface="Times New Roman"/>
                          <a:cs typeface="Times New Roman"/>
                        </a:rPr>
                        <a:t>5%</a:t>
                      </a:r>
                      <a:endParaRPr lang="pl-PL" sz="120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86690" algn="ctr" defTabSz="914400" rtl="0" eaLnBrk="1" latinLnBrk="0" hangingPunct="1">
                        <a:spcAft>
                          <a:spcPts val="0"/>
                        </a:spcAft>
                      </a:pPr>
                      <a:r>
                        <a:rPr lang="pl-PL" sz="1200" kern="1200" dirty="0">
                          <a:solidFill>
                            <a:srgbClr val="000000"/>
                          </a:solidFill>
                          <a:latin typeface="+mn-lt"/>
                          <a:ea typeface="Times New Roman"/>
                          <a:cs typeface="Times New Roman"/>
                        </a:rPr>
                        <a:t>19,65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200" dirty="0">
                          <a:solidFill>
                            <a:srgbClr val="000000"/>
                          </a:solidFill>
                          <a:latin typeface="+mn-lt"/>
                          <a:ea typeface="Times New Roman"/>
                          <a:cs typeface="Times New Roman"/>
                        </a:rPr>
                        <a:t>1,034</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662">
                <a:tc>
                  <a:txBody>
                    <a:bodyPr/>
                    <a:lstStyle/>
                    <a:p>
                      <a:pPr algn="r">
                        <a:spcAft>
                          <a:spcPts val="0"/>
                        </a:spcAft>
                      </a:pPr>
                      <a:r>
                        <a:rPr lang="pl-PL" sz="1200">
                          <a:latin typeface="+mn-lt"/>
                          <a:ea typeface="Times New Roman"/>
                          <a:cs typeface="Times New Roman"/>
                        </a:rPr>
                        <a:t>24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pl-PL" sz="1200" kern="1200" dirty="0" smtClean="0">
                          <a:solidFill>
                            <a:schemeClr val="tx1"/>
                          </a:solidFill>
                          <a:latin typeface="+mn-lt"/>
                          <a:ea typeface="Times New Roman"/>
                          <a:cs typeface="+mn-cs"/>
                        </a:rPr>
                        <a:t>Teren położony po zachodniej stronie torów kolejowych i ul. Nowosielskiej do granic miasta (Os. Starosielce)</a:t>
                      </a:r>
                      <a:endParaRPr lang="pl-PL" sz="1200" kern="1200" dirty="0">
                        <a:solidFill>
                          <a:schemeClr val="tx1"/>
                        </a:solidFill>
                        <a:latin typeface="+mn-lt"/>
                        <a:ea typeface="Times New Roman"/>
                        <a:cs typeface="+mn-cs"/>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3515" algn="ctr">
                        <a:spcAft>
                          <a:spcPts val="0"/>
                        </a:spcAft>
                      </a:pPr>
                      <a:r>
                        <a:rPr lang="pl-PL" sz="1200" dirty="0">
                          <a:solidFill>
                            <a:srgbClr val="000000"/>
                          </a:solidFill>
                          <a:latin typeface="+mn-lt"/>
                          <a:ea typeface="Times New Roman"/>
                          <a:cs typeface="Arial"/>
                        </a:rPr>
                        <a:t>27,76</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a:solidFill>
                            <a:srgbClr val="000000"/>
                          </a:solidFill>
                          <a:latin typeface="+mn-lt"/>
                          <a:ea typeface="Times New Roman"/>
                          <a:cs typeface="Times New Roman"/>
                        </a:rPr>
                        <a:t>5%</a:t>
                      </a:r>
                      <a:endParaRPr lang="pl-PL" sz="120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86690" algn="ctr" defTabSz="914400" rtl="0" eaLnBrk="1" latinLnBrk="0" hangingPunct="1">
                        <a:spcAft>
                          <a:spcPts val="0"/>
                        </a:spcAft>
                      </a:pPr>
                      <a:r>
                        <a:rPr lang="pl-PL" sz="1200" kern="1200" dirty="0">
                          <a:solidFill>
                            <a:srgbClr val="000000"/>
                          </a:solidFill>
                          <a:latin typeface="+mn-lt"/>
                          <a:ea typeface="Times New Roman"/>
                          <a:cs typeface="Times New Roman"/>
                        </a:rPr>
                        <a:t>26,37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200" dirty="0">
                          <a:solidFill>
                            <a:srgbClr val="000000"/>
                          </a:solidFill>
                          <a:latin typeface="+mn-lt"/>
                          <a:ea typeface="Times New Roman"/>
                          <a:cs typeface="Times New Roman"/>
                        </a:rPr>
                        <a:t>1,388</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277">
                <a:tc>
                  <a:txBody>
                    <a:bodyPr/>
                    <a:lstStyle/>
                    <a:p>
                      <a:pPr>
                        <a:spcAft>
                          <a:spcPts val="0"/>
                        </a:spcAft>
                      </a:pPr>
                      <a:r>
                        <a:rPr lang="pl-PL" sz="1200" dirty="0">
                          <a:latin typeface="+mn-lt"/>
                          <a:ea typeface="Times New Roman"/>
                          <a:cs typeface="Times New Roman"/>
                        </a:rPr>
                        <a:t> </a:t>
                      </a: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200" b="1" dirty="0">
                          <a:latin typeface="+mn-lt"/>
                          <a:ea typeface="Times New Roman"/>
                          <a:cs typeface="Times New Roman"/>
                        </a:rPr>
                        <a:t>SUMA</a:t>
                      </a:r>
                      <a:endParaRPr lang="pl-PL" sz="1200" dirty="0">
                        <a:latin typeface="+mn-lt"/>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3515" algn="r">
                        <a:spcAft>
                          <a:spcPts val="0"/>
                        </a:spcAft>
                      </a:pPr>
                      <a:endParaRPr lang="pl-PL" sz="1200" dirty="0">
                        <a:latin typeface="+mn-lt"/>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pl-PL" sz="1200">
                        <a:solidFill>
                          <a:srgbClr val="000000"/>
                        </a:solidFill>
                        <a:highlight>
                          <a:srgbClr val="FFFF00"/>
                        </a:highlight>
                        <a:latin typeface="+mn-lt"/>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6690" algn="r">
                        <a:spcAft>
                          <a:spcPts val="0"/>
                        </a:spcAft>
                      </a:pPr>
                      <a:endParaRPr lang="pl-PL" sz="1200">
                        <a:latin typeface="+mn-lt"/>
                        <a:ea typeface="Times New Roman"/>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pl-PL" sz="1200" b="1" dirty="0">
                          <a:solidFill>
                            <a:srgbClr val="000000"/>
                          </a:solidFill>
                          <a:latin typeface="+mn-lt"/>
                          <a:ea typeface="Times New Roman"/>
                          <a:cs typeface="Times New Roman"/>
                        </a:rPr>
                        <a:t>14,175</a:t>
                      </a:r>
                      <a:endParaRPr lang="pl-PL" sz="1200" dirty="0">
                        <a:latin typeface="+mn-lt"/>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43139">
                                            <p:txEl>
                                              <p:pRg st="0" end="0"/>
                                            </p:txEl>
                                          </p:spTgt>
                                        </p:tgtEl>
                                        <p:attrNameLst>
                                          <p:attrName>style.visibility</p:attrName>
                                        </p:attrNameLst>
                                      </p:cBhvr>
                                      <p:to>
                                        <p:strVal val="visible"/>
                                      </p:to>
                                    </p:set>
                                    <p:animEffect transition="in" filter="fade">
                                      <p:cBhvr>
                                        <p:cTn id="7" dur="2000"/>
                                        <p:tgtEl>
                                          <p:spTgt spid="1243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13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p:cNvSpPr txBox="1">
            <a:spLocks noChangeArrowheads="1"/>
          </p:cNvSpPr>
          <p:nvPr/>
        </p:nvSpPr>
        <p:spPr bwMode="auto">
          <a:xfrm>
            <a:off x="1692275" y="5589588"/>
            <a:ext cx="1079500" cy="304800"/>
          </a:xfrm>
          <a:prstGeom prst="rect">
            <a:avLst/>
          </a:prstGeom>
          <a:noFill/>
          <a:ln w="12700" algn="ctr">
            <a:noFill/>
            <a:miter lim="800000"/>
            <a:headEnd/>
            <a:tailEnd/>
          </a:ln>
        </p:spPr>
        <p:txBody>
          <a:bodyPr lIns="90000" tIns="46800" rIns="90000" bIns="46800">
            <a:spAutoFit/>
          </a:bodyPr>
          <a:lstStyle/>
          <a:p>
            <a:pPr marL="182563" indent="-182563" algn="ctr" eaLnBrk="0" hangingPunct="0">
              <a:spcBef>
                <a:spcPct val="50000"/>
              </a:spcBef>
              <a:buFont typeface="Wingdings" pitchFamily="2" charset="2"/>
              <a:buNone/>
            </a:pPr>
            <a:r>
              <a:rPr lang="pl-PL" sz="1400" b="1"/>
              <a:t>ROK 2005</a:t>
            </a:r>
          </a:p>
        </p:txBody>
      </p:sp>
      <p:sp>
        <p:nvSpPr>
          <p:cNvPr id="24579" name="Text Box 7"/>
          <p:cNvSpPr txBox="1">
            <a:spLocks noChangeArrowheads="1"/>
          </p:cNvSpPr>
          <p:nvPr/>
        </p:nvSpPr>
        <p:spPr bwMode="auto">
          <a:xfrm>
            <a:off x="5435600" y="5516563"/>
            <a:ext cx="1079500" cy="309562"/>
          </a:xfrm>
          <a:prstGeom prst="rect">
            <a:avLst/>
          </a:prstGeom>
          <a:noFill/>
          <a:ln w="12700" algn="ctr">
            <a:noFill/>
            <a:miter lim="800000"/>
            <a:headEnd/>
            <a:tailEnd/>
          </a:ln>
        </p:spPr>
        <p:txBody>
          <a:bodyPr lIns="90000" tIns="46800" rIns="90000" bIns="46800">
            <a:spAutoFit/>
          </a:bodyPr>
          <a:lstStyle/>
          <a:p>
            <a:pPr marL="182563" indent="-182563" algn="ctr" eaLnBrk="0" hangingPunct="0">
              <a:spcBef>
                <a:spcPct val="50000"/>
              </a:spcBef>
              <a:buFont typeface="Wingdings" pitchFamily="2" charset="2"/>
              <a:buNone/>
            </a:pPr>
            <a:r>
              <a:rPr lang="pl-PL" sz="1400" b="1"/>
              <a:t>ROK 2020</a:t>
            </a:r>
          </a:p>
        </p:txBody>
      </p:sp>
      <p:pic>
        <p:nvPicPr>
          <p:cNvPr id="24580" name="Obraz 9" descr="bial_percentyl2005.jpg"/>
          <p:cNvPicPr>
            <a:picLocks noChangeAspect="1"/>
          </p:cNvPicPr>
          <p:nvPr/>
        </p:nvPicPr>
        <p:blipFill>
          <a:blip r:embed="rId2" cstate="print"/>
          <a:srcRect l="2344" t="1408" r="23889" b="2513"/>
          <a:stretch>
            <a:fillRect/>
          </a:stretch>
        </p:blipFill>
        <p:spPr bwMode="auto">
          <a:xfrm>
            <a:off x="357188" y="1500188"/>
            <a:ext cx="3644900" cy="3357562"/>
          </a:xfrm>
          <a:prstGeom prst="rect">
            <a:avLst/>
          </a:prstGeom>
          <a:noFill/>
          <a:ln w="9525">
            <a:noFill/>
            <a:miter lim="800000"/>
            <a:headEnd/>
            <a:tailEnd/>
          </a:ln>
        </p:spPr>
      </p:pic>
      <p:sp>
        <p:nvSpPr>
          <p:cNvPr id="12" name="Rectangle 4"/>
          <p:cNvSpPr txBox="1">
            <a:spLocks noChangeArrowheads="1"/>
          </p:cNvSpPr>
          <p:nvPr/>
        </p:nvSpPr>
        <p:spPr bwMode="auto">
          <a:xfrm>
            <a:off x="785813" y="1000125"/>
            <a:ext cx="2214562" cy="357188"/>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defRPr/>
            </a:pPr>
            <a:r>
              <a:rPr lang="pl-PL" sz="1600" b="1" kern="0">
                <a:latin typeface="+mn-lt"/>
                <a:cs typeface="+mn-cs"/>
              </a:rPr>
              <a:t>Wynik modelowania</a:t>
            </a:r>
            <a:endParaRPr lang="pl-PL" sz="1600" b="1" kern="0" dirty="0">
              <a:solidFill>
                <a:srgbClr val="000000"/>
              </a:solidFill>
              <a:latin typeface="+mn-lt"/>
              <a:cs typeface="+mn-cs"/>
            </a:endParaRPr>
          </a:p>
        </p:txBody>
      </p:sp>
      <p:sp>
        <p:nvSpPr>
          <p:cNvPr id="17" name="Rectangle 5"/>
          <p:cNvSpPr txBox="1">
            <a:spLocks noChangeArrowheads="1"/>
          </p:cNvSpPr>
          <p:nvPr/>
        </p:nvSpPr>
        <p:spPr bwMode="auto">
          <a:xfrm>
            <a:off x="214313" y="142875"/>
            <a:ext cx="6840537" cy="357188"/>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mj-lt"/>
              <a:ea typeface="+mj-ea"/>
              <a:cs typeface="+mj-cs"/>
            </a:endParaRPr>
          </a:p>
        </p:txBody>
      </p:sp>
      <p:pic>
        <p:nvPicPr>
          <p:cNvPr id="24583" name="Obraz 6" descr="Herb_bialystok.bmp"/>
          <p:cNvPicPr>
            <a:picLocks noChangeAspect="1"/>
          </p:cNvPicPr>
          <p:nvPr/>
        </p:nvPicPr>
        <p:blipFill>
          <a:blip r:embed="rId3" cstate="print"/>
          <a:srcRect/>
          <a:stretch>
            <a:fillRect/>
          </a:stretch>
        </p:blipFill>
        <p:spPr bwMode="auto">
          <a:xfrm>
            <a:off x="8305800" y="5357813"/>
            <a:ext cx="838200" cy="1022350"/>
          </a:xfrm>
          <a:prstGeom prst="rect">
            <a:avLst/>
          </a:prstGeom>
          <a:noFill/>
          <a:ln w="9525">
            <a:noFill/>
            <a:miter lim="800000"/>
            <a:headEnd/>
            <a:tailEnd/>
          </a:ln>
        </p:spPr>
      </p:pic>
      <p:sp>
        <p:nvSpPr>
          <p:cNvPr id="24584" name="pole tekstowe 7"/>
          <p:cNvSpPr txBox="1">
            <a:spLocks noChangeArrowheads="1"/>
          </p:cNvSpPr>
          <p:nvPr/>
        </p:nvSpPr>
        <p:spPr bwMode="auto">
          <a:xfrm>
            <a:off x="428625" y="6500813"/>
            <a:ext cx="6858000" cy="338137"/>
          </a:xfrm>
          <a:prstGeom prst="rect">
            <a:avLst/>
          </a:prstGeom>
          <a:noFill/>
          <a:ln w="9525">
            <a:noFill/>
            <a:miter lim="800000"/>
            <a:headEnd/>
            <a:tailEnd/>
          </a:ln>
        </p:spPr>
        <p:txBody>
          <a:bodyPr>
            <a:spAutoFit/>
          </a:bodyPr>
          <a:lstStyle/>
          <a:p>
            <a:pPr marL="355600" indent="-355600">
              <a:lnSpc>
                <a:spcPct val="80000"/>
              </a:lnSpc>
              <a:buFont typeface="Wingdings" pitchFamily="2" charset="2"/>
              <a:buNone/>
            </a:pPr>
            <a:r>
              <a:rPr lang="pl-PL" sz="1000"/>
              <a:t>*przekroczenia dopuszczalnego stężenia 24-godzinnego pyłu PM10 przeanalizowano w układzie percentyli 90,4 </a:t>
            </a:r>
          </a:p>
          <a:p>
            <a:pPr marL="355600" indent="-355600">
              <a:lnSpc>
                <a:spcPct val="80000"/>
              </a:lnSpc>
              <a:buFont typeface="Wingdings" pitchFamily="2" charset="2"/>
              <a:buNone/>
            </a:pPr>
            <a:r>
              <a:rPr lang="pl-PL" sz="1000"/>
              <a:t>ze stężeń 24-godz. </a:t>
            </a:r>
            <a:endParaRPr lang="pl-PL" sz="800"/>
          </a:p>
        </p:txBody>
      </p:sp>
      <p:pic>
        <p:nvPicPr>
          <p:cNvPr id="24585" name="Obraz 10" descr="bial_percentyl2020.jpg"/>
          <p:cNvPicPr>
            <a:picLocks noChangeAspect="1"/>
          </p:cNvPicPr>
          <p:nvPr/>
        </p:nvPicPr>
        <p:blipFill>
          <a:blip r:embed="rId4" cstate="print"/>
          <a:srcRect l="5106" t="1443" b="1868"/>
          <a:stretch>
            <a:fillRect/>
          </a:stretch>
        </p:blipFill>
        <p:spPr bwMode="auto">
          <a:xfrm>
            <a:off x="4000500" y="1428750"/>
            <a:ext cx="5143500" cy="370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
          <p:cNvSpPr txBox="1">
            <a:spLocks noChangeArrowheads="1"/>
          </p:cNvSpPr>
          <p:nvPr/>
        </p:nvSpPr>
        <p:spPr bwMode="auto">
          <a:xfrm>
            <a:off x="1692275" y="5589588"/>
            <a:ext cx="1079500" cy="304800"/>
          </a:xfrm>
          <a:prstGeom prst="rect">
            <a:avLst/>
          </a:prstGeom>
          <a:noFill/>
          <a:ln w="12700" algn="ctr">
            <a:noFill/>
            <a:miter lim="800000"/>
            <a:headEnd/>
            <a:tailEnd/>
          </a:ln>
        </p:spPr>
        <p:txBody>
          <a:bodyPr lIns="90000" tIns="46800" rIns="90000" bIns="46800">
            <a:spAutoFit/>
          </a:bodyPr>
          <a:lstStyle/>
          <a:p>
            <a:pPr marL="182563" indent="-182563" algn="ctr" eaLnBrk="0" hangingPunct="0">
              <a:spcBef>
                <a:spcPct val="50000"/>
              </a:spcBef>
              <a:buFont typeface="Wingdings" pitchFamily="2" charset="2"/>
              <a:buNone/>
            </a:pPr>
            <a:r>
              <a:rPr lang="pl-PL" sz="1400" b="1"/>
              <a:t>ROK 2005</a:t>
            </a:r>
          </a:p>
        </p:txBody>
      </p:sp>
      <p:sp>
        <p:nvSpPr>
          <p:cNvPr id="25603" name="Text Box 7"/>
          <p:cNvSpPr txBox="1">
            <a:spLocks noChangeArrowheads="1"/>
          </p:cNvSpPr>
          <p:nvPr/>
        </p:nvSpPr>
        <p:spPr bwMode="auto">
          <a:xfrm>
            <a:off x="5435600" y="5516563"/>
            <a:ext cx="1079500" cy="309562"/>
          </a:xfrm>
          <a:prstGeom prst="rect">
            <a:avLst/>
          </a:prstGeom>
          <a:noFill/>
          <a:ln w="12700" algn="ctr">
            <a:noFill/>
            <a:miter lim="800000"/>
            <a:headEnd/>
            <a:tailEnd/>
          </a:ln>
        </p:spPr>
        <p:txBody>
          <a:bodyPr lIns="90000" tIns="46800" rIns="90000" bIns="46800">
            <a:spAutoFit/>
          </a:bodyPr>
          <a:lstStyle/>
          <a:p>
            <a:pPr marL="182563" indent="-182563" algn="ctr" eaLnBrk="0" hangingPunct="0">
              <a:spcBef>
                <a:spcPct val="50000"/>
              </a:spcBef>
              <a:buFont typeface="Wingdings" pitchFamily="2" charset="2"/>
              <a:buNone/>
            </a:pPr>
            <a:r>
              <a:rPr lang="pl-PL" sz="1400" b="1"/>
              <a:t>ROK 2020</a:t>
            </a:r>
          </a:p>
        </p:txBody>
      </p:sp>
      <p:sp>
        <p:nvSpPr>
          <p:cNvPr id="12" name="Rectangle 4"/>
          <p:cNvSpPr txBox="1">
            <a:spLocks noChangeArrowheads="1"/>
          </p:cNvSpPr>
          <p:nvPr/>
        </p:nvSpPr>
        <p:spPr bwMode="auto">
          <a:xfrm>
            <a:off x="785813" y="1000125"/>
            <a:ext cx="2214562" cy="357188"/>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defRPr/>
            </a:pPr>
            <a:r>
              <a:rPr lang="pl-PL" sz="1600" b="1" kern="0" dirty="0">
                <a:latin typeface="+mn-lt"/>
                <a:cs typeface="+mn-cs"/>
              </a:rPr>
              <a:t>Wynik modelowania</a:t>
            </a:r>
            <a:endParaRPr lang="pl-PL" sz="1600" b="1" kern="0" dirty="0">
              <a:solidFill>
                <a:srgbClr val="000000"/>
              </a:solidFill>
              <a:latin typeface="+mn-lt"/>
              <a:cs typeface="+mn-cs"/>
            </a:endParaRPr>
          </a:p>
        </p:txBody>
      </p:sp>
      <p:sp>
        <p:nvSpPr>
          <p:cNvPr id="17" name="Rectangle 5"/>
          <p:cNvSpPr txBox="1">
            <a:spLocks noChangeArrowheads="1"/>
          </p:cNvSpPr>
          <p:nvPr/>
        </p:nvSpPr>
        <p:spPr bwMode="auto">
          <a:xfrm>
            <a:off x="214313" y="142875"/>
            <a:ext cx="6840537" cy="357188"/>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mj-lt"/>
              <a:ea typeface="+mj-ea"/>
              <a:cs typeface="+mj-cs"/>
            </a:endParaRPr>
          </a:p>
        </p:txBody>
      </p:sp>
      <p:pic>
        <p:nvPicPr>
          <p:cNvPr id="25606" name="Obraz 6" descr="Herb_bialystok.bmp"/>
          <p:cNvPicPr>
            <a:picLocks noChangeAspect="1"/>
          </p:cNvPicPr>
          <p:nvPr/>
        </p:nvPicPr>
        <p:blipFill>
          <a:blip r:embed="rId2" cstate="print"/>
          <a:srcRect/>
          <a:stretch>
            <a:fillRect/>
          </a:stretch>
        </p:blipFill>
        <p:spPr bwMode="auto">
          <a:xfrm>
            <a:off x="8305800" y="5357813"/>
            <a:ext cx="838200" cy="1022350"/>
          </a:xfrm>
          <a:prstGeom prst="rect">
            <a:avLst/>
          </a:prstGeom>
          <a:noFill/>
          <a:ln w="9525">
            <a:noFill/>
            <a:miter lim="800000"/>
            <a:headEnd/>
            <a:tailEnd/>
          </a:ln>
        </p:spPr>
      </p:pic>
      <p:pic>
        <p:nvPicPr>
          <p:cNvPr id="25607" name="Obraz 10" descr="bial_bazowy2005.jpg"/>
          <p:cNvPicPr>
            <a:picLocks noChangeAspect="1"/>
          </p:cNvPicPr>
          <p:nvPr/>
        </p:nvPicPr>
        <p:blipFill>
          <a:blip r:embed="rId3" cstate="print"/>
          <a:srcRect l="1563" t="2513" r="24609" b="1408"/>
          <a:stretch>
            <a:fillRect/>
          </a:stretch>
        </p:blipFill>
        <p:spPr bwMode="auto">
          <a:xfrm>
            <a:off x="357188" y="1571625"/>
            <a:ext cx="3500437" cy="3222625"/>
          </a:xfrm>
          <a:prstGeom prst="rect">
            <a:avLst/>
          </a:prstGeom>
          <a:noFill/>
          <a:ln w="9525">
            <a:noFill/>
            <a:miter lim="800000"/>
            <a:headEnd/>
            <a:tailEnd/>
          </a:ln>
        </p:spPr>
      </p:pic>
      <p:pic>
        <p:nvPicPr>
          <p:cNvPr id="25608" name="Obraz 9" descr="bial_bazowy2020.jpg"/>
          <p:cNvPicPr>
            <a:picLocks noChangeAspect="1"/>
          </p:cNvPicPr>
          <p:nvPr/>
        </p:nvPicPr>
        <p:blipFill>
          <a:blip r:embed="rId4" cstate="print"/>
          <a:srcRect l="4041" t="1427" b="1521"/>
          <a:stretch>
            <a:fillRect/>
          </a:stretch>
        </p:blipFill>
        <p:spPr bwMode="auto">
          <a:xfrm>
            <a:off x="3857625" y="1571625"/>
            <a:ext cx="5072063" cy="3630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95288"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50307" name="Rectangle 3"/>
          <p:cNvSpPr>
            <a:spLocks noGrp="1" noChangeArrowheads="1"/>
          </p:cNvSpPr>
          <p:nvPr>
            <p:ph type="body" idx="1"/>
          </p:nvPr>
        </p:nvSpPr>
        <p:spPr>
          <a:xfrm>
            <a:off x="357188" y="1214438"/>
            <a:ext cx="8786812" cy="4897437"/>
          </a:xfrm>
        </p:spPr>
        <p:txBody>
          <a:bodyPr/>
          <a:lstStyle/>
          <a:p>
            <a:pPr marL="355600" indent="-355600" eaLnBrk="1" hangingPunct="1">
              <a:lnSpc>
                <a:spcPct val="80000"/>
              </a:lnSpc>
              <a:buFont typeface="Wingdings" pitchFamily="2" charset="2"/>
              <a:buNone/>
            </a:pPr>
            <a:r>
              <a:rPr lang="pl-PL" sz="2000" b="1" smtClean="0">
                <a:solidFill>
                  <a:srgbClr val="FFCC00"/>
                </a:solidFill>
              </a:rPr>
              <a:t>Wyniki modelowania dla roku 2020</a:t>
            </a:r>
            <a:r>
              <a:rPr lang="pl-PL" sz="2000" b="1" smtClean="0">
                <a:solidFill>
                  <a:srgbClr val="1E7FBA"/>
                </a:solidFill>
              </a:rPr>
              <a:t> </a:t>
            </a:r>
            <a:r>
              <a:rPr lang="pl-PL" sz="2000" b="1" smtClean="0"/>
              <a:t>-  pył zawieszony PM10</a:t>
            </a:r>
          </a:p>
          <a:p>
            <a:pPr marL="355600" indent="-355600" eaLnBrk="1" hangingPunct="1">
              <a:lnSpc>
                <a:spcPct val="20000"/>
              </a:lnSpc>
              <a:buFont typeface="Wingdings" pitchFamily="2" charset="2"/>
              <a:buNone/>
            </a:pPr>
            <a:endParaRPr lang="pl-PL" b="1" smtClean="0"/>
          </a:p>
          <a:p>
            <a:pPr marL="355600" indent="-355600" eaLnBrk="1" hangingPunct="1">
              <a:buClr>
                <a:schemeClr val="tx2"/>
              </a:buClr>
              <a:buSzPct val="120000"/>
            </a:pPr>
            <a:r>
              <a:rPr lang="pl-PL" sz="1700" smtClean="0"/>
              <a:t>po wprowadzeniu redukcji emisji powierzchniowej i liniowej na terenie miasta nie występują przekroczenia stężenia dopuszczanego pyłu PM10, </a:t>
            </a:r>
          </a:p>
          <a:p>
            <a:pPr marL="355600" indent="-355600" eaLnBrk="1" hangingPunct="1">
              <a:buClr>
                <a:schemeClr val="tx2"/>
              </a:buClr>
              <a:buSzPct val="120000"/>
            </a:pPr>
            <a:r>
              <a:rPr lang="pl-PL" sz="1700" smtClean="0"/>
              <a:t>najwyższa obliczona wartość percentyla 90,4 ze stężeń 24-godz. pyłu zawieszonego PM10* wynosi 47,7  μg/m</a:t>
            </a:r>
            <a:r>
              <a:rPr lang="pl-PL" sz="1700" baseline="30000" smtClean="0"/>
              <a:t>3</a:t>
            </a:r>
            <a:r>
              <a:rPr lang="pl-PL" sz="1700" smtClean="0"/>
              <a:t>,</a:t>
            </a:r>
          </a:p>
          <a:p>
            <a:pPr marL="355600" indent="-355600" eaLnBrk="1" hangingPunct="1">
              <a:buClr>
                <a:schemeClr val="tx2"/>
              </a:buClr>
              <a:buSzPct val="120000"/>
            </a:pPr>
            <a:r>
              <a:rPr lang="pl-PL" sz="1700" smtClean="0"/>
              <a:t>najwyższa obliczona wartość stężenia średniorocznego pyłu zawieszonego PM10** wynosi 29,9 μg/m</a:t>
            </a:r>
            <a:r>
              <a:rPr lang="pl-PL" sz="1700" baseline="30000" smtClean="0"/>
              <a:t>3</a:t>
            </a:r>
            <a:r>
              <a:rPr lang="pl-PL" sz="1700" smtClean="0"/>
              <a:t>.</a:t>
            </a:r>
            <a:endParaRPr lang="pl-PL" sz="1700" baseline="30000" smtClean="0"/>
          </a:p>
          <a:p>
            <a:pPr marL="355600" indent="-355600" eaLnBrk="1" hangingPunct="1">
              <a:buClr>
                <a:schemeClr val="tx2"/>
              </a:buClr>
              <a:buSzPct val="120000"/>
            </a:pPr>
            <a:endParaRPr lang="pl-PL" sz="1700" baseline="30000" smtClean="0"/>
          </a:p>
          <a:p>
            <a:pPr marL="355600" indent="-355600" eaLnBrk="1" hangingPunct="1">
              <a:buClr>
                <a:schemeClr val="tx2"/>
              </a:buClr>
              <a:buSzPct val="120000"/>
              <a:buFont typeface="Wingdings" pitchFamily="2" charset="2"/>
              <a:buNone/>
            </a:pPr>
            <a:r>
              <a:rPr lang="pl-PL" sz="1200" smtClean="0"/>
              <a:t>* dopuszczalna wartość stężenia 24-godz. wynosi 50 μg/m</a:t>
            </a:r>
            <a:r>
              <a:rPr lang="pl-PL" sz="1200" baseline="30000" smtClean="0"/>
              <a:t>3</a:t>
            </a:r>
            <a:r>
              <a:rPr lang="pl-PL" sz="1200" smtClean="0"/>
              <a:t>.</a:t>
            </a:r>
          </a:p>
          <a:p>
            <a:pPr marL="355600" indent="-355600" eaLnBrk="1" hangingPunct="1">
              <a:buClr>
                <a:schemeClr val="tx2"/>
              </a:buClr>
              <a:buSzPct val="120000"/>
              <a:buFont typeface="Wingdings" pitchFamily="2" charset="2"/>
              <a:buNone/>
            </a:pPr>
            <a:r>
              <a:rPr lang="pl-PL" sz="1200" smtClean="0"/>
              <a:t>** dopuszczalna wartość stężenia średniorocznego wynosi 40 μg/m</a:t>
            </a:r>
            <a:r>
              <a:rPr lang="pl-PL" sz="1200" baseline="30000" smtClean="0"/>
              <a:t>3</a:t>
            </a:r>
            <a:r>
              <a:rPr lang="pl-PL" sz="1200" smtClean="0"/>
              <a:t>,</a:t>
            </a:r>
          </a:p>
          <a:p>
            <a:pPr marL="355600" indent="-355600">
              <a:spcBef>
                <a:spcPct val="50000"/>
              </a:spcBef>
              <a:spcAft>
                <a:spcPct val="0"/>
              </a:spcAft>
              <a:buClrTx/>
              <a:buFont typeface="Wingdings" pitchFamily="2" charset="2"/>
              <a:buNone/>
            </a:pPr>
            <a:r>
              <a:rPr lang="pl-PL" smtClean="0"/>
              <a:t> </a:t>
            </a:r>
          </a:p>
          <a:p>
            <a:pPr marL="355600" indent="-355600" eaLnBrk="1" hangingPunct="1">
              <a:lnSpc>
                <a:spcPct val="80000"/>
              </a:lnSpc>
              <a:buClr>
                <a:schemeClr val="tx1"/>
              </a:buClr>
              <a:buFont typeface="Wingdings" pitchFamily="2" charset="2"/>
              <a:buNone/>
            </a:pPr>
            <a:r>
              <a:rPr lang="pl-PL" sz="300" b="1" smtClean="0"/>
              <a:t>	</a:t>
            </a:r>
          </a:p>
        </p:txBody>
      </p:sp>
      <p:sp>
        <p:nvSpPr>
          <p:cNvPr id="1250308" name="Text Box 4"/>
          <p:cNvSpPr txBox="1">
            <a:spLocks noChangeArrowheads="1"/>
          </p:cNvSpPr>
          <p:nvPr/>
        </p:nvSpPr>
        <p:spPr bwMode="auto">
          <a:xfrm>
            <a:off x="611188" y="5013325"/>
            <a:ext cx="8207375" cy="1006475"/>
          </a:xfrm>
          <a:prstGeom prst="rect">
            <a:avLst/>
          </a:prstGeom>
          <a:noFill/>
          <a:ln w="9525" algn="ctr">
            <a:noFill/>
            <a:miter lim="800000"/>
            <a:headEnd/>
            <a:tailEnd/>
          </a:ln>
        </p:spPr>
        <p:txBody>
          <a:bodyPr>
            <a:spAutoFit/>
          </a:bodyPr>
          <a:lstStyle/>
          <a:p>
            <a:pPr algn="ctr" eaLnBrk="0" hangingPunct="0"/>
            <a:r>
              <a:rPr lang="pl-PL" sz="2400" b="1">
                <a:solidFill>
                  <a:srgbClr val="FFCC00"/>
                </a:solidFill>
              </a:rPr>
              <a:t>Wniosek:</a:t>
            </a:r>
          </a:p>
          <a:p>
            <a:pPr algn="ctr" eaLnBrk="0" hangingPunct="0"/>
            <a:r>
              <a:rPr lang="pl-PL" b="1">
                <a:solidFill>
                  <a:srgbClr val="000000"/>
                </a:solidFill>
              </a:rPr>
              <a:t>Założona redukcja emisji prowadzi do uzyskania stanu jakości powietrza zgodnego z wymaganiami przepisów ochrony środowiska</a:t>
            </a:r>
          </a:p>
        </p:txBody>
      </p:sp>
      <p:sp>
        <p:nvSpPr>
          <p:cNvPr id="7" name="Rectangle 5"/>
          <p:cNvSpPr txBox="1">
            <a:spLocks noChangeArrowheads="1"/>
          </p:cNvSpPr>
          <p:nvPr/>
        </p:nvSpPr>
        <p:spPr bwMode="auto">
          <a:xfrm>
            <a:off x="214313" y="142875"/>
            <a:ext cx="6840537" cy="357188"/>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mj-lt"/>
              <a:ea typeface="+mj-ea"/>
              <a:cs typeface="+mj-cs"/>
            </a:endParaRPr>
          </a:p>
        </p:txBody>
      </p:sp>
      <p:pic>
        <p:nvPicPr>
          <p:cNvPr id="26630" name="Obraz 6" descr="Herb_bialystok.bmp"/>
          <p:cNvPicPr>
            <a:picLocks noChangeAspect="1"/>
          </p:cNvPicPr>
          <p:nvPr/>
        </p:nvPicPr>
        <p:blipFill>
          <a:blip r:embed="rId2" cstate="print"/>
          <a:srcRect/>
          <a:stretch>
            <a:fillRect/>
          </a:stretch>
        </p:blipFill>
        <p:spPr bwMode="auto">
          <a:xfrm>
            <a:off x="8305800" y="928688"/>
            <a:ext cx="838200" cy="102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50307">
                                            <p:txEl>
                                              <p:pRg st="0" end="0"/>
                                            </p:txEl>
                                          </p:spTgt>
                                        </p:tgtEl>
                                        <p:attrNameLst>
                                          <p:attrName>style.visibility</p:attrName>
                                        </p:attrNameLst>
                                      </p:cBhvr>
                                      <p:to>
                                        <p:strVal val="visible"/>
                                      </p:to>
                                    </p:set>
                                    <p:animEffect transition="in" filter="fade">
                                      <p:cBhvr>
                                        <p:cTn id="7" dur="2000"/>
                                        <p:tgtEl>
                                          <p:spTgt spid="1250307">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50307">
                                            <p:txEl>
                                              <p:pRg st="9" end="9"/>
                                            </p:txEl>
                                          </p:spTgt>
                                        </p:tgtEl>
                                        <p:attrNameLst>
                                          <p:attrName>style.visibility</p:attrName>
                                        </p:attrNameLst>
                                      </p:cBhvr>
                                      <p:to>
                                        <p:strVal val="visible"/>
                                      </p:to>
                                    </p:set>
                                    <p:animEffect transition="in" filter="fade">
                                      <p:cBhvr>
                                        <p:cTn id="10" dur="2000"/>
                                        <p:tgtEl>
                                          <p:spTgt spid="1250307">
                                            <p:txEl>
                                              <p:pRg st="9" end="9"/>
                                            </p:txEl>
                                          </p:spTgt>
                                        </p:tgtEl>
                                      </p:cBhvr>
                                    </p:animEffect>
                                  </p:childTnLst>
                                </p:cTn>
                              </p:par>
                            </p:childTnLst>
                          </p:cTn>
                        </p:par>
                        <p:par>
                          <p:cTn id="11" fill="hold">
                            <p:stCondLst>
                              <p:cond delay="2500"/>
                            </p:stCondLst>
                            <p:childTnLst>
                              <p:par>
                                <p:cTn id="12" presetID="10" presetClass="entr" presetSubtype="0" fill="hold" grpId="0" nodeType="afterEffect">
                                  <p:stCondLst>
                                    <p:cond delay="2000"/>
                                  </p:stCondLst>
                                  <p:childTnLst>
                                    <p:set>
                                      <p:cBhvr>
                                        <p:cTn id="13" dur="1" fill="hold">
                                          <p:stCondLst>
                                            <p:cond delay="0"/>
                                          </p:stCondLst>
                                        </p:cTn>
                                        <p:tgtEl>
                                          <p:spTgt spid="1250308"/>
                                        </p:tgtEl>
                                        <p:attrNameLst>
                                          <p:attrName>style.visibility</p:attrName>
                                        </p:attrNameLst>
                                      </p:cBhvr>
                                      <p:to>
                                        <p:strVal val="visible"/>
                                      </p:to>
                                    </p:set>
                                    <p:animEffect transition="in" filter="fade">
                                      <p:cBhvr>
                                        <p:cTn id="14" dur="2000"/>
                                        <p:tgtEl>
                                          <p:spTgt spid="1250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307" grpId="0" build="p"/>
      <p:bldP spid="125030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31800"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51331" name="Rectangle 3"/>
          <p:cNvSpPr>
            <a:spLocks noGrp="1" noChangeArrowheads="1"/>
          </p:cNvSpPr>
          <p:nvPr>
            <p:ph type="body" idx="1"/>
          </p:nvPr>
        </p:nvSpPr>
        <p:spPr>
          <a:xfrm>
            <a:off x="468313" y="1052513"/>
            <a:ext cx="8675687" cy="5184775"/>
          </a:xfrm>
        </p:spPr>
        <p:txBody>
          <a:bodyPr/>
          <a:lstStyle/>
          <a:p>
            <a:pPr marL="0" indent="0" eaLnBrk="1" hangingPunct="1">
              <a:lnSpc>
                <a:spcPct val="80000"/>
              </a:lnSpc>
              <a:buFont typeface="Wingdings" pitchFamily="2" charset="2"/>
              <a:buNone/>
            </a:pPr>
            <a:r>
              <a:rPr lang="pl-PL" b="1" smtClean="0">
                <a:solidFill>
                  <a:srgbClr val="FFCC00"/>
                </a:solidFill>
              </a:rPr>
              <a:t>Działania naprawcze:</a:t>
            </a:r>
          </a:p>
          <a:p>
            <a:pPr marL="0" indent="0" eaLnBrk="1" hangingPunct="1">
              <a:lnSpc>
                <a:spcPct val="20000"/>
              </a:lnSpc>
              <a:buFont typeface="Wingdings" pitchFamily="2" charset="2"/>
              <a:buNone/>
            </a:pPr>
            <a:endParaRPr lang="pl-PL" b="1" smtClean="0">
              <a:solidFill>
                <a:srgbClr val="FFCC00"/>
              </a:solidFill>
            </a:endParaRPr>
          </a:p>
          <a:p>
            <a:pPr marL="0" indent="0" eaLnBrk="1" hangingPunct="1">
              <a:buFont typeface="Wingdings" pitchFamily="2" charset="2"/>
              <a:buNone/>
            </a:pPr>
            <a:r>
              <a:rPr lang="pl-PL" sz="2000" smtClean="0"/>
              <a:t>W związku z koniecznością opracowania działań naprawczych:</a:t>
            </a:r>
          </a:p>
          <a:p>
            <a:pPr marL="444500" lvl="1" indent="-265113" eaLnBrk="1" hangingPunct="1">
              <a:buClr>
                <a:schemeClr val="tx2"/>
              </a:buClr>
              <a:buSzPct val="120000"/>
              <a:buFont typeface="Wingdings" pitchFamily="2" charset="2"/>
              <a:buChar char="§"/>
            </a:pPr>
            <a:endParaRPr lang="pl-PL" smtClean="0"/>
          </a:p>
          <a:p>
            <a:pPr marL="444500" lvl="1" indent="-265113" eaLnBrk="1" hangingPunct="1">
              <a:spcAft>
                <a:spcPts val="2400"/>
              </a:spcAft>
              <a:buClr>
                <a:schemeClr val="tx2"/>
              </a:buClr>
              <a:buSzPct val="120000"/>
              <a:buFont typeface="Wingdings" pitchFamily="2" charset="2"/>
              <a:buChar char="§"/>
            </a:pPr>
            <a:r>
              <a:rPr lang="pl-PL" sz="1800" smtClean="0"/>
              <a:t>wykonano analizę możliwych działań mających na celu ograniczenie/likwidację niskiej emisji (z palenisk domowych) oraz ograniczenie emisji wtórnej związanej ze źródłami komunikacyjnymi,</a:t>
            </a:r>
          </a:p>
          <a:p>
            <a:pPr marL="444500" lvl="1" indent="-265113" eaLnBrk="1" hangingPunct="1">
              <a:spcAft>
                <a:spcPts val="2400"/>
              </a:spcAft>
              <a:buClr>
                <a:schemeClr val="tx2"/>
              </a:buClr>
              <a:buSzPct val="120000"/>
              <a:buFont typeface="Wingdings" pitchFamily="2" charset="2"/>
              <a:buChar char="§"/>
            </a:pPr>
            <a:r>
              <a:rPr lang="pl-PL" sz="1800" smtClean="0"/>
              <a:t>określono efekt ekologiczny każdego scenariusza działań,</a:t>
            </a:r>
          </a:p>
          <a:p>
            <a:pPr marL="444500" lvl="1" indent="-265113" eaLnBrk="1" hangingPunct="1">
              <a:spcAft>
                <a:spcPts val="2400"/>
              </a:spcAft>
              <a:buClr>
                <a:schemeClr val="tx2"/>
              </a:buClr>
              <a:buSzPct val="120000"/>
              <a:buFont typeface="Wingdings" pitchFamily="2" charset="2"/>
              <a:buChar char="§"/>
            </a:pPr>
            <a:r>
              <a:rPr lang="pl-PL" sz="1800" smtClean="0"/>
              <a:t>określono szacunkowe koszty realizacji działań naprawczych,</a:t>
            </a:r>
          </a:p>
          <a:p>
            <a:pPr marL="444500" lvl="1" indent="-265113" eaLnBrk="1" hangingPunct="1">
              <a:spcAft>
                <a:spcPts val="2400"/>
              </a:spcAft>
              <a:buClr>
                <a:schemeClr val="tx2"/>
              </a:buClr>
              <a:buSzPct val="120000"/>
              <a:buFont typeface="Wingdings" pitchFamily="2" charset="2"/>
              <a:buChar char="§"/>
            </a:pPr>
            <a:r>
              <a:rPr lang="pl-PL" sz="1800" smtClean="0"/>
              <a:t>określono terminy realizacji poszczególnych działań naprawczych.</a:t>
            </a:r>
          </a:p>
        </p:txBody>
      </p:sp>
      <p:sp>
        <p:nvSpPr>
          <p:cNvPr id="6" name="Rectangle 5"/>
          <p:cNvSpPr txBox="1">
            <a:spLocks noChangeArrowheads="1"/>
          </p:cNvSpPr>
          <p:nvPr/>
        </p:nvSpPr>
        <p:spPr bwMode="auto">
          <a:xfrm>
            <a:off x="214313" y="142875"/>
            <a:ext cx="6840537" cy="357188"/>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mj-lt"/>
              <a:ea typeface="+mj-ea"/>
              <a:cs typeface="+mj-cs"/>
            </a:endParaRPr>
          </a:p>
        </p:txBody>
      </p:sp>
      <p:pic>
        <p:nvPicPr>
          <p:cNvPr id="27653" name="Obraz 6" descr="Herb_bialystok.bmp"/>
          <p:cNvPicPr>
            <a:picLocks noChangeAspect="1"/>
          </p:cNvPicPr>
          <p:nvPr/>
        </p:nvPicPr>
        <p:blipFill>
          <a:blip r:embed="rId2" cstate="print"/>
          <a:srcRect/>
          <a:stretch>
            <a:fillRect/>
          </a:stretch>
        </p:blipFill>
        <p:spPr bwMode="auto">
          <a:xfrm>
            <a:off x="8305800" y="928688"/>
            <a:ext cx="838200" cy="102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51331">
                                            <p:txEl>
                                              <p:pRg st="0" end="0"/>
                                            </p:txEl>
                                          </p:spTgt>
                                        </p:tgtEl>
                                        <p:attrNameLst>
                                          <p:attrName>style.visibility</p:attrName>
                                        </p:attrNameLst>
                                      </p:cBhvr>
                                      <p:to>
                                        <p:strVal val="visible"/>
                                      </p:to>
                                    </p:set>
                                    <p:animEffect transition="in" filter="fade">
                                      <p:cBhvr>
                                        <p:cTn id="7" dur="2000"/>
                                        <p:tgtEl>
                                          <p:spTgt spid="1251331">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1251331">
                                            <p:txEl>
                                              <p:pRg st="2" end="2"/>
                                            </p:txEl>
                                          </p:spTgt>
                                        </p:tgtEl>
                                        <p:attrNameLst>
                                          <p:attrName>style.visibility</p:attrName>
                                        </p:attrNameLst>
                                      </p:cBhvr>
                                      <p:to>
                                        <p:strVal val="visible"/>
                                      </p:to>
                                    </p:set>
                                    <p:animEffect transition="in" filter="fade">
                                      <p:cBhvr>
                                        <p:cTn id="11" dur="2000"/>
                                        <p:tgtEl>
                                          <p:spTgt spid="1251331">
                                            <p:txEl>
                                              <p:pRg st="2" end="2"/>
                                            </p:txEl>
                                          </p:spTgt>
                                        </p:tgtEl>
                                      </p:cBhvr>
                                    </p:animEffect>
                                  </p:childTnLst>
                                </p:cTn>
                              </p:par>
                            </p:childTnLst>
                          </p:cTn>
                        </p:par>
                        <p:par>
                          <p:cTn id="12" fill="hold">
                            <p:stCondLst>
                              <p:cond delay="5000"/>
                            </p:stCondLst>
                            <p:childTnLst>
                              <p:par>
                                <p:cTn id="13" presetID="10" presetClass="entr" presetSubtype="0" fill="hold" grpId="0" nodeType="afterEffect">
                                  <p:stCondLst>
                                    <p:cond delay="500"/>
                                  </p:stCondLst>
                                  <p:childTnLst>
                                    <p:set>
                                      <p:cBhvr>
                                        <p:cTn id="14" dur="1" fill="hold">
                                          <p:stCondLst>
                                            <p:cond delay="0"/>
                                          </p:stCondLst>
                                        </p:cTn>
                                        <p:tgtEl>
                                          <p:spTgt spid="1251331">
                                            <p:txEl>
                                              <p:pRg st="4" end="4"/>
                                            </p:txEl>
                                          </p:spTgt>
                                        </p:tgtEl>
                                        <p:attrNameLst>
                                          <p:attrName>style.visibility</p:attrName>
                                        </p:attrNameLst>
                                      </p:cBhvr>
                                      <p:to>
                                        <p:strVal val="visible"/>
                                      </p:to>
                                    </p:set>
                                    <p:animEffect transition="in" filter="fade">
                                      <p:cBhvr>
                                        <p:cTn id="15" dur="2000"/>
                                        <p:tgtEl>
                                          <p:spTgt spid="1251331">
                                            <p:txEl>
                                              <p:pRg st="4" end="4"/>
                                            </p:txEl>
                                          </p:spTgt>
                                        </p:tgtEl>
                                      </p:cBhvr>
                                    </p:animEffect>
                                  </p:childTnLst>
                                </p:cTn>
                              </p:par>
                            </p:childTnLst>
                          </p:cTn>
                        </p:par>
                        <p:par>
                          <p:cTn id="16" fill="hold">
                            <p:stCondLst>
                              <p:cond delay="7500"/>
                            </p:stCondLst>
                            <p:childTnLst>
                              <p:par>
                                <p:cTn id="17" presetID="10" presetClass="entr" presetSubtype="0" fill="hold" grpId="0" nodeType="afterEffect">
                                  <p:stCondLst>
                                    <p:cond delay="500"/>
                                  </p:stCondLst>
                                  <p:childTnLst>
                                    <p:set>
                                      <p:cBhvr>
                                        <p:cTn id="18" dur="1" fill="hold">
                                          <p:stCondLst>
                                            <p:cond delay="0"/>
                                          </p:stCondLst>
                                        </p:cTn>
                                        <p:tgtEl>
                                          <p:spTgt spid="1251331">
                                            <p:txEl>
                                              <p:pRg st="5" end="5"/>
                                            </p:txEl>
                                          </p:spTgt>
                                        </p:tgtEl>
                                        <p:attrNameLst>
                                          <p:attrName>style.visibility</p:attrName>
                                        </p:attrNameLst>
                                      </p:cBhvr>
                                      <p:to>
                                        <p:strVal val="visible"/>
                                      </p:to>
                                    </p:set>
                                    <p:animEffect transition="in" filter="fade">
                                      <p:cBhvr>
                                        <p:cTn id="19" dur="2000"/>
                                        <p:tgtEl>
                                          <p:spTgt spid="1251331">
                                            <p:txEl>
                                              <p:pRg st="5" end="5"/>
                                            </p:txEl>
                                          </p:spTgt>
                                        </p:tgtEl>
                                      </p:cBhvr>
                                    </p:animEffect>
                                  </p:childTnLst>
                                </p:cTn>
                              </p:par>
                            </p:childTnLst>
                          </p:cTn>
                        </p:par>
                        <p:par>
                          <p:cTn id="20" fill="hold">
                            <p:stCondLst>
                              <p:cond delay="10000"/>
                            </p:stCondLst>
                            <p:childTnLst>
                              <p:par>
                                <p:cTn id="21" presetID="10" presetClass="entr" presetSubtype="0" fill="hold" grpId="0" nodeType="afterEffect">
                                  <p:stCondLst>
                                    <p:cond delay="500"/>
                                  </p:stCondLst>
                                  <p:childTnLst>
                                    <p:set>
                                      <p:cBhvr>
                                        <p:cTn id="22" dur="1" fill="hold">
                                          <p:stCondLst>
                                            <p:cond delay="0"/>
                                          </p:stCondLst>
                                        </p:cTn>
                                        <p:tgtEl>
                                          <p:spTgt spid="1251331">
                                            <p:txEl>
                                              <p:pRg st="6" end="6"/>
                                            </p:txEl>
                                          </p:spTgt>
                                        </p:tgtEl>
                                        <p:attrNameLst>
                                          <p:attrName>style.visibility</p:attrName>
                                        </p:attrNameLst>
                                      </p:cBhvr>
                                      <p:to>
                                        <p:strVal val="visible"/>
                                      </p:to>
                                    </p:set>
                                    <p:animEffect transition="in" filter="fade">
                                      <p:cBhvr>
                                        <p:cTn id="23" dur="2000"/>
                                        <p:tgtEl>
                                          <p:spTgt spid="1251331">
                                            <p:txEl>
                                              <p:pRg st="6" end="6"/>
                                            </p:txEl>
                                          </p:spTgt>
                                        </p:tgtEl>
                                      </p:cBhvr>
                                    </p:animEffect>
                                  </p:childTnLst>
                                </p:cTn>
                              </p:par>
                            </p:childTnLst>
                          </p:cTn>
                        </p:par>
                        <p:par>
                          <p:cTn id="24" fill="hold">
                            <p:stCondLst>
                              <p:cond delay="12500"/>
                            </p:stCondLst>
                            <p:childTnLst>
                              <p:par>
                                <p:cTn id="25" presetID="10" presetClass="entr" presetSubtype="0" fill="hold" grpId="0" nodeType="afterEffect">
                                  <p:stCondLst>
                                    <p:cond delay="500"/>
                                  </p:stCondLst>
                                  <p:childTnLst>
                                    <p:set>
                                      <p:cBhvr>
                                        <p:cTn id="26" dur="1" fill="hold">
                                          <p:stCondLst>
                                            <p:cond delay="0"/>
                                          </p:stCondLst>
                                        </p:cTn>
                                        <p:tgtEl>
                                          <p:spTgt spid="1251331">
                                            <p:txEl>
                                              <p:pRg st="7" end="7"/>
                                            </p:txEl>
                                          </p:spTgt>
                                        </p:tgtEl>
                                        <p:attrNameLst>
                                          <p:attrName>style.visibility</p:attrName>
                                        </p:attrNameLst>
                                      </p:cBhvr>
                                      <p:to>
                                        <p:strVal val="visible"/>
                                      </p:to>
                                    </p:set>
                                    <p:animEffect transition="in" filter="fade">
                                      <p:cBhvr>
                                        <p:cTn id="27" dur="2000"/>
                                        <p:tgtEl>
                                          <p:spTgt spid="12513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31"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2354" name="Rectangle 2"/>
          <p:cNvSpPr>
            <a:spLocks noGrp="1" noChangeArrowheads="1"/>
          </p:cNvSpPr>
          <p:nvPr>
            <p:ph type="body" idx="1"/>
          </p:nvPr>
        </p:nvSpPr>
        <p:spPr>
          <a:xfrm>
            <a:off x="468313" y="836613"/>
            <a:ext cx="7704137" cy="612775"/>
          </a:xfrm>
        </p:spPr>
        <p:txBody>
          <a:bodyPr/>
          <a:lstStyle/>
          <a:p>
            <a:pPr marL="266700" indent="-266700" eaLnBrk="1" hangingPunct="1">
              <a:lnSpc>
                <a:spcPct val="80000"/>
              </a:lnSpc>
              <a:buFont typeface="Wingdings" pitchFamily="2" charset="2"/>
              <a:buNone/>
            </a:pPr>
            <a:r>
              <a:rPr lang="pl-PL" b="1" smtClean="0">
                <a:solidFill>
                  <a:srgbClr val="FFCC00"/>
                </a:solidFill>
              </a:rPr>
              <a:t>Działania naprawcze:</a:t>
            </a:r>
          </a:p>
          <a:p>
            <a:pPr marL="266700" indent="-266700" eaLnBrk="1" hangingPunct="1">
              <a:lnSpc>
                <a:spcPct val="80000"/>
              </a:lnSpc>
              <a:buFont typeface="Wingdings" pitchFamily="2" charset="2"/>
              <a:buNone/>
            </a:pPr>
            <a:endParaRPr lang="pl-PL" b="1" smtClean="0">
              <a:solidFill>
                <a:srgbClr val="FFCC00"/>
              </a:solidFill>
            </a:endParaRPr>
          </a:p>
        </p:txBody>
      </p:sp>
      <p:pic>
        <p:nvPicPr>
          <p:cNvPr id="28675" name="Obraz 8" descr="Herb_bialystok.bmp"/>
          <p:cNvPicPr>
            <a:picLocks noChangeAspect="1"/>
          </p:cNvPicPr>
          <p:nvPr/>
        </p:nvPicPr>
        <p:blipFill>
          <a:blip r:embed="rId2" cstate="print"/>
          <a:srcRect/>
          <a:stretch>
            <a:fillRect/>
          </a:stretch>
        </p:blipFill>
        <p:spPr bwMode="auto">
          <a:xfrm>
            <a:off x="8305800" y="928688"/>
            <a:ext cx="838200" cy="1022350"/>
          </a:xfrm>
          <a:prstGeom prst="rect">
            <a:avLst/>
          </a:prstGeom>
          <a:noFill/>
          <a:ln w="9525">
            <a:noFill/>
            <a:miter lim="800000"/>
            <a:headEnd/>
            <a:tailEnd/>
          </a:ln>
        </p:spPr>
      </p:pic>
      <p:sp>
        <p:nvSpPr>
          <p:cNvPr id="10" name="Rectangle 5"/>
          <p:cNvSpPr txBox="1">
            <a:spLocks noChangeArrowheads="1"/>
          </p:cNvSpPr>
          <p:nvPr/>
        </p:nvSpPr>
        <p:spPr bwMode="auto">
          <a:xfrm>
            <a:off x="214313" y="142875"/>
            <a:ext cx="6840537" cy="357188"/>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mj-lt"/>
              <a:ea typeface="+mj-ea"/>
              <a:cs typeface="+mj-cs"/>
            </a:endParaRPr>
          </a:p>
        </p:txBody>
      </p:sp>
      <p:sp>
        <p:nvSpPr>
          <p:cNvPr id="28677" name="Rectangle 8"/>
          <p:cNvSpPr>
            <a:spLocks noChangeArrowheads="1"/>
          </p:cNvSpPr>
          <p:nvPr/>
        </p:nvSpPr>
        <p:spPr bwMode="auto">
          <a:xfrm>
            <a:off x="500063" y="2071688"/>
            <a:ext cx="7858125" cy="769937"/>
          </a:xfrm>
          <a:prstGeom prst="rect">
            <a:avLst/>
          </a:prstGeom>
          <a:noFill/>
          <a:ln w="9525">
            <a:noFill/>
            <a:miter lim="800000"/>
            <a:headEnd/>
            <a:tailEnd/>
          </a:ln>
        </p:spPr>
        <p:txBody>
          <a:bodyPr anchor="ctr">
            <a:spAutoFit/>
          </a:bodyPr>
          <a:lstStyle/>
          <a:p>
            <a:pPr algn="just" eaLnBrk="0" hangingPunct="0">
              <a:spcBef>
                <a:spcPct val="50000"/>
              </a:spcBef>
              <a:buFont typeface="Wingdings" pitchFamily="2" charset="2"/>
              <a:buNone/>
            </a:pPr>
            <a:endParaRPr lang="pl-PL" sz="1400">
              <a:cs typeface="Times New Roman" pitchFamily="18" charset="0"/>
            </a:endParaRPr>
          </a:p>
          <a:p>
            <a:pPr algn="just" eaLnBrk="0" hangingPunct="0">
              <a:spcBef>
                <a:spcPct val="50000"/>
              </a:spcBef>
              <a:buFont typeface="Wingdings" pitchFamily="2" charset="2"/>
              <a:buNone/>
            </a:pPr>
            <a:r>
              <a:rPr lang="pl-PL" sz="1200" b="1">
                <a:cs typeface="Times New Roman" pitchFamily="18" charset="0"/>
              </a:rPr>
              <a:t>Poniższy rysunek przedstawia strukturę kotłów i działań, przewidzianą do zastosowania w ramach programu ochrony powietrza w zakresie redukcji emisji niskiej.</a:t>
            </a:r>
            <a:endParaRPr lang="pl-PL" sz="1200" b="1"/>
          </a:p>
        </p:txBody>
      </p:sp>
      <p:sp>
        <p:nvSpPr>
          <p:cNvPr id="11" name="Rectangle 2"/>
          <p:cNvSpPr txBox="1">
            <a:spLocks noChangeArrowheads="1"/>
          </p:cNvSpPr>
          <p:nvPr/>
        </p:nvSpPr>
        <p:spPr bwMode="auto">
          <a:xfrm>
            <a:off x="428625" y="1214438"/>
            <a:ext cx="7704138" cy="612775"/>
          </a:xfrm>
          <a:prstGeom prst="rect">
            <a:avLst/>
          </a:prstGeom>
          <a:noFill/>
          <a:ln w="9525">
            <a:noFill/>
            <a:miter lim="800000"/>
            <a:headEnd/>
            <a:tailEnd/>
          </a:ln>
        </p:spPr>
        <p:txBody>
          <a:bodyPr/>
          <a:lstStyle/>
          <a:p>
            <a:pPr marL="266700" indent="-266700">
              <a:lnSpc>
                <a:spcPct val="80000"/>
              </a:lnSpc>
              <a:spcBef>
                <a:spcPct val="40000"/>
              </a:spcBef>
              <a:spcAft>
                <a:spcPct val="20000"/>
              </a:spcAft>
              <a:buClr>
                <a:srgbClr val="007CC3"/>
              </a:buClr>
              <a:buFont typeface="Wingdings" pitchFamily="2" charset="2"/>
              <a:buChar char="Ø"/>
              <a:defRPr/>
            </a:pPr>
            <a:r>
              <a:rPr lang="pl-PL" sz="2000" b="1" u="sng" kern="0" dirty="0">
                <a:solidFill>
                  <a:schemeClr val="tx2">
                    <a:lumMod val="75000"/>
                  </a:schemeClr>
                </a:solidFill>
                <a:latin typeface="+mn-lt"/>
                <a:cs typeface="+mn-cs"/>
              </a:rPr>
              <a:t>w zakresie emisji powierzchniowej </a:t>
            </a:r>
          </a:p>
          <a:p>
            <a:pPr marL="266700" indent="-266700">
              <a:lnSpc>
                <a:spcPct val="80000"/>
              </a:lnSpc>
              <a:spcBef>
                <a:spcPct val="40000"/>
              </a:spcBef>
              <a:spcAft>
                <a:spcPct val="20000"/>
              </a:spcAft>
              <a:buClr>
                <a:srgbClr val="007CC3"/>
              </a:buClr>
              <a:buFont typeface="Wingdings" pitchFamily="2" charset="2"/>
              <a:buNone/>
              <a:defRPr/>
            </a:pPr>
            <a:endParaRPr lang="pl-PL" sz="2400" b="1" kern="0" dirty="0">
              <a:solidFill>
                <a:srgbClr val="FFCC00"/>
              </a:solidFill>
              <a:latin typeface="+mn-lt"/>
              <a:cs typeface="+mn-cs"/>
            </a:endParaRPr>
          </a:p>
        </p:txBody>
      </p:sp>
      <p:sp>
        <p:nvSpPr>
          <p:cNvPr id="28679" name="Rectangle 11"/>
          <p:cNvSpPr>
            <a:spLocks noChangeArrowheads="1"/>
          </p:cNvSpPr>
          <p:nvPr/>
        </p:nvSpPr>
        <p:spPr bwMode="auto">
          <a:xfrm>
            <a:off x="428625" y="1571625"/>
            <a:ext cx="7858125" cy="1292225"/>
          </a:xfrm>
          <a:prstGeom prst="rect">
            <a:avLst/>
          </a:prstGeom>
          <a:noFill/>
          <a:ln w="9525">
            <a:noFill/>
            <a:miter lim="800000"/>
            <a:headEnd/>
            <a:tailEnd/>
          </a:ln>
        </p:spPr>
        <p:txBody>
          <a:bodyPr anchor="ctr">
            <a:spAutoFit/>
          </a:bodyPr>
          <a:lstStyle/>
          <a:p>
            <a:pPr eaLnBrk="0" hangingPunct="0"/>
            <a:r>
              <a:rPr lang="pl-PL" sz="1400">
                <a:cs typeface="Times New Roman" pitchFamily="18" charset="0"/>
              </a:rPr>
              <a:t>Dla prognozy na rok 2020, na podstawie informacji o wielkości redukcji emisji powierzchniowych obliczono powierzchnię użytkową lokali</a:t>
            </a:r>
            <a:r>
              <a:rPr lang="pl-PL" sz="1400" baseline="30000">
                <a:cs typeface="Times New Roman" pitchFamily="18" charset="0"/>
              </a:rPr>
              <a:t>*</a:t>
            </a:r>
            <a:r>
              <a:rPr lang="pl-PL" sz="1400">
                <a:cs typeface="Times New Roman" pitchFamily="18" charset="0"/>
              </a:rPr>
              <a:t>, które powinny być objęte program redukcji emisji, wynoszącą 28 480 m</a:t>
            </a:r>
            <a:r>
              <a:rPr lang="pl-PL" sz="1400" baseline="30000">
                <a:cs typeface="Times New Roman" pitchFamily="18" charset="0"/>
              </a:rPr>
              <a:t>2</a:t>
            </a:r>
            <a:r>
              <a:rPr lang="pl-PL" sz="1100">
                <a:cs typeface="Times New Roman" pitchFamily="18" charset="0"/>
              </a:rPr>
              <a:t>. </a:t>
            </a:r>
            <a:endParaRPr lang="pl-PL" sz="900"/>
          </a:p>
          <a:p>
            <a:pPr eaLnBrk="0" hangingPunct="0"/>
            <a:r>
              <a:rPr lang="pl-PL"/>
              <a:t/>
            </a:r>
            <a:br>
              <a:rPr lang="pl-PL"/>
            </a:br>
            <a:endParaRPr lang="pl-PL"/>
          </a:p>
        </p:txBody>
      </p:sp>
      <p:sp>
        <p:nvSpPr>
          <p:cNvPr id="28680" name="Rectangle 13"/>
          <p:cNvSpPr>
            <a:spLocks noChangeArrowheads="1"/>
          </p:cNvSpPr>
          <p:nvPr/>
        </p:nvSpPr>
        <p:spPr bwMode="auto">
          <a:xfrm>
            <a:off x="357188" y="6143625"/>
            <a:ext cx="8286750" cy="369888"/>
          </a:xfrm>
          <a:prstGeom prst="rect">
            <a:avLst/>
          </a:prstGeom>
          <a:noFill/>
          <a:ln w="9525">
            <a:noFill/>
            <a:miter lim="800000"/>
            <a:headEnd/>
            <a:tailEnd/>
          </a:ln>
        </p:spPr>
        <p:txBody>
          <a:bodyPr anchor="ctr">
            <a:spAutoFit/>
          </a:bodyPr>
          <a:lstStyle/>
          <a:p>
            <a:pPr algn="just" eaLnBrk="0" hangingPunct="0"/>
            <a:r>
              <a:rPr lang="pl-PL" sz="900" baseline="30000">
                <a:latin typeface="Times New Roman" pitchFamily="18" charset="0"/>
                <a:cs typeface="Times New Roman" pitchFamily="18" charset="0"/>
              </a:rPr>
              <a:t>*</a:t>
            </a:r>
            <a:r>
              <a:rPr lang="pl-PL" sz="900">
                <a:latin typeface="Times New Roman" pitchFamily="18" charset="0"/>
                <a:cs typeface="Times New Roman" pitchFamily="18" charset="0"/>
              </a:rPr>
              <a:t> Lokal </a:t>
            </a:r>
            <a:r>
              <a:rPr lang="pl-PL" sz="900">
                <a:cs typeface="Times New Roman" pitchFamily="18" charset="0"/>
              </a:rPr>
              <a:t>–</a:t>
            </a:r>
            <a:r>
              <a:rPr lang="pl-PL" sz="900">
                <a:latin typeface="Times New Roman" pitchFamily="18" charset="0"/>
                <a:cs typeface="Times New Roman" pitchFamily="18" charset="0"/>
              </a:rPr>
              <a:t> mieszkanie w budynku wielorodzinnym, budynek jednorodzinny, budynek użyteczności publicznej, inne wyposażone w indywidualne źr</a:t>
            </a:r>
            <a:r>
              <a:rPr lang="pl-PL" sz="900">
                <a:cs typeface="Times New Roman" pitchFamily="18" charset="0"/>
              </a:rPr>
              <a:t>ó</a:t>
            </a:r>
            <a:r>
              <a:rPr lang="pl-PL" sz="900">
                <a:latin typeface="Times New Roman" pitchFamily="18" charset="0"/>
                <a:cs typeface="Times New Roman" pitchFamily="18" charset="0"/>
              </a:rPr>
              <a:t>dła ciepła zaliczane do tzw. </a:t>
            </a:r>
            <a:r>
              <a:rPr lang="pl-PL" sz="900">
                <a:cs typeface="Times New Roman" pitchFamily="18" charset="0"/>
              </a:rPr>
              <a:t>„</a:t>
            </a:r>
            <a:r>
              <a:rPr lang="pl-PL" sz="900">
                <a:latin typeface="Times New Roman" pitchFamily="18" charset="0"/>
                <a:cs typeface="Times New Roman" pitchFamily="18" charset="0"/>
              </a:rPr>
              <a:t>niskiej emisji</a:t>
            </a:r>
            <a:r>
              <a:rPr lang="pl-PL" sz="900">
                <a:cs typeface="Times New Roman" pitchFamily="18" charset="0"/>
              </a:rPr>
              <a:t>”</a:t>
            </a:r>
            <a:r>
              <a:rPr lang="pl-PL" sz="900">
                <a:latin typeface="Times New Roman" pitchFamily="18" charset="0"/>
                <a:cs typeface="Times New Roman" pitchFamily="18" charset="0"/>
              </a:rPr>
              <a:t>.</a:t>
            </a:r>
            <a:endParaRPr lang="pl-PL"/>
          </a:p>
        </p:txBody>
      </p:sp>
      <p:graphicFrame>
        <p:nvGraphicFramePr>
          <p:cNvPr id="16" name="Wykres 15"/>
          <p:cNvGraphicFramePr>
            <a:graphicFrameLocks/>
          </p:cNvGraphicFramePr>
          <p:nvPr/>
        </p:nvGraphicFramePr>
        <p:xfrm>
          <a:off x="1428728" y="2928934"/>
          <a:ext cx="6715172" cy="321471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252354">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500"/>
                                  </p:stCondLst>
                                  <p:childTnLst>
                                    <p:set>
                                      <p:cBhvr>
                                        <p:cTn id="9"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4" grpId="0" build="p" autoUpdateAnimBg="0" advAuto="500"/>
      <p:bldP spid="11" grpId="0" build="p" autoUpdateAnimBg="0" advAuto="50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2354" name="Rectangle 2"/>
          <p:cNvSpPr>
            <a:spLocks noGrp="1" noChangeArrowheads="1"/>
          </p:cNvSpPr>
          <p:nvPr>
            <p:ph type="body" idx="1"/>
          </p:nvPr>
        </p:nvSpPr>
        <p:spPr>
          <a:xfrm>
            <a:off x="468313" y="836613"/>
            <a:ext cx="7704137" cy="612775"/>
          </a:xfrm>
        </p:spPr>
        <p:txBody>
          <a:bodyPr/>
          <a:lstStyle/>
          <a:p>
            <a:pPr marL="266700" indent="-266700" eaLnBrk="1" hangingPunct="1">
              <a:lnSpc>
                <a:spcPct val="80000"/>
              </a:lnSpc>
              <a:buFont typeface="Wingdings" pitchFamily="2" charset="2"/>
              <a:buNone/>
            </a:pPr>
            <a:r>
              <a:rPr lang="pl-PL" b="1" smtClean="0">
                <a:solidFill>
                  <a:srgbClr val="FFCC00"/>
                </a:solidFill>
              </a:rPr>
              <a:t>Działania naprawcze:</a:t>
            </a:r>
          </a:p>
          <a:p>
            <a:pPr marL="266700" indent="-266700" eaLnBrk="1" hangingPunct="1">
              <a:lnSpc>
                <a:spcPct val="80000"/>
              </a:lnSpc>
              <a:buFont typeface="Wingdings" pitchFamily="2" charset="2"/>
              <a:buNone/>
            </a:pPr>
            <a:endParaRPr lang="pl-PL" b="1" smtClean="0">
              <a:solidFill>
                <a:srgbClr val="FFCC00"/>
              </a:solidFill>
            </a:endParaRPr>
          </a:p>
        </p:txBody>
      </p:sp>
      <p:pic>
        <p:nvPicPr>
          <p:cNvPr id="29699" name="Obraz 8" descr="Herb_bialystok.bmp"/>
          <p:cNvPicPr>
            <a:picLocks noChangeAspect="1"/>
          </p:cNvPicPr>
          <p:nvPr/>
        </p:nvPicPr>
        <p:blipFill>
          <a:blip r:embed="rId2" cstate="print"/>
          <a:srcRect/>
          <a:stretch>
            <a:fillRect/>
          </a:stretch>
        </p:blipFill>
        <p:spPr bwMode="auto">
          <a:xfrm>
            <a:off x="8305800" y="928688"/>
            <a:ext cx="838200" cy="1022350"/>
          </a:xfrm>
          <a:prstGeom prst="rect">
            <a:avLst/>
          </a:prstGeom>
          <a:noFill/>
          <a:ln w="9525">
            <a:noFill/>
            <a:miter lim="800000"/>
            <a:headEnd/>
            <a:tailEnd/>
          </a:ln>
        </p:spPr>
      </p:pic>
      <p:sp>
        <p:nvSpPr>
          <p:cNvPr id="10" name="Rectangle 5"/>
          <p:cNvSpPr txBox="1">
            <a:spLocks noChangeArrowheads="1"/>
          </p:cNvSpPr>
          <p:nvPr/>
        </p:nvSpPr>
        <p:spPr bwMode="auto">
          <a:xfrm>
            <a:off x="214313" y="142875"/>
            <a:ext cx="6840537" cy="357188"/>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mj-lt"/>
              <a:ea typeface="+mj-ea"/>
              <a:cs typeface="+mj-cs"/>
            </a:endParaRPr>
          </a:p>
        </p:txBody>
      </p:sp>
      <p:sp>
        <p:nvSpPr>
          <p:cNvPr id="11" name="Rectangle 2"/>
          <p:cNvSpPr txBox="1">
            <a:spLocks noChangeArrowheads="1"/>
          </p:cNvSpPr>
          <p:nvPr/>
        </p:nvSpPr>
        <p:spPr bwMode="auto">
          <a:xfrm>
            <a:off x="428625" y="1214438"/>
            <a:ext cx="7704138" cy="612775"/>
          </a:xfrm>
          <a:prstGeom prst="rect">
            <a:avLst/>
          </a:prstGeom>
          <a:noFill/>
          <a:ln w="9525">
            <a:noFill/>
            <a:miter lim="800000"/>
            <a:headEnd/>
            <a:tailEnd/>
          </a:ln>
        </p:spPr>
        <p:txBody>
          <a:bodyPr/>
          <a:lstStyle/>
          <a:p>
            <a:pPr marL="266700" indent="-266700">
              <a:lnSpc>
                <a:spcPct val="80000"/>
              </a:lnSpc>
              <a:spcBef>
                <a:spcPct val="40000"/>
              </a:spcBef>
              <a:spcAft>
                <a:spcPct val="20000"/>
              </a:spcAft>
              <a:buClr>
                <a:srgbClr val="007CC3"/>
              </a:buClr>
              <a:buFont typeface="Wingdings" pitchFamily="2" charset="2"/>
              <a:buChar char="Ø"/>
              <a:defRPr/>
            </a:pPr>
            <a:r>
              <a:rPr lang="pl-PL" sz="2000" b="1" u="sng" kern="0" dirty="0">
                <a:solidFill>
                  <a:schemeClr val="tx2">
                    <a:lumMod val="75000"/>
                  </a:schemeClr>
                </a:solidFill>
                <a:latin typeface="+mn-lt"/>
                <a:cs typeface="+mn-cs"/>
              </a:rPr>
              <a:t>w zakresie emisji liniowej </a:t>
            </a:r>
          </a:p>
          <a:p>
            <a:pPr marL="266700" indent="-266700">
              <a:lnSpc>
                <a:spcPct val="80000"/>
              </a:lnSpc>
              <a:spcBef>
                <a:spcPct val="40000"/>
              </a:spcBef>
              <a:spcAft>
                <a:spcPct val="20000"/>
              </a:spcAft>
              <a:buClr>
                <a:srgbClr val="007CC3"/>
              </a:buClr>
              <a:buFont typeface="Wingdings" pitchFamily="2" charset="2"/>
              <a:buNone/>
              <a:defRPr/>
            </a:pPr>
            <a:endParaRPr lang="pl-PL" sz="2400" b="1" kern="0" dirty="0">
              <a:solidFill>
                <a:srgbClr val="FFCC00"/>
              </a:solidFill>
              <a:latin typeface="+mn-lt"/>
              <a:cs typeface="+mn-cs"/>
            </a:endParaRPr>
          </a:p>
        </p:txBody>
      </p:sp>
      <p:sp>
        <p:nvSpPr>
          <p:cNvPr id="29702" name="Rectangle 11"/>
          <p:cNvSpPr>
            <a:spLocks noChangeArrowheads="1"/>
          </p:cNvSpPr>
          <p:nvPr/>
        </p:nvSpPr>
        <p:spPr bwMode="auto">
          <a:xfrm>
            <a:off x="428625" y="1714500"/>
            <a:ext cx="8429625" cy="1754188"/>
          </a:xfrm>
          <a:prstGeom prst="rect">
            <a:avLst/>
          </a:prstGeom>
          <a:noFill/>
          <a:ln w="9525">
            <a:noFill/>
            <a:miter lim="800000"/>
            <a:headEnd/>
            <a:tailEnd/>
          </a:ln>
        </p:spPr>
        <p:txBody>
          <a:bodyPr anchor="ctr">
            <a:spAutoFit/>
          </a:bodyPr>
          <a:lstStyle/>
          <a:p>
            <a:r>
              <a:rPr lang="pl-PL" sz="1400"/>
              <a:t>Zwiększenie częstotliwości czyszczenia ulic w porównaniu do roku bazowego 2005:</a:t>
            </a:r>
          </a:p>
          <a:p>
            <a:pPr>
              <a:buClr>
                <a:schemeClr val="tx2"/>
              </a:buClr>
            </a:pPr>
            <a:endParaRPr lang="pl-PL" sz="1200"/>
          </a:p>
          <a:p>
            <a:pPr lvl="1">
              <a:spcAft>
                <a:spcPts val="600"/>
              </a:spcAft>
              <a:buClr>
                <a:schemeClr val="tx2"/>
              </a:buClr>
              <a:buFont typeface="Wingdings" pitchFamily="2" charset="2"/>
              <a:buChar char="ü"/>
            </a:pPr>
            <a:r>
              <a:rPr lang="pl-PL" sz="1200"/>
              <a:t>  ulice czyszczone 2 razy na miesiąc: 27 Lipca , Dojlidy Fabryczne, Gen. Wł. Andersa, Kawaleryjska, Pogodna, S. Żeromskiego, Składowa, W. Sławińskiego, W. Wysockiego, Wasilkowska, Wiejska, Wł. Raginisa, </a:t>
            </a:r>
          </a:p>
          <a:p>
            <a:pPr lvl="1">
              <a:spcAft>
                <a:spcPts val="600"/>
              </a:spcAft>
              <a:buClr>
                <a:schemeClr val="tx2"/>
              </a:buClr>
              <a:buFont typeface="Wingdings" pitchFamily="2" charset="2"/>
              <a:buChar char="ü"/>
            </a:pPr>
            <a:r>
              <a:rPr lang="pl-PL" sz="1200"/>
              <a:t>  ulice czyszczone 3 razy na miesiąc: Mazowiecka, Legionowa.</a:t>
            </a:r>
          </a:p>
          <a:p>
            <a:pPr eaLnBrk="0" hangingPunct="0"/>
            <a:r>
              <a:rPr lang="pl-PL"/>
              <a:t/>
            </a:r>
            <a:br>
              <a:rPr lang="pl-PL"/>
            </a:br>
            <a:endParaRPr lang="pl-PL"/>
          </a:p>
        </p:txBody>
      </p:sp>
      <p:sp>
        <p:nvSpPr>
          <p:cNvPr id="29705" name="Rectangle 1"/>
          <p:cNvSpPr>
            <a:spLocks noChangeArrowheads="1"/>
          </p:cNvSpPr>
          <p:nvPr/>
        </p:nvSpPr>
        <p:spPr bwMode="auto">
          <a:xfrm>
            <a:off x="500063" y="2928938"/>
            <a:ext cx="6967537" cy="1262062"/>
          </a:xfrm>
          <a:prstGeom prst="rect">
            <a:avLst/>
          </a:prstGeom>
          <a:noFill/>
          <a:ln w="9525">
            <a:noFill/>
            <a:miter lim="800000"/>
            <a:headEnd/>
            <a:tailEnd/>
          </a:ln>
        </p:spPr>
        <p:txBody>
          <a:bodyPr wrap="none" anchor="ctr">
            <a:spAutoFit/>
          </a:bodyPr>
          <a:lstStyle/>
          <a:p>
            <a:pPr marL="266700" indent="-266700" eaLnBrk="0" hangingPunct="0">
              <a:lnSpc>
                <a:spcPct val="80000"/>
              </a:lnSpc>
              <a:spcBef>
                <a:spcPct val="40000"/>
              </a:spcBef>
              <a:spcAft>
                <a:spcPct val="20000"/>
              </a:spcAft>
              <a:buClr>
                <a:srgbClr val="007CC3"/>
              </a:buClr>
              <a:defRPr/>
            </a:pPr>
            <a:r>
              <a:rPr lang="pl-PL" sz="2000" b="1" u="sng" kern="0" dirty="0">
                <a:solidFill>
                  <a:schemeClr val="tx2">
                    <a:lumMod val="75000"/>
                  </a:schemeClr>
                </a:solidFill>
                <a:latin typeface="+mn-lt"/>
                <a:cs typeface="+mn-cs"/>
              </a:rPr>
              <a:t>Dodatkowo określono zadania wspomagające poprawę </a:t>
            </a:r>
          </a:p>
          <a:p>
            <a:pPr marL="266700" indent="-266700" eaLnBrk="0" hangingPunct="0">
              <a:lnSpc>
                <a:spcPct val="80000"/>
              </a:lnSpc>
              <a:spcBef>
                <a:spcPct val="40000"/>
              </a:spcBef>
              <a:spcAft>
                <a:spcPct val="20000"/>
              </a:spcAft>
              <a:buClr>
                <a:srgbClr val="007CC3"/>
              </a:buClr>
              <a:defRPr/>
            </a:pPr>
            <a:r>
              <a:rPr lang="pl-PL" sz="2000" b="1" u="sng" kern="0" dirty="0">
                <a:solidFill>
                  <a:schemeClr val="tx2">
                    <a:lumMod val="75000"/>
                  </a:schemeClr>
                </a:solidFill>
                <a:latin typeface="+mn-lt"/>
                <a:cs typeface="+mn-cs"/>
              </a:rPr>
              <a:t>jakości powietrza, m.in.:</a:t>
            </a:r>
          </a:p>
          <a:p>
            <a:pPr eaLnBrk="0" hangingPunct="0">
              <a:defRPr/>
            </a:pPr>
            <a:endParaRPr lang="pl-PL" sz="1400" dirty="0"/>
          </a:p>
          <a:p>
            <a:pPr eaLnBrk="0" hangingPunct="0">
              <a:defRPr/>
            </a:pPr>
            <a:endParaRPr lang="pl-PL" sz="1400" dirty="0"/>
          </a:p>
        </p:txBody>
      </p:sp>
      <p:sp>
        <p:nvSpPr>
          <p:cNvPr id="29704" name="Prostokąt 11"/>
          <p:cNvSpPr>
            <a:spLocks noChangeArrowheads="1"/>
          </p:cNvSpPr>
          <p:nvPr/>
        </p:nvSpPr>
        <p:spPr bwMode="auto">
          <a:xfrm>
            <a:off x="714375" y="3857625"/>
            <a:ext cx="8429625" cy="2216150"/>
          </a:xfrm>
          <a:prstGeom prst="rect">
            <a:avLst/>
          </a:prstGeom>
          <a:noFill/>
          <a:ln w="9525">
            <a:noFill/>
            <a:miter lim="800000"/>
            <a:headEnd/>
            <a:tailEnd/>
          </a:ln>
        </p:spPr>
        <p:txBody>
          <a:bodyPr>
            <a:spAutoFit/>
          </a:bodyPr>
          <a:lstStyle/>
          <a:p>
            <a:pPr marL="177800" lvl="1" indent="-177800">
              <a:spcAft>
                <a:spcPts val="1200"/>
              </a:spcAft>
              <a:buClr>
                <a:schemeClr val="tx2"/>
              </a:buClr>
              <a:buFont typeface="Wingdings" pitchFamily="2" charset="2"/>
              <a:buChar char="ü"/>
              <a:tabLst>
                <a:tab pos="266700" algn="l"/>
                <a:tab pos="533400" algn="l"/>
              </a:tabLst>
            </a:pPr>
            <a:r>
              <a:rPr lang="pl-PL" sz="1200"/>
              <a:t>działania promocyjne i edukacyjne (ulotki, imprezy, akcje szkolne, audycje w mediach lokalnych),</a:t>
            </a:r>
          </a:p>
          <a:p>
            <a:pPr marL="177800" lvl="1" indent="-177800">
              <a:spcAft>
                <a:spcPts val="1200"/>
              </a:spcAft>
              <a:buClr>
                <a:schemeClr val="tx2"/>
              </a:buClr>
              <a:buFont typeface="Wingdings" pitchFamily="2" charset="2"/>
              <a:buChar char="ü"/>
              <a:tabLst>
                <a:tab pos="266700" algn="l"/>
                <a:tab pos="533400" algn="l"/>
              </a:tabLst>
            </a:pPr>
            <a:r>
              <a:rPr lang="pl-PL" sz="1200"/>
              <a:t>uwzględnienie aspektów ochrony powietrza w planach zagospodarowania przestrzennego, </a:t>
            </a:r>
          </a:p>
          <a:p>
            <a:pPr marL="177800" lvl="1" indent="-177800">
              <a:spcAft>
                <a:spcPts val="1200"/>
              </a:spcAft>
              <a:buClr>
                <a:schemeClr val="tx2"/>
              </a:buClr>
              <a:buFont typeface="Wingdings" pitchFamily="2" charset="2"/>
              <a:buChar char="ü"/>
              <a:tabLst>
                <a:tab pos="266700" algn="l"/>
                <a:tab pos="533400" algn="l"/>
              </a:tabLst>
            </a:pPr>
            <a:r>
              <a:rPr lang="pl-PL" sz="1200"/>
              <a:t>budowę ścieżek rowerowych – rozbudowa systemu tras rowerowych i wspomaganie promocyjne akcji korzystania z rowerów przez mieszkańców,</a:t>
            </a:r>
          </a:p>
          <a:p>
            <a:pPr marL="177800" lvl="1" indent="-177800">
              <a:spcAft>
                <a:spcPts val="1200"/>
              </a:spcAft>
              <a:buClr>
                <a:schemeClr val="tx2"/>
              </a:buClr>
              <a:buFont typeface="Wingdings" pitchFamily="2" charset="2"/>
              <a:buChar char="ü"/>
              <a:tabLst>
                <a:tab pos="266700" algn="l"/>
                <a:tab pos="533400" algn="l"/>
              </a:tabLst>
            </a:pPr>
            <a:r>
              <a:rPr lang="pl-PL" sz="1200"/>
              <a:t>działania mające na celu ograniczenie emisji ze źródeł przemysłowych (np. kontrola dotrzymywania przez lokalne kotłownie standardów emisyjnych, modernizacja układów technologicznych ciepłowni, poprawa jakości stosowanego węgla lub zmiana nośnika na bardziej ekologiczny, modernizacja i hermetyzacja procesów technologicznych oraz ich automatyzacja, wdrażanie nowoczesnych technologii, przyjaznych środowisku oraz systemów zarządzania środowiskiem (np. ISO 14 000).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252354">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500"/>
                                  </p:stCondLst>
                                  <p:childTnLst>
                                    <p:set>
                                      <p:cBhvr>
                                        <p:cTn id="9"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4" grpId="0" build="p" autoUpdateAnimBg="0" advAuto="500"/>
      <p:bldP spid="11" grpId="0" build="p" autoUpdateAnimBg="0" advAuto="50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1874" name="Rectangle 2"/>
          <p:cNvSpPr>
            <a:spLocks noGrp="1" noChangeArrowheads="1"/>
          </p:cNvSpPr>
          <p:nvPr>
            <p:ph type="body" idx="1"/>
          </p:nvPr>
        </p:nvSpPr>
        <p:spPr>
          <a:xfrm>
            <a:off x="714375" y="1214438"/>
            <a:ext cx="7561263" cy="5265737"/>
          </a:xfrm>
        </p:spPr>
        <p:txBody>
          <a:bodyPr/>
          <a:lstStyle/>
          <a:p>
            <a:pPr marL="0" indent="0" eaLnBrk="1" hangingPunct="1">
              <a:buFont typeface="Wingdings" pitchFamily="2" charset="2"/>
              <a:buNone/>
            </a:pPr>
            <a:r>
              <a:rPr lang="pl-PL" sz="2000" smtClean="0"/>
              <a:t>Na podstawie oceny poziomów substancji w powietrzu, </a:t>
            </a:r>
            <a:br>
              <a:rPr lang="pl-PL" sz="2000" smtClean="0"/>
            </a:br>
            <a:r>
              <a:rPr lang="pl-PL" sz="2000" smtClean="0"/>
              <a:t>w mieście Białystok, przeprowadzonej dla roku 2005, stwierdzono przekroczenia dopuszczalnego poziomu stężenia 24-godzinnego*</a:t>
            </a:r>
          </a:p>
          <a:p>
            <a:pPr marL="820738" lvl="1" indent="-285750" eaLnBrk="1" hangingPunct="1"/>
            <a:endParaRPr lang="pl-PL" smtClean="0"/>
          </a:p>
          <a:p>
            <a:pPr marL="820738" lvl="1" indent="-285750" eaLnBrk="1" hangingPunct="1"/>
            <a:endParaRPr lang="pl-PL" smtClean="0"/>
          </a:p>
          <a:p>
            <a:pPr marL="0" indent="0" eaLnBrk="1" hangingPunct="1">
              <a:buFont typeface="Wingdings" pitchFamily="2" charset="2"/>
              <a:buNone/>
            </a:pPr>
            <a:endParaRPr lang="pl-PL" sz="2000" smtClean="0"/>
          </a:p>
          <a:p>
            <a:pPr marL="0" indent="0" eaLnBrk="1" hangingPunct="1">
              <a:lnSpc>
                <a:spcPct val="50000"/>
              </a:lnSpc>
              <a:buFont typeface="Wingdings" pitchFamily="2" charset="2"/>
              <a:buNone/>
            </a:pPr>
            <a:endParaRPr lang="pl-PL" sz="2000" smtClean="0"/>
          </a:p>
          <a:p>
            <a:pPr marL="0" indent="0" eaLnBrk="1" hangingPunct="1">
              <a:lnSpc>
                <a:spcPct val="90000"/>
              </a:lnSpc>
              <a:buFont typeface="Wingdings" pitchFamily="2" charset="2"/>
              <a:buNone/>
            </a:pPr>
            <a:r>
              <a:rPr lang="pl-PL" sz="1600" smtClean="0"/>
              <a:t>* Częstość przekroczeń poziomu dopuszczalnego była większa od częstości dopuszczalnej dla 24h: 35 dni w roku</a:t>
            </a:r>
          </a:p>
          <a:p>
            <a:pPr marL="0" indent="0" eaLnBrk="1" hangingPunct="1">
              <a:lnSpc>
                <a:spcPct val="50000"/>
              </a:lnSpc>
              <a:buFont typeface="Wingdings" pitchFamily="2" charset="2"/>
              <a:buNone/>
            </a:pPr>
            <a:endParaRPr lang="pl-PL" sz="1600" smtClean="0"/>
          </a:p>
        </p:txBody>
      </p:sp>
      <p:sp>
        <p:nvSpPr>
          <p:cNvPr id="1231875" name="AutoShape 3">
            <a:hlinkClick r:id="" action="ppaction://hlinkshowjump?jump=nextslide" highlightClick="1"/>
          </p:cNvPr>
          <p:cNvSpPr>
            <a:spLocks noChangeArrowheads="1"/>
          </p:cNvSpPr>
          <p:nvPr/>
        </p:nvSpPr>
        <p:spPr bwMode="auto">
          <a:xfrm>
            <a:off x="1835150" y="2924175"/>
            <a:ext cx="5183188" cy="576263"/>
          </a:xfrm>
          <a:prstGeom prst="actionButtonBlank">
            <a:avLst/>
          </a:prstGeom>
          <a:solidFill>
            <a:schemeClr val="tx2"/>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0" hangingPunct="0">
              <a:defRPr/>
            </a:pPr>
            <a:r>
              <a:rPr lang="pl-PL" sz="2800" b="1" dirty="0">
                <a:solidFill>
                  <a:schemeClr val="bg1"/>
                </a:solidFill>
              </a:rPr>
              <a:t>pyłu PM10</a:t>
            </a:r>
          </a:p>
        </p:txBody>
      </p:sp>
      <p:sp>
        <p:nvSpPr>
          <p:cNvPr id="1231876" name="Text Box 4"/>
          <p:cNvSpPr txBox="1">
            <a:spLocks noChangeArrowheads="1"/>
          </p:cNvSpPr>
          <p:nvPr/>
        </p:nvSpPr>
        <p:spPr bwMode="auto">
          <a:xfrm>
            <a:off x="755650" y="4868863"/>
            <a:ext cx="7602538" cy="1384300"/>
          </a:xfrm>
          <a:prstGeom prst="rect">
            <a:avLst/>
          </a:prstGeom>
          <a:noFill/>
          <a:ln w="9525" algn="ctr">
            <a:noFill/>
            <a:miter lim="800000"/>
            <a:headEnd/>
            <a:tailEnd/>
          </a:ln>
        </p:spPr>
        <p:txBody>
          <a:bodyPr>
            <a:spAutoFit/>
          </a:bodyPr>
          <a:lstStyle/>
          <a:p>
            <a:pPr eaLnBrk="0" hangingPunct="0"/>
            <a:r>
              <a:rPr lang="pl-PL" sz="2800"/>
              <a:t>Kwalifikowało to aglomerację białostocką </a:t>
            </a:r>
          </a:p>
          <a:p>
            <a:pPr eaLnBrk="0" hangingPunct="0"/>
            <a:r>
              <a:rPr lang="pl-PL" sz="2800"/>
              <a:t>do wykonania </a:t>
            </a:r>
            <a:r>
              <a:rPr lang="pl-PL" sz="2800" b="1">
                <a:solidFill>
                  <a:srgbClr val="4382C1"/>
                </a:solidFill>
              </a:rPr>
              <a:t>Programu ochrony powietrza</a:t>
            </a:r>
          </a:p>
          <a:p>
            <a:pPr eaLnBrk="0" hangingPunct="0"/>
            <a:endParaRPr lang="pl-PL" sz="2800"/>
          </a:p>
        </p:txBody>
      </p:sp>
      <p:sp>
        <p:nvSpPr>
          <p:cNvPr id="5127" name="Rectangle 5"/>
          <p:cNvSpPr>
            <a:spLocks noGrp="1" noChangeArrowheads="1"/>
          </p:cNvSpPr>
          <p:nvPr>
            <p:ph type="title"/>
          </p:nvPr>
        </p:nvSpPr>
        <p:spPr>
          <a:xfrm>
            <a:off x="179388" y="115888"/>
            <a:ext cx="6840537" cy="576262"/>
          </a:xfrm>
        </p:spPr>
        <p:txBody>
          <a:bodyPr/>
          <a:lstStyle/>
          <a:p>
            <a:pPr eaLnBrk="1" hangingPunct="1"/>
            <a:r>
              <a:rPr lang="pl-PL" sz="2000" smtClean="0"/>
              <a:t>Program ochrony powietrza </a:t>
            </a:r>
            <a:r>
              <a:rPr lang="pl-PL" sz="2000" b="0" smtClean="0"/>
              <a:t>dla aglomeracji białostockiej</a:t>
            </a:r>
          </a:p>
        </p:txBody>
      </p:sp>
      <p:pic>
        <p:nvPicPr>
          <p:cNvPr id="5128" name="Obraz 6" descr="Herb_bialystok.bmp"/>
          <p:cNvPicPr>
            <a:picLocks noChangeAspect="1"/>
          </p:cNvPicPr>
          <p:nvPr/>
        </p:nvPicPr>
        <p:blipFill>
          <a:blip r:embed="rId2" cstate="print"/>
          <a:srcRect/>
          <a:stretch>
            <a:fillRect/>
          </a:stretch>
        </p:blipFill>
        <p:spPr bwMode="auto">
          <a:xfrm>
            <a:off x="8072438" y="1071563"/>
            <a:ext cx="838200" cy="102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231874">
                                            <p:txEl>
                                              <p:pRg st="0" end="0"/>
                                            </p:txEl>
                                          </p:spTgt>
                                        </p:tgtEl>
                                        <p:attrNameLst>
                                          <p:attrName>style.visibility</p:attrName>
                                        </p:attrNameLst>
                                      </p:cBhvr>
                                      <p:to>
                                        <p:strVal val="visible"/>
                                      </p:to>
                                    </p:set>
                                    <p:animEffect transition="in" filter="fade">
                                      <p:cBhvr>
                                        <p:cTn id="7" dur="1000"/>
                                        <p:tgtEl>
                                          <p:spTgt spid="1231874">
                                            <p:txEl>
                                              <p:pRg st="0" end="0"/>
                                            </p:txEl>
                                          </p:spTgt>
                                        </p:tgtEl>
                                      </p:cBhvr>
                                    </p:animEffect>
                                    <p:anim calcmode="lin" valueType="num">
                                      <p:cBhvr>
                                        <p:cTn id="8" dur="1000" fill="hold"/>
                                        <p:tgtEl>
                                          <p:spTgt spid="123187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3187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3187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231874">
                                            <p:txEl>
                                              <p:pRg st="5" end="5"/>
                                            </p:txEl>
                                          </p:spTgt>
                                        </p:tgtEl>
                                        <p:attrNameLst>
                                          <p:attrName>style.visibility</p:attrName>
                                        </p:attrNameLst>
                                      </p:cBhvr>
                                      <p:to>
                                        <p:strVal val="visible"/>
                                      </p:to>
                                    </p:set>
                                    <p:animEffect transition="in" filter="fade">
                                      <p:cBhvr>
                                        <p:cTn id="14" dur="1000"/>
                                        <p:tgtEl>
                                          <p:spTgt spid="1231874">
                                            <p:txEl>
                                              <p:pRg st="5" end="5"/>
                                            </p:txEl>
                                          </p:spTgt>
                                        </p:tgtEl>
                                      </p:cBhvr>
                                    </p:animEffect>
                                    <p:anim calcmode="lin" valueType="num">
                                      <p:cBhvr>
                                        <p:cTn id="15" dur="1000" fill="hold"/>
                                        <p:tgtEl>
                                          <p:spTgt spid="1231874">
                                            <p:txEl>
                                              <p:pRg st="5" end="5"/>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1231874">
                                            <p:txEl>
                                              <p:pRg st="5" end="5"/>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231874">
                                            <p:txEl>
                                              <p:pRg st="5" end="5"/>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1" presetClass="entr" presetSubtype="0" fill="hold" nodeType="afterEffect">
                                  <p:stCondLst>
                                    <p:cond delay="500"/>
                                  </p:stCondLst>
                                  <p:childTnLst>
                                    <p:set>
                                      <p:cBhvr>
                                        <p:cTn id="20" dur="1" fill="hold">
                                          <p:stCondLst>
                                            <p:cond delay="499"/>
                                          </p:stCondLst>
                                        </p:cTn>
                                        <p:tgtEl>
                                          <p:spTgt spid="1231875"/>
                                        </p:tgtEl>
                                        <p:attrNameLst>
                                          <p:attrName>style.visibility</p:attrName>
                                        </p:attrNameLst>
                                      </p:cBhvr>
                                      <p:to>
                                        <p:strVal val="visible"/>
                                      </p:to>
                                    </p:set>
                                  </p:childTnLst>
                                </p:cTn>
                              </p:par>
                            </p:childTnLst>
                          </p:cTn>
                        </p:par>
                        <p:par>
                          <p:cTn id="21" fill="hold">
                            <p:stCondLst>
                              <p:cond delay="3000"/>
                            </p:stCondLst>
                            <p:childTnLst>
                              <p:par>
                                <p:cTn id="22" presetID="1" presetClass="entr" presetSubtype="0" fill="hold" grpId="0" nodeType="afterEffect">
                                  <p:stCondLst>
                                    <p:cond delay="500"/>
                                  </p:stCondLst>
                                  <p:iterate type="lt">
                                    <p:tmAbs val="75"/>
                                  </p:iterate>
                                  <p:childTnLst>
                                    <p:set>
                                      <p:cBhvr>
                                        <p:cTn id="23" dur="1" fill="hold">
                                          <p:stCondLst>
                                            <p:cond delay="74"/>
                                          </p:stCondLst>
                                        </p:cTn>
                                        <p:tgtEl>
                                          <p:spTgt spid="1231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87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ChangeArrowheads="1"/>
          </p:cNvSpPr>
          <p:nvPr/>
        </p:nvSpPr>
        <p:spPr bwMode="auto">
          <a:xfrm>
            <a:off x="501650" y="1052513"/>
            <a:ext cx="8642350" cy="404812"/>
          </a:xfrm>
          <a:prstGeom prst="rect">
            <a:avLst/>
          </a:prstGeom>
          <a:noFill/>
          <a:ln w="9525">
            <a:noFill/>
            <a:miter lim="800000"/>
            <a:headEnd/>
            <a:tailEnd/>
          </a:ln>
        </p:spPr>
        <p:txBody>
          <a:bodyPr anchor="ctr"/>
          <a:lstStyle/>
          <a:p>
            <a:pPr>
              <a:lnSpc>
                <a:spcPct val="85000"/>
              </a:lnSpc>
            </a:pPr>
            <a:r>
              <a:rPr lang="pl-PL" sz="2400"/>
              <a:t>Wyniki pomiarów stężenia pyłu PM10  na stacji </a:t>
            </a:r>
          </a:p>
          <a:p>
            <a:pPr>
              <a:lnSpc>
                <a:spcPct val="85000"/>
              </a:lnSpc>
            </a:pPr>
            <a:r>
              <a:rPr lang="pl-PL" sz="2400"/>
              <a:t>pomiarowej w Białymstoku</a:t>
            </a:r>
          </a:p>
        </p:txBody>
      </p:sp>
      <p:sp>
        <p:nvSpPr>
          <p:cNvPr id="6147" name="Rectangle 3"/>
          <p:cNvSpPr>
            <a:spLocks noChangeArrowheads="1"/>
          </p:cNvSpPr>
          <p:nvPr/>
        </p:nvSpPr>
        <p:spPr bwMode="auto">
          <a:xfrm>
            <a:off x="733425" y="5995988"/>
            <a:ext cx="7583488" cy="288925"/>
          </a:xfrm>
          <a:prstGeom prst="rect">
            <a:avLst/>
          </a:prstGeom>
          <a:noFill/>
          <a:ln w="12700" algn="ctr">
            <a:noFill/>
            <a:miter lim="800000"/>
            <a:headEnd/>
            <a:tailEnd/>
          </a:ln>
        </p:spPr>
        <p:txBody>
          <a:bodyPr lIns="90000" tIns="46800" rIns="90000" bIns="46800">
            <a:spAutoFit/>
          </a:bodyPr>
          <a:lstStyle/>
          <a:p>
            <a:pPr marL="182563" indent="-182563" algn="ctr">
              <a:lnSpc>
                <a:spcPct val="90000"/>
              </a:lnSpc>
              <a:spcBef>
                <a:spcPct val="40000"/>
              </a:spcBef>
              <a:spcAft>
                <a:spcPct val="20000"/>
              </a:spcAft>
              <a:buClr>
                <a:srgbClr val="007CC3"/>
              </a:buClr>
              <a:buFont typeface="Wingdings" pitchFamily="2" charset="2"/>
              <a:buNone/>
            </a:pPr>
            <a:r>
              <a:rPr lang="pl-PL" sz="1400">
                <a:solidFill>
                  <a:srgbClr val="000000"/>
                </a:solidFill>
              </a:rPr>
              <a:t>Dopuszczalna częstość przekroczeń poziomu dopuszczalnego dla 24h: 35 dni w roku</a:t>
            </a:r>
          </a:p>
        </p:txBody>
      </p:sp>
      <p:sp>
        <p:nvSpPr>
          <p:cNvPr id="1232903" name="Rectangle 7"/>
          <p:cNvSpPr>
            <a:spLocks noChangeArrowheads="1"/>
          </p:cNvSpPr>
          <p:nvPr/>
        </p:nvSpPr>
        <p:spPr bwMode="auto">
          <a:xfrm>
            <a:off x="179388" y="188913"/>
            <a:ext cx="6840537" cy="360362"/>
          </a:xfrm>
          <a:prstGeom prst="rect">
            <a:avLst/>
          </a:prstGeom>
          <a:noFill/>
          <a:ln w="9525">
            <a:noFill/>
            <a:miter lim="800000"/>
            <a:headEnd/>
            <a:tailEnd/>
          </a:ln>
          <a:effectLst/>
        </p:spPr>
        <p:txBody>
          <a:bodyPr lIns="126000"/>
          <a:lstStyle/>
          <a:p>
            <a:pPr>
              <a:lnSpc>
                <a:spcPct val="85000"/>
              </a:lnSpc>
              <a:defRPr/>
            </a:pPr>
            <a:r>
              <a:rPr lang="pl-PL" sz="2000" b="1" kern="0" dirty="0">
                <a:solidFill>
                  <a:srgbClr val="007CC3"/>
                </a:solidFill>
                <a:latin typeface="Arial"/>
                <a:ea typeface="+mj-ea"/>
                <a:cs typeface="+mj-cs"/>
              </a:rPr>
              <a:t>Program ochrony powietrza </a:t>
            </a:r>
            <a:r>
              <a:rPr lang="pl-PL" sz="2000" kern="0" dirty="0">
                <a:solidFill>
                  <a:srgbClr val="007CC3"/>
                </a:solidFill>
                <a:latin typeface="Arial"/>
                <a:ea typeface="+mj-ea"/>
                <a:cs typeface="+mj-cs"/>
              </a:rPr>
              <a:t>dla aglomeracji białostockiej</a:t>
            </a:r>
            <a:endParaRPr lang="pl-PL" sz="2000" dirty="0">
              <a:solidFill>
                <a:srgbClr val="007CC3"/>
              </a:solidFill>
              <a:latin typeface="+mj-lt"/>
              <a:ea typeface="+mj-ea"/>
              <a:cs typeface="+mj-cs"/>
            </a:endParaRPr>
          </a:p>
        </p:txBody>
      </p:sp>
      <p:graphicFrame>
        <p:nvGraphicFramePr>
          <p:cNvPr id="6" name="Tabela 5"/>
          <p:cNvGraphicFramePr>
            <a:graphicFrameLocks noGrp="1"/>
          </p:cNvGraphicFramePr>
          <p:nvPr/>
        </p:nvGraphicFramePr>
        <p:xfrm>
          <a:off x="642938" y="2214563"/>
          <a:ext cx="7786687" cy="3000376"/>
        </p:xfrm>
        <a:graphic>
          <a:graphicData uri="http://schemas.openxmlformats.org/drawingml/2006/table">
            <a:tbl>
              <a:tblPr/>
              <a:tblGrid>
                <a:gridCol w="1882775"/>
                <a:gridCol w="1438275"/>
                <a:gridCol w="1439862"/>
                <a:gridCol w="1589088"/>
                <a:gridCol w="1436687"/>
              </a:tblGrid>
              <a:tr h="8112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chemeClr val="tx1"/>
                          </a:solidFill>
                          <a:effectLst/>
                          <a:latin typeface="Arial" pitchFamily="34" charset="0"/>
                          <a:cs typeface="Times New Roman" pitchFamily="18" charset="0"/>
                        </a:rPr>
                        <a:t>Lokalizacja stanowiska</a:t>
                      </a:r>
                      <a:endParaRPr kumimoji="0" lang="pl-PL" sz="1600" b="0" i="0" u="none" strike="noStrike" cap="none" normalizeH="0" baseline="0" dirty="0" smtClean="0">
                        <a:ln>
                          <a:noFill/>
                        </a:ln>
                        <a:solidFill>
                          <a:schemeClr val="tx1"/>
                        </a:solidFill>
                        <a:effectLst/>
                        <a:latin typeface="Arial"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179388"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Arial" pitchFamily="34" charset="0"/>
                          <a:cs typeface="Times New Roman" pitchFamily="18" charset="0"/>
                        </a:rPr>
                        <a:t>Stężenie 24h pyłu PM10</a:t>
                      </a:r>
                      <a:endParaRPr kumimoji="0" lang="pl-PL" sz="1600" b="0" i="0" u="none" strike="noStrike" cap="none" normalizeH="0" baseline="0" smtClean="0">
                        <a:ln>
                          <a:noFill/>
                        </a:ln>
                        <a:solidFill>
                          <a:schemeClr val="tx1"/>
                        </a:solidFill>
                        <a:effectLst/>
                        <a:latin typeface="Arial" pitchFamily="34" charset="0"/>
                        <a:cs typeface="Times New Roman" pitchFamily="18" charset="0"/>
                      </a:endParaRPr>
                    </a:p>
                    <a:p>
                      <a:pPr marL="179388"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Arial" pitchFamily="34" charset="0"/>
                          <a:cs typeface="Times New Roman" pitchFamily="18" charset="0"/>
                        </a:rPr>
                        <a:t>[μg/m</a:t>
                      </a:r>
                      <a:r>
                        <a:rPr kumimoji="0" lang="pl-PL" sz="1600" b="1" i="0" u="none" strike="noStrike" cap="none" normalizeH="0" baseline="30000" smtClean="0">
                          <a:ln>
                            <a:noFill/>
                          </a:ln>
                          <a:solidFill>
                            <a:schemeClr val="tx1"/>
                          </a:solidFill>
                          <a:effectLst/>
                          <a:latin typeface="Arial" pitchFamily="34" charset="0"/>
                          <a:cs typeface="Times New Roman" pitchFamily="18" charset="0"/>
                        </a:rPr>
                        <a:t>3</a:t>
                      </a:r>
                      <a:r>
                        <a:rPr kumimoji="0" lang="pl-PL" sz="1600" b="1" i="0" u="none" strike="noStrike" cap="none" normalizeH="0" baseline="0" smtClean="0">
                          <a:ln>
                            <a:noFill/>
                          </a:ln>
                          <a:solidFill>
                            <a:schemeClr val="tx1"/>
                          </a:solidFill>
                          <a:effectLst/>
                          <a:latin typeface="Arial" pitchFamily="34" charset="0"/>
                          <a:cs typeface="Times New Roman" pitchFamily="18" charset="0"/>
                        </a:rPr>
                        <a:t>]</a:t>
                      </a:r>
                      <a:endParaRPr kumimoji="0" lang="pl-PL" sz="1600" b="0" i="0" u="none" strike="noStrike" cap="none" normalizeH="0" baseline="0" smtClean="0">
                        <a:ln>
                          <a:noFill/>
                        </a:ln>
                        <a:solidFill>
                          <a:schemeClr val="tx1"/>
                        </a:solidFill>
                        <a:effectLst/>
                        <a:latin typeface="Arial"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Arial" pitchFamily="34" charset="0"/>
                          <a:cs typeface="Times New Roman" pitchFamily="18" charset="0"/>
                        </a:rPr>
                        <a:t>Ilość przekroczeń</a:t>
                      </a:r>
                      <a:endParaRPr kumimoji="0" lang="pl-PL" sz="16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Arial" pitchFamily="34" charset="0"/>
                          <a:cs typeface="Times New Roman" pitchFamily="18" charset="0"/>
                        </a:rPr>
                        <a:t>w roku</a:t>
                      </a:r>
                      <a:endParaRPr kumimoji="0" lang="pl-PL" sz="1600" b="0" i="0" u="none" strike="noStrike" cap="none" normalizeH="0" baseline="0" smtClean="0">
                        <a:ln>
                          <a:noFill/>
                        </a:ln>
                        <a:solidFill>
                          <a:schemeClr val="tx1"/>
                        </a:solidFill>
                        <a:effectLst/>
                        <a:latin typeface="Arial"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Arial" pitchFamily="34" charset="0"/>
                          <a:cs typeface="Times New Roman" pitchFamily="18" charset="0"/>
                        </a:rPr>
                        <a:t>Stężenie średnie roczne</a:t>
                      </a:r>
                      <a:endParaRPr kumimoji="0" lang="pl-PL" sz="16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Arial" pitchFamily="34" charset="0"/>
                          <a:cs typeface="Times New Roman" pitchFamily="18" charset="0"/>
                        </a:rPr>
                        <a:t>[μg/m</a:t>
                      </a:r>
                      <a:r>
                        <a:rPr kumimoji="0" lang="pl-PL" sz="1600" b="1" i="0" u="none" strike="noStrike" cap="none" normalizeH="0" baseline="30000" smtClean="0">
                          <a:ln>
                            <a:noFill/>
                          </a:ln>
                          <a:solidFill>
                            <a:schemeClr val="tx1"/>
                          </a:solidFill>
                          <a:effectLst/>
                          <a:latin typeface="Arial" pitchFamily="34" charset="0"/>
                          <a:cs typeface="Times New Roman" pitchFamily="18" charset="0"/>
                        </a:rPr>
                        <a:t>3</a:t>
                      </a:r>
                      <a:r>
                        <a:rPr kumimoji="0" lang="pl-PL" sz="1600" b="1" i="0" u="none" strike="noStrike" cap="none" normalizeH="0" baseline="0" smtClean="0">
                          <a:ln>
                            <a:noFill/>
                          </a:ln>
                          <a:solidFill>
                            <a:schemeClr val="tx1"/>
                          </a:solidFill>
                          <a:effectLst/>
                          <a:latin typeface="Arial" pitchFamily="34" charset="0"/>
                          <a:cs typeface="Times New Roman" pitchFamily="18" charset="0"/>
                        </a:rPr>
                        <a:t>]</a:t>
                      </a:r>
                      <a:endParaRPr kumimoji="0" lang="pl-PL" sz="1600" b="0" i="0" u="none" strike="noStrike" cap="none" normalizeH="0" baseline="0" smtClean="0">
                        <a:ln>
                          <a:noFill/>
                        </a:ln>
                        <a:solidFill>
                          <a:schemeClr val="tx1"/>
                        </a:solidFill>
                        <a:effectLst/>
                        <a:latin typeface="Arial"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9625">
                <a:tc vMerge="1">
                  <a:txBody>
                    <a:bodyPr/>
                    <a:lstStyle/>
                    <a:p>
                      <a:endParaRPr lang="pl-PL"/>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Arial" pitchFamily="34" charset="0"/>
                          <a:cs typeface="Times New Roman" pitchFamily="18" charset="0"/>
                        </a:rPr>
                        <a:t>Min (data)</a:t>
                      </a:r>
                      <a:endParaRPr kumimoji="0" lang="pl-PL" sz="1600" b="0" i="0" u="none" strike="noStrike" cap="none" normalizeH="0" baseline="0" smtClean="0">
                        <a:ln>
                          <a:noFill/>
                        </a:ln>
                        <a:solidFill>
                          <a:schemeClr val="tx1"/>
                        </a:solidFill>
                        <a:effectLst/>
                        <a:latin typeface="Arial"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Arial" pitchFamily="34" charset="0"/>
                          <a:cs typeface="Times New Roman" pitchFamily="18" charset="0"/>
                        </a:rPr>
                        <a:t>Max (data)</a:t>
                      </a:r>
                      <a:endParaRPr kumimoji="0" lang="pl-PL" sz="1600" b="0" i="0" u="none" strike="noStrike" cap="none" normalizeH="0" baseline="0" smtClean="0">
                        <a:ln>
                          <a:noFill/>
                        </a:ln>
                        <a:solidFill>
                          <a:schemeClr val="tx1"/>
                        </a:solidFill>
                        <a:effectLst/>
                        <a:latin typeface="Arial"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c vMerge="1">
                  <a:txBody>
                    <a:bodyPr/>
                    <a:lstStyle/>
                    <a:p>
                      <a:endParaRPr lang="pl-PL"/>
                    </a:p>
                  </a:txBody>
                  <a:tcPr/>
                </a:tc>
              </a:tr>
              <a:tr h="1379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chemeClr val="tx1"/>
                          </a:solidFill>
                          <a:effectLst/>
                          <a:latin typeface="Arial" pitchFamily="34" charset="0"/>
                          <a:cs typeface="Times New Roman" pitchFamily="18" charset="0"/>
                        </a:rPr>
                        <a:t>ul. Legionowa 8 (</a:t>
                      </a:r>
                      <a:r>
                        <a:rPr kumimoji="0" lang="pl-PL" sz="1600" b="1" i="0" u="none" strike="noStrike" cap="none" normalizeH="0" baseline="0" dirty="0" err="1" smtClean="0">
                          <a:ln>
                            <a:noFill/>
                          </a:ln>
                          <a:solidFill>
                            <a:schemeClr val="tx1"/>
                          </a:solidFill>
                          <a:effectLst/>
                          <a:latin typeface="Arial" pitchFamily="34" charset="0"/>
                          <a:cs typeface="Times New Roman" pitchFamily="18" charset="0"/>
                        </a:rPr>
                        <a:t>WSSE</a:t>
                      </a:r>
                      <a:r>
                        <a:rPr kumimoji="0" lang="pl-PL" sz="1600" b="1" i="0" u="none" strike="noStrike" cap="none" normalizeH="0" baseline="0" dirty="0" smtClean="0">
                          <a:ln>
                            <a:noFill/>
                          </a:ln>
                          <a:solidFill>
                            <a:schemeClr val="tx1"/>
                          </a:solidFill>
                          <a:effectLst/>
                          <a:latin typeface="Arial" pitchFamily="34" charset="0"/>
                          <a:cs typeface="Times New Roman" pitchFamily="18" charset="0"/>
                        </a:rPr>
                        <a:t>)</a:t>
                      </a:r>
                      <a:endParaRPr kumimoji="0" lang="pl-PL" sz="1600" b="0" i="0" u="none" strike="noStrike" cap="none" normalizeH="0" baseline="0" dirty="0" smtClean="0">
                        <a:ln>
                          <a:noFill/>
                        </a:ln>
                        <a:solidFill>
                          <a:schemeClr val="tx1"/>
                        </a:solidFill>
                        <a:effectLst/>
                        <a:latin typeface="Arial"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chemeClr val="tx1"/>
                          </a:solidFill>
                          <a:effectLst/>
                          <a:latin typeface="Arial" pitchFamily="34" charset="0"/>
                          <a:cs typeface="Times New Roman" pitchFamily="18" charset="0"/>
                        </a:rPr>
                        <a:t>7</a:t>
                      </a:r>
                      <a:endParaRPr kumimoji="0" lang="pl-PL" sz="1600" b="0"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pitchFamily="34" charset="0"/>
                          <a:cs typeface="Times New Roman" pitchFamily="18" charset="0"/>
                        </a:rPr>
                        <a:t>(10.08.2005)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Arial" pitchFamily="34" charset="0"/>
                          <a:cs typeface="Times New Roman" pitchFamily="18" charset="0"/>
                        </a:rPr>
                        <a:t>135</a:t>
                      </a:r>
                      <a:endParaRPr kumimoji="0" lang="pl-PL" sz="16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Arial" pitchFamily="34" charset="0"/>
                          <a:cs typeface="Times New Roman" pitchFamily="18" charset="0"/>
                        </a:rPr>
                        <a:t>(4.04.2005)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smtClean="0">
                          <a:ln>
                            <a:noFill/>
                          </a:ln>
                          <a:solidFill>
                            <a:schemeClr val="tx1"/>
                          </a:solidFill>
                          <a:effectLst/>
                          <a:latin typeface="Arial" pitchFamily="34" charset="0"/>
                          <a:cs typeface="Times New Roman" pitchFamily="18" charset="0"/>
                        </a:rPr>
                        <a:t>41</a:t>
                      </a:r>
                      <a:endParaRPr kumimoji="0" lang="pl-PL" sz="1600" b="0" i="0" u="none" strike="noStrike" cap="none" normalizeH="0" baseline="0" smtClean="0">
                        <a:ln>
                          <a:noFill/>
                        </a:ln>
                        <a:solidFill>
                          <a:schemeClr val="tx1"/>
                        </a:solidFill>
                        <a:effectLst/>
                        <a:latin typeface="Arial"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smtClean="0">
                          <a:ln>
                            <a:noFill/>
                          </a:ln>
                          <a:solidFill>
                            <a:schemeClr val="tx1"/>
                          </a:solidFill>
                          <a:effectLst/>
                          <a:latin typeface="Arial" pitchFamily="34" charset="0"/>
                          <a:cs typeface="Times New Roman" pitchFamily="18" charset="0"/>
                        </a:rPr>
                        <a:t>29,9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6171" name="Obraz 6" descr="Herb_bialystok.bmp"/>
          <p:cNvPicPr>
            <a:picLocks noChangeAspect="1"/>
          </p:cNvPicPr>
          <p:nvPr/>
        </p:nvPicPr>
        <p:blipFill>
          <a:blip r:embed="rId2" cstate="print"/>
          <a:srcRect/>
          <a:stretch>
            <a:fillRect/>
          </a:stretch>
        </p:blipFill>
        <p:spPr bwMode="auto">
          <a:xfrm>
            <a:off x="8143875" y="1000125"/>
            <a:ext cx="838200" cy="102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232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89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614363" y="1557338"/>
            <a:ext cx="7772400" cy="4679950"/>
          </a:xfrm>
        </p:spPr>
        <p:txBody>
          <a:bodyPr/>
          <a:lstStyle/>
          <a:p>
            <a:pPr marL="0" indent="0" eaLnBrk="1" hangingPunct="1">
              <a:buFont typeface="Wingdings" pitchFamily="2" charset="2"/>
              <a:buNone/>
            </a:pPr>
            <a:endParaRPr lang="pl-PL" smtClean="0"/>
          </a:p>
          <a:p>
            <a:pPr marL="1636713" lvl="3" indent="-228600" eaLnBrk="1" hangingPunct="1"/>
            <a:endParaRPr lang="pl-PL" smtClean="0"/>
          </a:p>
        </p:txBody>
      </p:sp>
      <p:sp>
        <p:nvSpPr>
          <p:cNvPr id="1233923" name="Rectangle 3"/>
          <p:cNvSpPr>
            <a:spLocks noChangeArrowheads="1"/>
          </p:cNvSpPr>
          <p:nvPr/>
        </p:nvSpPr>
        <p:spPr bwMode="auto">
          <a:xfrm>
            <a:off x="357188" y="1000125"/>
            <a:ext cx="8496300"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r>
              <a:rPr lang="pl-PL" b="1">
                <a:solidFill>
                  <a:srgbClr val="000000"/>
                </a:solidFill>
              </a:rPr>
              <a:t>W inwentaryzacji pyłu PM10 do powietrza z obszaru aglomeracji białostockiej uwzględniono następujące kategorie źródeł</a:t>
            </a:r>
            <a:r>
              <a:rPr lang="pl-PL" sz="1600" b="1">
                <a:solidFill>
                  <a:srgbClr val="000000"/>
                </a:solidFill>
              </a:rPr>
              <a:t>:</a:t>
            </a:r>
          </a:p>
          <a:p>
            <a:pPr>
              <a:lnSpc>
                <a:spcPct val="10000"/>
              </a:lnSpc>
              <a:spcBef>
                <a:spcPct val="40000"/>
              </a:spcBef>
              <a:spcAft>
                <a:spcPct val="20000"/>
              </a:spcAft>
              <a:buClr>
                <a:srgbClr val="007CC3"/>
              </a:buClr>
              <a:buFont typeface="Wingdings" pitchFamily="2" charset="2"/>
              <a:buNone/>
            </a:pPr>
            <a:endParaRPr lang="pl-PL" sz="1600" b="1">
              <a:solidFill>
                <a:srgbClr val="000000"/>
              </a:solidFill>
            </a:endParaRPr>
          </a:p>
          <a:p>
            <a:pPr marL="355600" lvl="1" indent="-176213">
              <a:spcAft>
                <a:spcPct val="20000"/>
              </a:spcAft>
              <a:buClr>
                <a:schemeClr val="tx2"/>
              </a:buClr>
              <a:buSzPct val="120000"/>
              <a:buFont typeface="Wingdings" pitchFamily="2" charset="2"/>
              <a:buChar char="§"/>
            </a:pPr>
            <a:r>
              <a:rPr lang="pl-PL" b="1" i="1">
                <a:solidFill>
                  <a:srgbClr val="000000"/>
                </a:solidFill>
              </a:rPr>
              <a:t>emisję z jednostek organizacyjnych</a:t>
            </a:r>
            <a:r>
              <a:rPr lang="pl-PL">
                <a:solidFill>
                  <a:srgbClr val="000000"/>
                </a:solidFill>
              </a:rPr>
              <a:t> </a:t>
            </a:r>
            <a:r>
              <a:rPr lang="pl-PL" i="1">
                <a:solidFill>
                  <a:srgbClr val="000000"/>
                </a:solidFill>
              </a:rPr>
              <a:t>(źródła spalania energetycznego i technologiczne)</a:t>
            </a:r>
            <a:r>
              <a:rPr lang="pl-PL">
                <a:solidFill>
                  <a:srgbClr val="000000"/>
                </a:solidFill>
              </a:rPr>
              <a:t> – inwentaryzacją objęto wszystkie najważniejsze jednostki organizacyjne; dane wprowadzano głównie jako </a:t>
            </a:r>
            <a:r>
              <a:rPr lang="pl-PL">
                <a:solidFill>
                  <a:schemeClr val="folHlink"/>
                </a:solidFill>
              </a:rPr>
              <a:t>emitory punktowe</a:t>
            </a:r>
            <a:r>
              <a:rPr lang="pl-PL">
                <a:solidFill>
                  <a:srgbClr val="000000"/>
                </a:solidFill>
              </a:rPr>
              <a:t> </a:t>
            </a:r>
            <a:br>
              <a:rPr lang="pl-PL">
                <a:solidFill>
                  <a:srgbClr val="000000"/>
                </a:solidFill>
              </a:rPr>
            </a:br>
            <a:r>
              <a:rPr lang="pl-PL">
                <a:solidFill>
                  <a:srgbClr val="000000"/>
                </a:solidFill>
              </a:rPr>
              <a:t>(np. kominy)</a:t>
            </a:r>
          </a:p>
          <a:p>
            <a:pPr marL="355600" lvl="1" indent="-176213">
              <a:spcAft>
                <a:spcPct val="20000"/>
              </a:spcAft>
              <a:buClr>
                <a:schemeClr val="tx2"/>
              </a:buClr>
              <a:buSzPct val="120000"/>
              <a:buFont typeface="Wingdings" pitchFamily="2" charset="2"/>
              <a:buChar char="§"/>
            </a:pPr>
            <a:r>
              <a:rPr lang="pl-PL" b="1" i="1">
                <a:solidFill>
                  <a:srgbClr val="000000"/>
                </a:solidFill>
              </a:rPr>
              <a:t>niską emisję</a:t>
            </a:r>
            <a:r>
              <a:rPr lang="pl-PL">
                <a:solidFill>
                  <a:srgbClr val="000000"/>
                </a:solidFill>
              </a:rPr>
              <a:t>, z małych rozproszonych źródeł </a:t>
            </a:r>
            <a:r>
              <a:rPr lang="pl-PL" i="1">
                <a:solidFill>
                  <a:srgbClr val="000000"/>
                </a:solidFill>
              </a:rPr>
              <a:t>(źródła powierzchniowe)</a:t>
            </a:r>
            <a:r>
              <a:rPr lang="pl-PL">
                <a:solidFill>
                  <a:srgbClr val="000000"/>
                </a:solidFill>
              </a:rPr>
              <a:t> –  </a:t>
            </a:r>
            <a:br>
              <a:rPr lang="pl-PL">
                <a:solidFill>
                  <a:srgbClr val="000000"/>
                </a:solidFill>
              </a:rPr>
            </a:br>
            <a:r>
              <a:rPr lang="pl-PL">
                <a:solidFill>
                  <a:srgbClr val="000000"/>
                </a:solidFill>
              </a:rPr>
              <a:t>z palenisk domowych, z sektora usług i użyteczności publicznej; dane wprowadzono jako </a:t>
            </a:r>
            <a:r>
              <a:rPr lang="pl-PL">
                <a:solidFill>
                  <a:schemeClr val="folHlink"/>
                </a:solidFill>
              </a:rPr>
              <a:t>emitory powierzchniowe</a:t>
            </a:r>
            <a:endParaRPr lang="pl-PL">
              <a:solidFill>
                <a:srgbClr val="000000"/>
              </a:solidFill>
            </a:endParaRPr>
          </a:p>
          <a:p>
            <a:pPr marL="355600" lvl="1" indent="-176213">
              <a:spcAft>
                <a:spcPct val="20000"/>
              </a:spcAft>
              <a:buClr>
                <a:schemeClr val="tx2"/>
              </a:buClr>
              <a:buSzPct val="120000"/>
              <a:buFont typeface="Wingdings" pitchFamily="2" charset="2"/>
              <a:buChar char="§"/>
            </a:pPr>
            <a:r>
              <a:rPr lang="pl-PL" b="1" i="1">
                <a:solidFill>
                  <a:srgbClr val="000000"/>
                </a:solidFill>
              </a:rPr>
              <a:t>emisję ze środków komunikacji</a:t>
            </a:r>
            <a:r>
              <a:rPr lang="pl-PL">
                <a:solidFill>
                  <a:srgbClr val="000000"/>
                </a:solidFill>
              </a:rPr>
              <a:t> </a:t>
            </a:r>
            <a:r>
              <a:rPr lang="pl-PL" i="1">
                <a:solidFill>
                  <a:srgbClr val="000000"/>
                </a:solidFill>
              </a:rPr>
              <a:t>(źródła liniowe)</a:t>
            </a:r>
            <a:r>
              <a:rPr lang="pl-PL">
                <a:solidFill>
                  <a:srgbClr val="000000"/>
                </a:solidFill>
              </a:rPr>
              <a:t> – ujęto wszystkie większe drogi na terenie miasta, dla których były przeprowadzone pomiary natężenia ruchu pojazdów; emisja obliczona została w podziale na 4 podstawowe rodzaje pojazdów: samochody osobowe, dostawcze, ciężarowe i autobusy; uwzględniono emisję pyłu wynikającą ze zużycia opon, hamulców i ścierania nawierzchni oraz emisję wtórną, powstającą w wyniku wtórnego unosu pyłu; dane wprowadzono jako </a:t>
            </a:r>
            <a:r>
              <a:rPr lang="pl-PL">
                <a:solidFill>
                  <a:schemeClr val="folHlink"/>
                </a:solidFill>
              </a:rPr>
              <a:t>emitory liniowe</a:t>
            </a:r>
            <a:endParaRPr lang="pl-PL">
              <a:solidFill>
                <a:srgbClr val="000000"/>
              </a:solidFill>
            </a:endParaRPr>
          </a:p>
        </p:txBody>
      </p:sp>
      <p:sp>
        <p:nvSpPr>
          <p:cNvPr id="5" name="Rectangle 5"/>
          <p:cNvSpPr txBox="1">
            <a:spLocks noChangeArrowheads="1"/>
          </p:cNvSpPr>
          <p:nvPr/>
        </p:nvSpPr>
        <p:spPr bwMode="auto">
          <a:xfrm>
            <a:off x="214313" y="142875"/>
            <a:ext cx="6840537" cy="576263"/>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mj-lt"/>
              <a:ea typeface="+mj-ea"/>
              <a:cs typeface="+mj-cs"/>
            </a:endParaRPr>
          </a:p>
        </p:txBody>
      </p:sp>
      <p:pic>
        <p:nvPicPr>
          <p:cNvPr id="7173" name="Obraz 6" descr="Herb_bialystok.bmp"/>
          <p:cNvPicPr>
            <a:picLocks noChangeAspect="1"/>
          </p:cNvPicPr>
          <p:nvPr/>
        </p:nvPicPr>
        <p:blipFill>
          <a:blip r:embed="rId2" cstate="print"/>
          <a:srcRect/>
          <a:stretch>
            <a:fillRect/>
          </a:stretch>
        </p:blipFill>
        <p:spPr bwMode="auto">
          <a:xfrm>
            <a:off x="8305800" y="928688"/>
            <a:ext cx="838200" cy="102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33923"/>
                                        </p:tgtEl>
                                        <p:attrNameLst>
                                          <p:attrName>style.visibility</p:attrName>
                                        </p:attrNameLst>
                                      </p:cBhvr>
                                      <p:to>
                                        <p:strVal val="visible"/>
                                      </p:to>
                                    </p:set>
                                    <p:animEffect transition="in" filter="fade">
                                      <p:cBhvr>
                                        <p:cTn id="7" dur="2000"/>
                                        <p:tgtEl>
                                          <p:spTgt spid="1233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70" name="AutoShape 26">
            <a:hlinkClick r:id="" action="ppaction://hlinkshowjump?jump=nextslide" highlightClick="1"/>
          </p:cNvPr>
          <p:cNvSpPr>
            <a:spLocks noChangeArrowheads="1"/>
          </p:cNvSpPr>
          <p:nvPr/>
        </p:nvSpPr>
        <p:spPr bwMode="auto">
          <a:xfrm>
            <a:off x="428625" y="1000125"/>
            <a:ext cx="7416800" cy="431800"/>
          </a:xfrm>
          <a:prstGeom prst="actionButtonBlank">
            <a:avLst/>
          </a:prstGeom>
          <a:solidFill>
            <a:schemeClr val="tx2"/>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0" hangingPunct="0">
              <a:defRPr/>
            </a:pPr>
            <a:r>
              <a:rPr lang="pl-PL" sz="2000" b="1">
                <a:solidFill>
                  <a:schemeClr val="bg1"/>
                </a:solidFill>
              </a:rPr>
              <a:t>Udziały poszczególnych rodzajów źródeł w emisji pyłu PM10</a:t>
            </a:r>
          </a:p>
        </p:txBody>
      </p:sp>
      <p:graphicFrame>
        <p:nvGraphicFramePr>
          <p:cNvPr id="1209508" name="Group 164"/>
          <p:cNvGraphicFramePr>
            <a:graphicFrameLocks noGrp="1"/>
          </p:cNvGraphicFramePr>
          <p:nvPr/>
        </p:nvGraphicFramePr>
        <p:xfrm>
          <a:off x="1403350" y="4221163"/>
          <a:ext cx="5668980" cy="1880875"/>
        </p:xfrm>
        <a:graphic>
          <a:graphicData uri="http://schemas.openxmlformats.org/drawingml/2006/table">
            <a:tbl>
              <a:tblPr/>
              <a:tblGrid>
                <a:gridCol w="2454270"/>
                <a:gridCol w="3214710"/>
              </a:tblGrid>
              <a:tr h="30480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rgbClr val="FFFFFF"/>
                          </a:solidFill>
                          <a:effectLst/>
                          <a:latin typeface="Arial" pitchFamily="34" charset="0"/>
                          <a:cs typeface="Times New Roman" pitchFamily="18" charset="0"/>
                        </a:rPr>
                        <a:t>Rodzaj emisji </a:t>
                      </a:r>
                      <a:endParaRPr kumimoji="0" lang="pl-PL" sz="1400" b="0" i="0" u="none" strike="noStrike" cap="none" normalizeH="0" baseline="0" dirty="0" smtClean="0">
                        <a:ln>
                          <a:noFill/>
                        </a:ln>
                        <a:solidFill>
                          <a:schemeClr val="tx1"/>
                        </a:solidFill>
                        <a:effectLst/>
                        <a:latin typeface="Arial" pitchFamily="34" charset="0"/>
                        <a:cs typeface="Times New Roman" pitchFamily="18" charset="0"/>
                      </a:endParaRPr>
                    </a:p>
                  </a:txBody>
                  <a:tcPr marL="90000" marR="90000" marT="46800" marB="4680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rgbClr val="FFFFFF"/>
                          </a:solidFill>
                          <a:effectLst/>
                          <a:latin typeface="Arial" pitchFamily="34" charset="0"/>
                          <a:cs typeface="Times New Roman" pitchFamily="18" charset="0"/>
                        </a:rPr>
                        <a:t>Wielkość ładunku [Mg/rok]</a:t>
                      </a:r>
                      <a:endParaRPr kumimoji="0" lang="pl-PL" sz="1400" b="0" i="0" u="none" strike="noStrike" cap="none" normalizeH="0" baseline="0" dirty="0" smtClean="0">
                        <a:ln>
                          <a:noFill/>
                        </a:ln>
                        <a:solidFill>
                          <a:schemeClr val="tx1"/>
                        </a:solidFill>
                        <a:effectLst/>
                        <a:latin typeface="Arial" pitchFamily="34" charset="0"/>
                        <a:cs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006699"/>
                    </a:solidFill>
                  </a:tcPr>
                </a:tc>
              </a:tr>
              <a:tr h="346075">
                <a:tc vMerge="1">
                  <a:txBody>
                    <a:bodyPr/>
                    <a:lstStyle/>
                    <a:p>
                      <a:endParaRPr lang="pl-PL"/>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rgbClr val="FFFFFF"/>
                          </a:solidFill>
                          <a:effectLst/>
                          <a:latin typeface="Arial" pitchFamily="34" charset="0"/>
                          <a:cs typeface="Times New Roman" pitchFamily="18" charset="0"/>
                        </a:rPr>
                        <a:t>pył PM10</a:t>
                      </a:r>
                      <a:endParaRPr kumimoji="0" lang="pl-PL" sz="1400" b="0" i="0" u="none" strike="noStrike" cap="none" normalizeH="0" baseline="0" dirty="0" smtClean="0">
                        <a:ln>
                          <a:noFill/>
                        </a:ln>
                        <a:solidFill>
                          <a:schemeClr val="tx1"/>
                        </a:solidFill>
                        <a:effectLst/>
                        <a:latin typeface="Arial" pitchFamily="34" charset="0"/>
                        <a:cs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6699"/>
                    </a:solidFill>
                  </a:tcPr>
                </a:tc>
              </a:tr>
              <a:tr h="2571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cs typeface="Times New Roman" pitchFamily="18" charset="0"/>
                        </a:rPr>
                        <a:t>Emisja powierzchniowa</a:t>
                      </a:r>
                    </a:p>
                  </a:txBody>
                  <a:tcPr marL="90000" marR="90000" marT="46800" marB="46800"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cs typeface="Arial" pitchFamily="34" charset="0"/>
                        </a:rPr>
                        <a:t>265,948</a:t>
                      </a:r>
                      <a:endParaRPr kumimoji="0" lang="pl-PL" sz="1400" b="0" i="0" u="none" strike="noStrike" cap="none" normalizeH="0" baseline="0" smtClean="0">
                        <a:ln>
                          <a:noFill/>
                        </a:ln>
                        <a:solidFill>
                          <a:schemeClr val="tx1"/>
                        </a:solidFill>
                        <a:effectLst/>
                        <a:latin typeface="Arial" pitchFamily="34" charset="0"/>
                        <a:cs typeface="Times New Roman" pitchFamily="18" charset="0"/>
                      </a:endParaRPr>
                    </a:p>
                  </a:txBody>
                  <a:tcPr marL="90000" marR="90000" marT="46800" marB="46800"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cs typeface="Times New Roman" pitchFamily="18" charset="0"/>
                        </a:rPr>
                        <a:t>Emisja liniowa</a:t>
                      </a:r>
                    </a:p>
                  </a:txBody>
                  <a:tcPr marL="90000" marR="90000" marT="46800" marB="46800"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cs typeface="Arial" pitchFamily="34" charset="0"/>
                        </a:rPr>
                        <a:t>86,535</a:t>
                      </a:r>
                      <a:endParaRPr kumimoji="0" lang="pl-PL" sz="1400" b="0" i="0" u="none" strike="noStrike" cap="none" normalizeH="0" baseline="0" dirty="0" smtClean="0">
                        <a:ln>
                          <a:noFill/>
                        </a:ln>
                        <a:solidFill>
                          <a:schemeClr val="tx1"/>
                        </a:solidFill>
                        <a:effectLst/>
                        <a:latin typeface="Arial" pitchFamily="34" charset="0"/>
                        <a:cs typeface="Times New Roman" pitchFamily="18" charset="0"/>
                      </a:endParaRPr>
                    </a:p>
                  </a:txBody>
                  <a:tcPr marL="90000" marR="90000" marT="46800" marB="46800"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cs typeface="Times New Roman" pitchFamily="18" charset="0"/>
                        </a:rPr>
                        <a:t>Emisja punktowa</a:t>
                      </a:r>
                    </a:p>
                  </a:txBody>
                  <a:tcPr marL="90000" marR="90000" marT="46800" marB="46800"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smtClean="0">
                          <a:ln>
                            <a:noFill/>
                          </a:ln>
                          <a:solidFill>
                            <a:schemeClr val="tx1"/>
                          </a:solidFill>
                          <a:effectLst/>
                          <a:latin typeface="Arial" pitchFamily="34" charset="0"/>
                          <a:cs typeface="Arial" pitchFamily="34" charset="0"/>
                        </a:rPr>
                        <a:t>541,917</a:t>
                      </a:r>
                      <a:endParaRPr kumimoji="0" lang="pl-PL" sz="1400" b="0" i="0" u="none" strike="noStrike" cap="none" normalizeH="0" baseline="0" smtClean="0">
                        <a:ln>
                          <a:noFill/>
                        </a:ln>
                        <a:solidFill>
                          <a:schemeClr val="tx1"/>
                        </a:solidFill>
                        <a:effectLst/>
                        <a:latin typeface="Arial" pitchFamily="34" charset="0"/>
                        <a:cs typeface="Times New Roman" pitchFamily="18" charset="0"/>
                      </a:endParaRPr>
                    </a:p>
                  </a:txBody>
                  <a:tcPr marL="90000" marR="90000" marT="46800" marB="46800"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smtClean="0">
                          <a:ln>
                            <a:noFill/>
                          </a:ln>
                          <a:solidFill>
                            <a:schemeClr val="tx1"/>
                          </a:solidFill>
                          <a:effectLst/>
                          <a:latin typeface="Arial" pitchFamily="34" charset="0"/>
                          <a:cs typeface="Times New Roman" pitchFamily="18" charset="0"/>
                        </a:rPr>
                        <a:t>SUMA</a:t>
                      </a:r>
                      <a:endParaRPr kumimoji="0" lang="pl-PL" sz="1400" b="0" i="0" u="none" strike="noStrike" cap="none" normalizeH="0" baseline="0" smtClean="0">
                        <a:ln>
                          <a:noFill/>
                        </a:ln>
                        <a:solidFill>
                          <a:schemeClr val="tx1"/>
                        </a:solidFill>
                        <a:effectLst/>
                        <a:latin typeface="Arial" pitchFamily="34" charset="0"/>
                        <a:cs typeface="Times New Roman" pitchFamily="18" charset="0"/>
                      </a:endParaRPr>
                    </a:p>
                  </a:txBody>
                  <a:tcPr marL="90000" marR="90000" marT="46800" marB="46800"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Arial" pitchFamily="34" charset="0"/>
                          <a:cs typeface="Arial" pitchFamily="34" charset="0"/>
                        </a:rPr>
                        <a:t>894,400</a:t>
                      </a:r>
                      <a:endParaRPr kumimoji="0" lang="pl-PL" sz="1400" b="0" i="0" u="none" strike="noStrike" cap="none" normalizeH="0" baseline="0" dirty="0" smtClean="0">
                        <a:ln>
                          <a:noFill/>
                        </a:ln>
                        <a:solidFill>
                          <a:schemeClr val="tx1"/>
                        </a:solidFill>
                        <a:effectLst/>
                        <a:latin typeface="Arial" pitchFamily="34" charset="0"/>
                        <a:cs typeface="Times New Roman" pitchFamily="18" charset="0"/>
                      </a:endParaRPr>
                    </a:p>
                  </a:txBody>
                  <a:tcPr marL="90000" marR="90000" marT="46800" marB="46800"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ectangle 5"/>
          <p:cNvSpPr txBox="1">
            <a:spLocks noChangeArrowheads="1"/>
          </p:cNvSpPr>
          <p:nvPr/>
        </p:nvSpPr>
        <p:spPr bwMode="auto">
          <a:xfrm>
            <a:off x="214313" y="142875"/>
            <a:ext cx="6840537" cy="576263"/>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mj-lt"/>
              <a:ea typeface="+mj-ea"/>
              <a:cs typeface="+mj-cs"/>
            </a:endParaRPr>
          </a:p>
        </p:txBody>
      </p:sp>
      <p:pic>
        <p:nvPicPr>
          <p:cNvPr id="8222" name="Wykres 23"/>
          <p:cNvPicPr>
            <a:picLocks noChangeArrowheads="1"/>
          </p:cNvPicPr>
          <p:nvPr/>
        </p:nvPicPr>
        <p:blipFill>
          <a:blip r:embed="rId2" cstate="print"/>
          <a:srcRect b="-461"/>
          <a:stretch>
            <a:fillRect/>
          </a:stretch>
        </p:blipFill>
        <p:spPr bwMode="auto">
          <a:xfrm>
            <a:off x="2500313" y="1643063"/>
            <a:ext cx="3857625" cy="2357437"/>
          </a:xfrm>
          <a:prstGeom prst="rect">
            <a:avLst/>
          </a:prstGeom>
          <a:noFill/>
          <a:ln w="9525">
            <a:noFill/>
            <a:miter lim="800000"/>
            <a:headEnd/>
            <a:tailEnd/>
          </a:ln>
        </p:spPr>
      </p:pic>
      <p:pic>
        <p:nvPicPr>
          <p:cNvPr id="8223" name="Obraz 8" descr="Herb_bialystok.bmp"/>
          <p:cNvPicPr>
            <a:picLocks noChangeAspect="1"/>
          </p:cNvPicPr>
          <p:nvPr/>
        </p:nvPicPr>
        <p:blipFill>
          <a:blip r:embed="rId3" cstate="print"/>
          <a:srcRect/>
          <a:stretch>
            <a:fillRect/>
          </a:stretch>
        </p:blipFill>
        <p:spPr bwMode="auto">
          <a:xfrm>
            <a:off x="8143875" y="1000125"/>
            <a:ext cx="838200" cy="102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1209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95288"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34947" name="Rectangle 3"/>
          <p:cNvSpPr>
            <a:spLocks noChangeArrowheads="1"/>
          </p:cNvSpPr>
          <p:nvPr/>
        </p:nvSpPr>
        <p:spPr bwMode="auto">
          <a:xfrm>
            <a:off x="428625" y="1000125"/>
            <a:ext cx="7858125" cy="1638300"/>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r>
              <a:rPr lang="pl-PL" sz="2000" b="1">
                <a:solidFill>
                  <a:srgbClr val="000000"/>
                </a:solidFill>
              </a:rPr>
              <a:t>W celu określenia jakości powietrza na terenie aglomeracji białostockiej, przeprowadzono modelowanie rozprzestrzeniania się pyłu PM10 w powietrzu za pomocą modelu </a:t>
            </a:r>
            <a:r>
              <a:rPr lang="pl-PL" sz="2000" b="1">
                <a:solidFill>
                  <a:schemeClr val="tx2"/>
                </a:solidFill>
              </a:rPr>
              <a:t>ADMS-Urban</a:t>
            </a:r>
            <a:r>
              <a:rPr lang="pl-PL" sz="2000" b="1">
                <a:solidFill>
                  <a:srgbClr val="000000"/>
                </a:solidFill>
              </a:rPr>
              <a:t>.</a:t>
            </a:r>
          </a:p>
          <a:p>
            <a:pPr>
              <a:spcBef>
                <a:spcPct val="40000"/>
              </a:spcBef>
              <a:spcAft>
                <a:spcPct val="20000"/>
              </a:spcAft>
              <a:buClr>
                <a:srgbClr val="007CC3"/>
              </a:buClr>
              <a:buFont typeface="Wingdings" pitchFamily="2" charset="2"/>
              <a:buNone/>
            </a:pPr>
            <a:endParaRPr lang="pl-PL" sz="2000" b="1">
              <a:solidFill>
                <a:srgbClr val="000000"/>
              </a:solidFill>
            </a:endParaRPr>
          </a:p>
        </p:txBody>
      </p:sp>
      <p:sp>
        <p:nvSpPr>
          <p:cNvPr id="1234948" name="Text Box 4"/>
          <p:cNvSpPr txBox="1">
            <a:spLocks noChangeArrowheads="1"/>
          </p:cNvSpPr>
          <p:nvPr/>
        </p:nvSpPr>
        <p:spPr bwMode="auto">
          <a:xfrm>
            <a:off x="571500" y="2428875"/>
            <a:ext cx="8207375" cy="2838450"/>
          </a:xfrm>
          <a:prstGeom prst="rect">
            <a:avLst/>
          </a:prstGeom>
          <a:noFill/>
          <a:ln w="9525" algn="ctr">
            <a:noFill/>
            <a:miter lim="800000"/>
            <a:headEnd/>
            <a:tailEnd/>
          </a:ln>
        </p:spPr>
        <p:txBody>
          <a:bodyPr>
            <a:spAutoFit/>
          </a:bodyPr>
          <a:lstStyle/>
          <a:p>
            <a:pPr algn="just" eaLnBrk="0" hangingPunct="0">
              <a:spcBef>
                <a:spcPct val="20000"/>
              </a:spcBef>
            </a:pPr>
            <a:r>
              <a:rPr lang="pl-PL" b="1"/>
              <a:t>ADMS-Urban</a:t>
            </a:r>
            <a:r>
              <a:rPr lang="pl-PL"/>
              <a:t> jest systemem modelowania jakości powietrza atmosferycznego rozwijanym od początku lat 90-tych przez firmę CERC Ltd. z Cambridge. System oparty jest na gaussowskim modelu dyspersji zanieczyszczeń </a:t>
            </a:r>
            <a:br>
              <a:rPr lang="pl-PL"/>
            </a:br>
            <a:r>
              <a:rPr lang="pl-PL"/>
              <a:t>w powietrzu (II generacji) wykorzystującym procedury numeryczne w zakresie obliczeń wyniesienia smugi. System jest stosowany do przygotowywania programów ochrony powietrza i oceny jakości powietrza w Wielkiej Brytanii </a:t>
            </a:r>
            <a:br>
              <a:rPr lang="pl-PL"/>
            </a:br>
            <a:r>
              <a:rPr lang="pl-PL"/>
              <a:t>i innych krajach UE (Włochy, Węgry). W wytycznych EEA i w wytycznych Ministerstwa Środowiska ADMS-Urban jest wymieniany jako jeden </a:t>
            </a:r>
            <a:br>
              <a:rPr lang="pl-PL"/>
            </a:br>
            <a:r>
              <a:rPr lang="pl-PL"/>
              <a:t>z przykładowych systemów modelowania przeznaczonych do określania jakości powietrza w strefach. </a:t>
            </a:r>
          </a:p>
        </p:txBody>
      </p:sp>
      <p:pic>
        <p:nvPicPr>
          <p:cNvPr id="9221" name="Obraz 6" descr="Herb_bialystok.bmp"/>
          <p:cNvPicPr>
            <a:picLocks noChangeAspect="1"/>
          </p:cNvPicPr>
          <p:nvPr/>
        </p:nvPicPr>
        <p:blipFill>
          <a:blip r:embed="rId2" cstate="print"/>
          <a:srcRect/>
          <a:stretch>
            <a:fillRect/>
          </a:stretch>
        </p:blipFill>
        <p:spPr bwMode="auto">
          <a:xfrm>
            <a:off x="8305800" y="1000125"/>
            <a:ext cx="838200" cy="1022350"/>
          </a:xfrm>
          <a:prstGeom prst="rect">
            <a:avLst/>
          </a:prstGeom>
          <a:noFill/>
          <a:ln w="9525">
            <a:noFill/>
            <a:miter lim="800000"/>
            <a:headEnd/>
            <a:tailEnd/>
          </a:ln>
        </p:spPr>
      </p:pic>
      <p:sp>
        <p:nvSpPr>
          <p:cNvPr id="8" name="Rectangle 5"/>
          <p:cNvSpPr txBox="1">
            <a:spLocks noChangeArrowheads="1"/>
          </p:cNvSpPr>
          <p:nvPr/>
        </p:nvSpPr>
        <p:spPr bwMode="auto">
          <a:xfrm>
            <a:off x="214313" y="142875"/>
            <a:ext cx="6840537" cy="576263"/>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Arial"/>
                <a:ea typeface="+mj-ea"/>
                <a:cs typeface="+mj-cs"/>
              </a:rPr>
              <a:t>aglomeracji białostockiej</a:t>
            </a:r>
            <a:endParaRPr lang="pl-PL" sz="2000" kern="0" dirty="0">
              <a:solidFill>
                <a:srgbClr val="007CC3"/>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iterate type="lt">
                                    <p:tmAbs val="60"/>
                                  </p:iterate>
                                  <p:childTnLst>
                                    <p:set>
                                      <p:cBhvr>
                                        <p:cTn id="6" dur="1" fill="hold">
                                          <p:stCondLst>
                                            <p:cond delay="0"/>
                                          </p:stCondLst>
                                        </p:cTn>
                                        <p:tgtEl>
                                          <p:spTgt spid="1234947"/>
                                        </p:tgtEl>
                                        <p:attrNameLst>
                                          <p:attrName>style.visibility</p:attrName>
                                        </p:attrNameLst>
                                      </p:cBhvr>
                                      <p:to>
                                        <p:strVal val="visible"/>
                                      </p:to>
                                    </p:set>
                                  </p:childTnLst>
                                </p:cTn>
                              </p:par>
                            </p:childTnLst>
                          </p:cTn>
                        </p:par>
                        <p:par>
                          <p:cTn id="7" fill="hold">
                            <p:stCondLst>
                              <p:cond delay="9681"/>
                            </p:stCondLst>
                            <p:childTnLst>
                              <p:par>
                                <p:cTn id="8" presetID="10" presetClass="entr" presetSubtype="0" fill="hold" grpId="0" nodeType="afterEffect">
                                  <p:stCondLst>
                                    <p:cond delay="0"/>
                                  </p:stCondLst>
                                  <p:childTnLst>
                                    <p:set>
                                      <p:cBhvr>
                                        <p:cTn id="9" dur="1" fill="hold">
                                          <p:stCondLst>
                                            <p:cond delay="0"/>
                                          </p:stCondLst>
                                        </p:cTn>
                                        <p:tgtEl>
                                          <p:spTgt spid="1234948"/>
                                        </p:tgtEl>
                                        <p:attrNameLst>
                                          <p:attrName>style.visibility</p:attrName>
                                        </p:attrNameLst>
                                      </p:cBhvr>
                                      <p:to>
                                        <p:strVal val="visible"/>
                                      </p:to>
                                    </p:set>
                                    <p:animEffect transition="in" filter="fade">
                                      <p:cBhvr>
                                        <p:cTn id="10" dur="2000"/>
                                        <p:tgtEl>
                                          <p:spTgt spid="1234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947" grpId="0"/>
      <p:bldP spid="12349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95288" y="1412875"/>
            <a:ext cx="8353425" cy="5445125"/>
          </a:xfrm>
          <a:prstGeom prst="rect">
            <a:avLst/>
          </a:prstGeom>
          <a:noFill/>
          <a:ln w="9525">
            <a:noFill/>
            <a:miter lim="800000"/>
            <a:headEnd/>
            <a:tailEnd/>
          </a:ln>
        </p:spPr>
        <p:txBody>
          <a:bodyPr/>
          <a:lstStyle/>
          <a:p>
            <a:pPr>
              <a:spcBef>
                <a:spcPct val="40000"/>
              </a:spcBef>
              <a:spcAft>
                <a:spcPct val="20000"/>
              </a:spcAft>
              <a:buClr>
                <a:srgbClr val="007CC3"/>
              </a:buClr>
              <a:buFont typeface="Wingdings" pitchFamily="2" charset="2"/>
              <a:buNone/>
            </a:pPr>
            <a:endParaRPr lang="en-US" sz="2000">
              <a:solidFill>
                <a:srgbClr val="000000"/>
              </a:solidFill>
            </a:endParaRPr>
          </a:p>
        </p:txBody>
      </p:sp>
      <p:sp>
        <p:nvSpPr>
          <p:cNvPr id="1240067" name="Rectangle 3"/>
          <p:cNvSpPr>
            <a:spLocks noGrp="1" noChangeArrowheads="1"/>
          </p:cNvSpPr>
          <p:nvPr>
            <p:ph type="body" idx="1"/>
          </p:nvPr>
        </p:nvSpPr>
        <p:spPr>
          <a:xfrm>
            <a:off x="357188" y="1052513"/>
            <a:ext cx="8001000" cy="5184775"/>
          </a:xfrm>
        </p:spPr>
        <p:txBody>
          <a:bodyPr/>
          <a:lstStyle/>
          <a:p>
            <a:pPr marL="355600" indent="-355600" eaLnBrk="1" hangingPunct="1">
              <a:lnSpc>
                <a:spcPct val="80000"/>
              </a:lnSpc>
              <a:buFont typeface="Wingdings" pitchFamily="2" charset="2"/>
              <a:buNone/>
            </a:pPr>
            <a:r>
              <a:rPr lang="pl-PL" sz="2800" b="1" smtClean="0">
                <a:solidFill>
                  <a:srgbClr val="FFCC00"/>
                </a:solidFill>
              </a:rPr>
              <a:t>Wyniki modelowania</a:t>
            </a:r>
            <a:r>
              <a:rPr lang="pl-PL" sz="2800" b="1" smtClean="0">
                <a:solidFill>
                  <a:srgbClr val="1E7FBA"/>
                </a:solidFill>
              </a:rPr>
              <a:t> </a:t>
            </a:r>
            <a:r>
              <a:rPr lang="pl-PL" sz="2800" b="1" smtClean="0"/>
              <a:t>-  pył zawieszony PM10 </a:t>
            </a:r>
          </a:p>
          <a:p>
            <a:pPr marL="355600" indent="-355600" algn="just" eaLnBrk="1" hangingPunct="1">
              <a:lnSpc>
                <a:spcPct val="80000"/>
              </a:lnSpc>
              <a:buClr>
                <a:schemeClr val="tx2"/>
              </a:buClr>
              <a:buSzPct val="120000"/>
              <a:buFont typeface="Wingdings" pitchFamily="2" charset="2"/>
              <a:buChar char="Ø"/>
            </a:pPr>
            <a:r>
              <a:rPr lang="pl-PL" sz="1800" u="sng" smtClean="0"/>
              <a:t>Stężenie średnioroczne: </a:t>
            </a:r>
          </a:p>
          <a:p>
            <a:pPr marL="714375" lvl="1" indent="-355600" algn="just" eaLnBrk="1" hangingPunct="1">
              <a:lnSpc>
                <a:spcPct val="80000"/>
              </a:lnSpc>
              <a:spcAft>
                <a:spcPts val="600"/>
              </a:spcAft>
              <a:buClr>
                <a:schemeClr val="tx2"/>
              </a:buClr>
              <a:buSzPct val="120000"/>
            </a:pPr>
            <a:r>
              <a:rPr lang="pl-PL" sz="1600" smtClean="0"/>
              <a:t>pojedyncze przekroczenia dopuszczalnej wielkości stężenia średniorocznego pyłu PM10 występują w punktach obliczeniowych zlokalizowanych przy ul. Legionowej, Al. Solidarności, ul. Sienkiewicza i ul. Wasilkowskiej,</a:t>
            </a:r>
          </a:p>
          <a:p>
            <a:pPr marL="714375" lvl="1" indent="-355600" algn="just" eaLnBrk="1" hangingPunct="1">
              <a:lnSpc>
                <a:spcPct val="80000"/>
              </a:lnSpc>
              <a:spcAft>
                <a:spcPts val="600"/>
              </a:spcAft>
              <a:buClr>
                <a:schemeClr val="tx2"/>
              </a:buClr>
              <a:buSzPct val="120000"/>
            </a:pPr>
            <a:r>
              <a:rPr lang="pl-PL" sz="1600" smtClean="0"/>
              <a:t>stężenia średnioroczne osiągają wielkość maksymalną 56,6 µg/m</a:t>
            </a:r>
            <a:r>
              <a:rPr lang="pl-PL" sz="1600" baseline="30000" smtClean="0"/>
              <a:t>3</a:t>
            </a:r>
            <a:r>
              <a:rPr lang="pl-PL" sz="1600" smtClean="0"/>
              <a:t>.</a:t>
            </a:r>
          </a:p>
          <a:p>
            <a:pPr marL="714375" lvl="1" indent="-355600" algn="just" eaLnBrk="1" hangingPunct="1">
              <a:lnSpc>
                <a:spcPct val="80000"/>
              </a:lnSpc>
              <a:buClr>
                <a:schemeClr val="tx2"/>
              </a:buClr>
              <a:buSzPct val="120000"/>
              <a:buFont typeface="Times New Roman" pitchFamily="18" charset="0"/>
              <a:buNone/>
            </a:pPr>
            <a:endParaRPr lang="pl-PL" sz="1600" smtClean="0"/>
          </a:p>
          <a:p>
            <a:pPr marL="355600" indent="-355600" algn="just" eaLnBrk="1" hangingPunct="1">
              <a:lnSpc>
                <a:spcPct val="80000"/>
              </a:lnSpc>
              <a:buClr>
                <a:schemeClr val="tx2"/>
              </a:buClr>
              <a:buSzPct val="120000"/>
              <a:buFont typeface="Wingdings" pitchFamily="2" charset="2"/>
              <a:buChar char="Ø"/>
            </a:pPr>
            <a:r>
              <a:rPr lang="pl-PL" sz="1800" u="sng" smtClean="0"/>
              <a:t>Stężenia 24-godz*.: </a:t>
            </a:r>
          </a:p>
          <a:p>
            <a:pPr marL="714375" lvl="1" indent="-355600" algn="just" eaLnBrk="1" hangingPunct="1">
              <a:lnSpc>
                <a:spcPct val="80000"/>
              </a:lnSpc>
              <a:spcAft>
                <a:spcPts val="600"/>
              </a:spcAft>
              <a:buClr>
                <a:schemeClr val="tx2"/>
              </a:buClr>
              <a:buSzPct val="120000"/>
            </a:pPr>
            <a:r>
              <a:rPr lang="pl-PL" sz="1600" smtClean="0"/>
              <a:t>wartość percentyla 90,4 powyżej wartości dopuszczalnej 50 μg/m</a:t>
            </a:r>
            <a:r>
              <a:rPr lang="pl-PL" sz="1600" baseline="30000" smtClean="0"/>
              <a:t>3</a:t>
            </a:r>
            <a:r>
              <a:rPr lang="pl-PL" sz="1600" smtClean="0"/>
              <a:t> występuje w dużej ilości punktów obliczeniowych w zdecydowanej większości położonych w sąsiedztwie ciągów komunikacyjnych,</a:t>
            </a:r>
          </a:p>
          <a:p>
            <a:pPr marL="714375" lvl="1" indent="-355600" algn="just" eaLnBrk="1" hangingPunct="1">
              <a:lnSpc>
                <a:spcPct val="80000"/>
              </a:lnSpc>
              <a:spcAft>
                <a:spcPts val="600"/>
              </a:spcAft>
              <a:buClr>
                <a:schemeClr val="tx2"/>
              </a:buClr>
              <a:buSzPct val="120000"/>
            </a:pPr>
            <a:r>
              <a:rPr lang="pl-PL" sz="1600" smtClean="0"/>
              <a:t>maksymalna wartość percentyla w Białymstoku wynosi 92,6 μg/m</a:t>
            </a:r>
            <a:r>
              <a:rPr lang="pl-PL" sz="1600" baseline="30000" smtClean="0"/>
              <a:t>3</a:t>
            </a:r>
            <a:r>
              <a:rPr lang="pl-PL" sz="1600" smtClean="0"/>
              <a:t> .</a:t>
            </a:r>
            <a:endParaRPr lang="pl-PL" sz="1600" baseline="30000" smtClean="0"/>
          </a:p>
          <a:p>
            <a:pPr marL="355600" indent="-355600" eaLnBrk="1" hangingPunct="1">
              <a:lnSpc>
                <a:spcPct val="80000"/>
              </a:lnSpc>
              <a:buFont typeface="Wingdings" pitchFamily="2" charset="2"/>
              <a:buNone/>
            </a:pPr>
            <a:endParaRPr lang="pl-PL" sz="300" b="1" smtClean="0"/>
          </a:p>
        </p:txBody>
      </p:sp>
      <p:sp>
        <p:nvSpPr>
          <p:cNvPr id="1240068" name="Text Box 4"/>
          <p:cNvSpPr txBox="1">
            <a:spLocks noChangeArrowheads="1"/>
          </p:cNvSpPr>
          <p:nvPr/>
        </p:nvSpPr>
        <p:spPr bwMode="auto">
          <a:xfrm>
            <a:off x="857250" y="4714875"/>
            <a:ext cx="7786688" cy="1077913"/>
          </a:xfrm>
          <a:prstGeom prst="rect">
            <a:avLst/>
          </a:prstGeom>
          <a:noFill/>
          <a:ln w="9525" algn="ctr">
            <a:noFill/>
            <a:miter lim="800000"/>
            <a:headEnd/>
            <a:tailEnd/>
          </a:ln>
        </p:spPr>
        <p:txBody>
          <a:bodyPr>
            <a:spAutoFit/>
          </a:bodyPr>
          <a:lstStyle/>
          <a:p>
            <a:pPr algn="ctr" eaLnBrk="0" hangingPunct="0"/>
            <a:r>
              <a:rPr lang="pl-PL" sz="2400" b="1">
                <a:solidFill>
                  <a:srgbClr val="FFCC00"/>
                </a:solidFill>
              </a:rPr>
              <a:t>Wniosek:</a:t>
            </a:r>
          </a:p>
          <a:p>
            <a:pPr algn="ctr" eaLnBrk="0" hangingPunct="0">
              <a:buFont typeface="Wingdings" pitchFamily="2" charset="2"/>
              <a:buNone/>
            </a:pPr>
            <a:r>
              <a:rPr lang="pl-PL" sz="2000" b="1"/>
              <a:t>Obszary przekroczeń</a:t>
            </a:r>
            <a:r>
              <a:rPr lang="pl-PL" sz="2000"/>
              <a:t> </a:t>
            </a:r>
            <a:r>
              <a:rPr lang="pl-PL" sz="2000" b="1"/>
              <a:t>podlegają prognozie dotrzymywania dopuszczalnego poziomu dla roku 2011 i 2020</a:t>
            </a:r>
          </a:p>
        </p:txBody>
      </p:sp>
      <p:sp>
        <p:nvSpPr>
          <p:cNvPr id="7" name="Prostokąt 6"/>
          <p:cNvSpPr/>
          <p:nvPr/>
        </p:nvSpPr>
        <p:spPr>
          <a:xfrm>
            <a:off x="285750" y="142875"/>
            <a:ext cx="7072313" cy="354013"/>
          </a:xfrm>
          <a:prstGeom prst="rect">
            <a:avLst/>
          </a:prstGeom>
        </p:spPr>
        <p:txBody>
          <a:bodyPr>
            <a:spAutoFit/>
          </a:bodyPr>
          <a:lstStyle/>
          <a:p>
            <a:pPr>
              <a:lnSpc>
                <a:spcPct val="85000"/>
              </a:lnSpc>
              <a:defRPr/>
            </a:pPr>
            <a:r>
              <a:rPr lang="pl-PL" sz="2000" b="1" kern="0" dirty="0">
                <a:solidFill>
                  <a:srgbClr val="007CC3"/>
                </a:solidFill>
                <a:latin typeface="Arial"/>
                <a:cs typeface="+mn-cs"/>
              </a:rPr>
              <a:t>Program ochrony powietrza </a:t>
            </a:r>
            <a:r>
              <a:rPr lang="pl-PL" sz="2000" kern="0" dirty="0">
                <a:solidFill>
                  <a:srgbClr val="007CC3"/>
                </a:solidFill>
                <a:latin typeface="Arial"/>
                <a:cs typeface="+mn-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Arial"/>
              <a:cs typeface="+mn-cs"/>
            </a:endParaRPr>
          </a:p>
        </p:txBody>
      </p:sp>
      <p:sp>
        <p:nvSpPr>
          <p:cNvPr id="10246" name="pole tekstowe 7"/>
          <p:cNvSpPr txBox="1">
            <a:spLocks noChangeArrowheads="1"/>
          </p:cNvSpPr>
          <p:nvPr/>
        </p:nvSpPr>
        <p:spPr bwMode="auto">
          <a:xfrm>
            <a:off x="428625" y="6500813"/>
            <a:ext cx="6858000" cy="338137"/>
          </a:xfrm>
          <a:prstGeom prst="rect">
            <a:avLst/>
          </a:prstGeom>
          <a:noFill/>
          <a:ln w="9525">
            <a:noFill/>
            <a:miter lim="800000"/>
            <a:headEnd/>
            <a:tailEnd/>
          </a:ln>
        </p:spPr>
        <p:txBody>
          <a:bodyPr>
            <a:spAutoFit/>
          </a:bodyPr>
          <a:lstStyle/>
          <a:p>
            <a:pPr marL="355600" indent="-355600">
              <a:lnSpc>
                <a:spcPct val="80000"/>
              </a:lnSpc>
              <a:buFont typeface="Wingdings" pitchFamily="2" charset="2"/>
              <a:buNone/>
            </a:pPr>
            <a:r>
              <a:rPr lang="pl-PL" sz="1000"/>
              <a:t>*przekroczenia dopuszczalnego stężenia 24-godzinnego pyłu PM10 przeanalizowano w układzie percentyli 90,4 </a:t>
            </a:r>
          </a:p>
          <a:p>
            <a:pPr marL="355600" indent="-355600">
              <a:lnSpc>
                <a:spcPct val="80000"/>
              </a:lnSpc>
              <a:buFont typeface="Wingdings" pitchFamily="2" charset="2"/>
              <a:buNone/>
            </a:pPr>
            <a:r>
              <a:rPr lang="pl-PL" sz="1000"/>
              <a:t>ze stężeń 24-godz. </a:t>
            </a:r>
            <a:endParaRPr lang="pl-PL" sz="800"/>
          </a:p>
        </p:txBody>
      </p:sp>
      <p:pic>
        <p:nvPicPr>
          <p:cNvPr id="10247" name="Obraz 8" descr="Herb_bialystok.bmp"/>
          <p:cNvPicPr>
            <a:picLocks noChangeAspect="1"/>
          </p:cNvPicPr>
          <p:nvPr/>
        </p:nvPicPr>
        <p:blipFill>
          <a:blip r:embed="rId2" cstate="print"/>
          <a:srcRect/>
          <a:stretch>
            <a:fillRect/>
          </a:stretch>
        </p:blipFill>
        <p:spPr bwMode="auto">
          <a:xfrm>
            <a:off x="8305800" y="928688"/>
            <a:ext cx="838200" cy="102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40067">
                                            <p:txEl>
                                              <p:pRg st="0" end="0"/>
                                            </p:txEl>
                                          </p:spTgt>
                                        </p:tgtEl>
                                        <p:attrNameLst>
                                          <p:attrName>style.visibility</p:attrName>
                                        </p:attrNameLst>
                                      </p:cBhvr>
                                      <p:to>
                                        <p:strVal val="visible"/>
                                      </p:to>
                                    </p:set>
                                    <p:animEffect transition="in" filter="fade">
                                      <p:cBhvr>
                                        <p:cTn id="7" dur="2000"/>
                                        <p:tgtEl>
                                          <p:spTgt spid="1240067">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40067">
                                            <p:txEl>
                                              <p:pRg st="1" end="1"/>
                                            </p:txEl>
                                          </p:spTgt>
                                        </p:tgtEl>
                                        <p:attrNameLst>
                                          <p:attrName>style.visibility</p:attrName>
                                        </p:attrNameLst>
                                      </p:cBhvr>
                                      <p:to>
                                        <p:strVal val="visible"/>
                                      </p:to>
                                    </p:set>
                                    <p:animEffect transition="in" filter="fade">
                                      <p:cBhvr>
                                        <p:cTn id="10" dur="2000"/>
                                        <p:tgtEl>
                                          <p:spTgt spid="124006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40067">
                                            <p:txEl>
                                              <p:pRg st="2" end="2"/>
                                            </p:txEl>
                                          </p:spTgt>
                                        </p:tgtEl>
                                        <p:attrNameLst>
                                          <p:attrName>style.visibility</p:attrName>
                                        </p:attrNameLst>
                                      </p:cBhvr>
                                      <p:to>
                                        <p:strVal val="visible"/>
                                      </p:to>
                                    </p:set>
                                    <p:animEffect transition="in" filter="fade">
                                      <p:cBhvr>
                                        <p:cTn id="13" dur="2000"/>
                                        <p:tgtEl>
                                          <p:spTgt spid="124006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40067">
                                            <p:txEl>
                                              <p:pRg st="3" end="3"/>
                                            </p:txEl>
                                          </p:spTgt>
                                        </p:tgtEl>
                                        <p:attrNameLst>
                                          <p:attrName>style.visibility</p:attrName>
                                        </p:attrNameLst>
                                      </p:cBhvr>
                                      <p:to>
                                        <p:strVal val="visible"/>
                                      </p:to>
                                    </p:set>
                                    <p:animEffect transition="in" filter="fade">
                                      <p:cBhvr>
                                        <p:cTn id="16" dur="2000"/>
                                        <p:tgtEl>
                                          <p:spTgt spid="1240067">
                                            <p:txEl>
                                              <p:pRg st="3" end="3"/>
                                            </p:tx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240067">
                                            <p:txEl>
                                              <p:pRg st="5" end="5"/>
                                            </p:txEl>
                                          </p:spTgt>
                                        </p:tgtEl>
                                        <p:attrNameLst>
                                          <p:attrName>style.visibility</p:attrName>
                                        </p:attrNameLst>
                                      </p:cBhvr>
                                      <p:to>
                                        <p:strVal val="visible"/>
                                      </p:to>
                                    </p:set>
                                    <p:animEffect transition="in" filter="fade">
                                      <p:cBhvr>
                                        <p:cTn id="19" dur="2000"/>
                                        <p:tgtEl>
                                          <p:spTgt spid="1240067">
                                            <p:txEl>
                                              <p:pRg st="5" end="5"/>
                                            </p:txEl>
                                          </p:spTgt>
                                        </p:tgtEl>
                                      </p:cBhvr>
                                    </p:animEffect>
                                  </p:childTnLst>
                                </p:cTn>
                              </p:par>
                            </p:childTnLst>
                          </p:cTn>
                        </p:par>
                        <p:par>
                          <p:cTn id="20" fill="hold">
                            <p:stCondLst>
                              <p:cond delay="2500"/>
                            </p:stCondLst>
                            <p:childTnLst>
                              <p:par>
                                <p:cTn id="21" presetID="10" presetClass="entr" presetSubtype="0" fill="hold" grpId="0" nodeType="afterEffect">
                                  <p:stCondLst>
                                    <p:cond delay="2000"/>
                                  </p:stCondLst>
                                  <p:childTnLst>
                                    <p:set>
                                      <p:cBhvr>
                                        <p:cTn id="22" dur="1" fill="hold">
                                          <p:stCondLst>
                                            <p:cond delay="0"/>
                                          </p:stCondLst>
                                        </p:cTn>
                                        <p:tgtEl>
                                          <p:spTgt spid="1240068"/>
                                        </p:tgtEl>
                                        <p:attrNameLst>
                                          <p:attrName>style.visibility</p:attrName>
                                        </p:attrNameLst>
                                      </p:cBhvr>
                                      <p:to>
                                        <p:strVal val="visible"/>
                                      </p:to>
                                    </p:set>
                                    <p:animEffect transition="in" filter="fade">
                                      <p:cBhvr>
                                        <p:cTn id="23" dur="2000"/>
                                        <p:tgtEl>
                                          <p:spTgt spid="1240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067" grpId="0" build="p"/>
      <p:bldP spid="12400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braz 6" descr="bial_percentyl2005.jpg"/>
          <p:cNvPicPr>
            <a:picLocks noChangeAspect="1"/>
          </p:cNvPicPr>
          <p:nvPr/>
        </p:nvPicPr>
        <p:blipFill>
          <a:blip r:embed="rId2" cstate="print"/>
          <a:srcRect l="2344" t="2859" b="2513"/>
          <a:stretch>
            <a:fillRect/>
          </a:stretch>
        </p:blipFill>
        <p:spPr bwMode="auto">
          <a:xfrm>
            <a:off x="357188" y="835025"/>
            <a:ext cx="8786812" cy="6022975"/>
          </a:xfrm>
          <a:prstGeom prst="rect">
            <a:avLst/>
          </a:prstGeom>
          <a:noFill/>
          <a:ln w="9525">
            <a:noFill/>
            <a:miter lim="800000"/>
            <a:headEnd/>
            <a:tailEnd/>
          </a:ln>
        </p:spPr>
      </p:pic>
      <p:sp>
        <p:nvSpPr>
          <p:cNvPr id="1235972" name="Rectangle 4"/>
          <p:cNvSpPr>
            <a:spLocks noGrp="1" noChangeArrowheads="1"/>
          </p:cNvSpPr>
          <p:nvPr>
            <p:ph type="body" sz="half" idx="1"/>
          </p:nvPr>
        </p:nvSpPr>
        <p:spPr>
          <a:xfrm>
            <a:off x="785813" y="1000125"/>
            <a:ext cx="2214562" cy="357188"/>
          </a:xfrm>
        </p:spPr>
        <p:txBody>
          <a:bodyPr/>
          <a:lstStyle/>
          <a:p>
            <a:pPr marL="0" indent="0" eaLnBrk="1" hangingPunct="1">
              <a:buFont typeface="Wingdings" pitchFamily="2" charset="2"/>
              <a:buNone/>
            </a:pPr>
            <a:r>
              <a:rPr lang="pl-PL" sz="1600" b="1" smtClean="0">
                <a:solidFill>
                  <a:schemeClr val="tx1"/>
                </a:solidFill>
              </a:rPr>
              <a:t>Wynik modelowania</a:t>
            </a:r>
            <a:endParaRPr lang="pl-PL" sz="1600" b="1" smtClean="0"/>
          </a:p>
        </p:txBody>
      </p:sp>
      <p:sp>
        <p:nvSpPr>
          <p:cNvPr id="6" name="Rectangle 5"/>
          <p:cNvSpPr txBox="1">
            <a:spLocks noChangeArrowheads="1"/>
          </p:cNvSpPr>
          <p:nvPr/>
        </p:nvSpPr>
        <p:spPr bwMode="auto">
          <a:xfrm>
            <a:off x="214313" y="142875"/>
            <a:ext cx="6840537" cy="357188"/>
          </a:xfrm>
          <a:prstGeom prst="rect">
            <a:avLst/>
          </a:prstGeom>
          <a:noFill/>
          <a:ln w="9525">
            <a:noFill/>
            <a:miter lim="800000"/>
            <a:headEnd/>
            <a:tailEnd/>
          </a:ln>
        </p:spPr>
        <p:txBody>
          <a:bodyPr lIns="126000"/>
          <a:lstStyle/>
          <a:p>
            <a:pPr>
              <a:lnSpc>
                <a:spcPct val="85000"/>
              </a:lnSpc>
              <a:defRPr/>
            </a:pPr>
            <a:r>
              <a:rPr lang="pl-PL" sz="2000" b="1" kern="0" dirty="0">
                <a:solidFill>
                  <a:srgbClr val="007CC3"/>
                </a:solidFill>
                <a:latin typeface="+mj-lt"/>
                <a:ea typeface="+mj-ea"/>
                <a:cs typeface="+mj-cs"/>
              </a:rPr>
              <a:t>Program ochrony powietrza </a:t>
            </a:r>
            <a:r>
              <a:rPr lang="pl-PL" sz="2000" kern="0" dirty="0">
                <a:solidFill>
                  <a:srgbClr val="007CC3"/>
                </a:solidFill>
                <a:latin typeface="+mj-lt"/>
                <a:ea typeface="+mj-ea"/>
                <a:cs typeface="+mj-cs"/>
              </a:rPr>
              <a:t>dla </a:t>
            </a:r>
            <a:r>
              <a:rPr lang="pl-PL" sz="2000" kern="0" dirty="0">
                <a:solidFill>
                  <a:srgbClr val="007CC3"/>
                </a:solidFill>
                <a:latin typeface="Arial"/>
                <a:ea typeface="+mj-ea"/>
                <a:cs typeface="+mj-cs"/>
              </a:rPr>
              <a:t>aglomeracji białostockiej</a:t>
            </a:r>
            <a:endParaRPr lang="pl-PL" sz="2000" kern="0" dirty="0">
              <a:solidFill>
                <a:srgbClr val="007CC3"/>
              </a:solidFill>
              <a:latin typeface="+mj-lt"/>
              <a:ea typeface="+mj-ea"/>
              <a:cs typeface="+mj-cs"/>
            </a:endParaRPr>
          </a:p>
        </p:txBody>
      </p:sp>
      <p:pic>
        <p:nvPicPr>
          <p:cNvPr id="11269" name="Obraz 6" descr="Herb_bialystok.bmp"/>
          <p:cNvPicPr>
            <a:picLocks noChangeAspect="1"/>
          </p:cNvPicPr>
          <p:nvPr/>
        </p:nvPicPr>
        <p:blipFill>
          <a:blip r:embed="rId3" cstate="print"/>
          <a:srcRect/>
          <a:stretch>
            <a:fillRect/>
          </a:stretch>
        </p:blipFill>
        <p:spPr bwMode="auto">
          <a:xfrm>
            <a:off x="8143875" y="5214938"/>
            <a:ext cx="838200" cy="1022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35972">
                                            <p:txEl>
                                              <p:pRg st="0" end="0"/>
                                            </p:txEl>
                                          </p:spTgt>
                                        </p:tgtEl>
                                        <p:attrNameLst>
                                          <p:attrName>style.visibility</p:attrName>
                                        </p:attrNameLst>
                                      </p:cBhvr>
                                      <p:to>
                                        <p:strVal val="visible"/>
                                      </p:to>
                                    </p:set>
                                    <p:animEffect transition="in" filter="fade">
                                      <p:cBhvr>
                                        <p:cTn id="7" dur="2000"/>
                                        <p:tgtEl>
                                          <p:spTgt spid="12359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972" grpId="0" build="p"/>
    </p:bldLst>
  </p:timing>
</p:sld>
</file>

<file path=ppt/theme/theme1.xml><?xml version="1.0" encoding="utf-8"?>
<a:theme xmlns:a="http://schemas.openxmlformats.org/drawingml/2006/main" name="default">
  <a:themeElements>
    <a:clrScheme name="default 3">
      <a:dk1>
        <a:srgbClr val="000000"/>
      </a:dk1>
      <a:lt1>
        <a:srgbClr val="FFFFFF"/>
      </a:lt1>
      <a:dk2>
        <a:srgbClr val="007CC4"/>
      </a:dk2>
      <a:lt2>
        <a:srgbClr val="000000"/>
      </a:lt2>
      <a:accent1>
        <a:srgbClr val="FFCC00"/>
      </a:accent1>
      <a:accent2>
        <a:srgbClr val="CC3300"/>
      </a:accent2>
      <a:accent3>
        <a:srgbClr val="FFFFFF"/>
      </a:accent3>
      <a:accent4>
        <a:srgbClr val="000000"/>
      </a:accent4>
      <a:accent5>
        <a:srgbClr val="FFE2AA"/>
      </a:accent5>
      <a:accent6>
        <a:srgbClr val="B92D00"/>
      </a:accent6>
      <a:hlink>
        <a:srgbClr val="007CC4"/>
      </a:hlink>
      <a:folHlink>
        <a:srgbClr val="007CC4"/>
      </a:folHlink>
    </a:clrScheme>
    <a:fontScheme name="default">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99999E"/>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182563" marR="0" indent="-182563" algn="l" defTabSz="914400" rtl="0" eaLnBrk="0" fontAlgn="base" latinLnBrk="0" hangingPunct="0">
          <a:lnSpc>
            <a:spcPct val="100000"/>
          </a:lnSpc>
          <a:spcBef>
            <a:spcPct val="50000"/>
          </a:spcBef>
          <a:spcAft>
            <a:spcPct val="0"/>
          </a:spcAft>
          <a:buClrTx/>
          <a:buSzTx/>
          <a:buFont typeface="Wingdings" pitchFamily="2" charset="2"/>
          <a:buNone/>
          <a:tabLst/>
          <a:defRPr kumimoji="0" lang="nb-NO"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rgbClr val="99999E"/>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182563" marR="0" indent="-182563" algn="l" defTabSz="914400" rtl="0" eaLnBrk="0" fontAlgn="base" latinLnBrk="0" hangingPunct="0">
          <a:lnSpc>
            <a:spcPct val="100000"/>
          </a:lnSpc>
          <a:spcBef>
            <a:spcPct val="50000"/>
          </a:spcBef>
          <a:spcAft>
            <a:spcPct val="0"/>
          </a:spcAft>
          <a:buClrTx/>
          <a:buSzTx/>
          <a:buFont typeface="Wingdings" pitchFamily="2" charset="2"/>
          <a:buNone/>
          <a:tabLst/>
          <a:defRPr kumimoji="0" lang="nb-NO"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1">
        <a:dk1>
          <a:srgbClr val="0434B1"/>
        </a:dk1>
        <a:lt1>
          <a:srgbClr val="FFFFFF"/>
        </a:lt1>
        <a:dk2>
          <a:srgbClr val="000000"/>
        </a:dk2>
        <a:lt2>
          <a:srgbClr val="C8C8C8"/>
        </a:lt2>
        <a:accent1>
          <a:srgbClr val="E6E6E6"/>
        </a:accent1>
        <a:accent2>
          <a:srgbClr val="99999E"/>
        </a:accent2>
        <a:accent3>
          <a:srgbClr val="FFFFFF"/>
        </a:accent3>
        <a:accent4>
          <a:srgbClr val="032B97"/>
        </a:accent4>
        <a:accent5>
          <a:srgbClr val="F0F0F0"/>
        </a:accent5>
        <a:accent6>
          <a:srgbClr val="8A8A8F"/>
        </a:accent6>
        <a:hlink>
          <a:srgbClr val="4E9200"/>
        </a:hlink>
        <a:folHlink>
          <a:srgbClr val="32323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7CC4"/>
        </a:dk2>
        <a:lt2>
          <a:srgbClr val="3B6489"/>
        </a:lt2>
        <a:accent1>
          <a:srgbClr val="FFCC00"/>
        </a:accent1>
        <a:accent2>
          <a:srgbClr val="CC3300"/>
        </a:accent2>
        <a:accent3>
          <a:srgbClr val="FFFFFF"/>
        </a:accent3>
        <a:accent4>
          <a:srgbClr val="000000"/>
        </a:accent4>
        <a:accent5>
          <a:srgbClr val="FFE2AA"/>
        </a:accent5>
        <a:accent6>
          <a:srgbClr val="B92D00"/>
        </a:accent6>
        <a:hlink>
          <a:srgbClr val="007CC4"/>
        </a:hlink>
        <a:folHlink>
          <a:srgbClr val="007CC4"/>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7CC4"/>
        </a:dk2>
        <a:lt2>
          <a:srgbClr val="000000"/>
        </a:lt2>
        <a:accent1>
          <a:srgbClr val="FFCC00"/>
        </a:accent1>
        <a:accent2>
          <a:srgbClr val="CC3300"/>
        </a:accent2>
        <a:accent3>
          <a:srgbClr val="FFFFFF"/>
        </a:accent3>
        <a:accent4>
          <a:srgbClr val="000000"/>
        </a:accent4>
        <a:accent5>
          <a:srgbClr val="FFE2AA"/>
        </a:accent5>
        <a:accent6>
          <a:srgbClr val="B92D00"/>
        </a:accent6>
        <a:hlink>
          <a:srgbClr val="007CC4"/>
        </a:hlink>
        <a:folHlink>
          <a:srgbClr val="007CC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9885</TotalTime>
  <Words>2123</Words>
  <Application>Microsoft Office PowerPoint</Application>
  <PresentationFormat>Pokaz na ekranie (4:3)</PresentationFormat>
  <Paragraphs>293</Paragraphs>
  <Slides>27</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27</vt:i4>
      </vt:variant>
    </vt:vector>
  </HeadingPairs>
  <TitlesOfParts>
    <vt:vector size="32" baseType="lpstr">
      <vt:lpstr>Arial</vt:lpstr>
      <vt:lpstr>Wingdings</vt:lpstr>
      <vt:lpstr>Times New Roman</vt:lpstr>
      <vt:lpstr>Times</vt:lpstr>
      <vt:lpstr>default</vt:lpstr>
      <vt:lpstr>Program ochrony powietrza dla  aglomeracji białostockiej </vt:lpstr>
      <vt:lpstr>Program ochrony powietrza dla aglomeracji białostockiej</vt:lpstr>
      <vt:lpstr>Program ochrony powietrza dla aglomeracji białostockiej</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vector>
  </TitlesOfParts>
  <Company>Det Norske Veritas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Wojciech Piskorski</dc:creator>
  <cp:lastModifiedBy>karol.mruczek</cp:lastModifiedBy>
  <cp:revision>609</cp:revision>
  <dcterms:created xsi:type="dcterms:W3CDTF">2005-04-05T15:20:54Z</dcterms:created>
  <dcterms:modified xsi:type="dcterms:W3CDTF">2013-09-03T09:50:59Z</dcterms:modified>
</cp:coreProperties>
</file>