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2" r:id="rId11"/>
    <p:sldId id="263" r:id="rId12"/>
    <p:sldId id="264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8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53A662A-B83F-4EEB-9E3C-F2EB7A15B485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DEB0BAD-7BB0-4373-AD63-7F11AB818F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662A-B83F-4EEB-9E3C-F2EB7A15B485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0BAD-7BB0-4373-AD63-7F11AB818F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662A-B83F-4EEB-9E3C-F2EB7A15B485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0BAD-7BB0-4373-AD63-7F11AB818F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662A-B83F-4EEB-9E3C-F2EB7A15B485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0BAD-7BB0-4373-AD63-7F11AB818F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662A-B83F-4EEB-9E3C-F2EB7A15B485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0BAD-7BB0-4373-AD63-7F11AB818F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662A-B83F-4EEB-9E3C-F2EB7A15B485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0BAD-7BB0-4373-AD63-7F11AB818F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3A662A-B83F-4EEB-9E3C-F2EB7A15B485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EB0BAD-7BB0-4373-AD63-7F11AB818F5E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53A662A-B83F-4EEB-9E3C-F2EB7A15B485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DEB0BAD-7BB0-4373-AD63-7F11AB818F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662A-B83F-4EEB-9E3C-F2EB7A15B485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0BAD-7BB0-4373-AD63-7F11AB818F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662A-B83F-4EEB-9E3C-F2EB7A15B485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0BAD-7BB0-4373-AD63-7F11AB818F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662A-B83F-4EEB-9E3C-F2EB7A15B485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0BAD-7BB0-4373-AD63-7F11AB818F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53A662A-B83F-4EEB-9E3C-F2EB7A15B485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DEB0BAD-7BB0-4373-AD63-7F11AB818F5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rops@rops-bialystok.pl" TargetMode="External"/><Relationship Id="rId2" Type="http://schemas.openxmlformats.org/officeDocument/2006/relationships/hyperlink" Target="http://www.rops-bialystok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2403699"/>
          </a:xfrm>
        </p:spPr>
        <p:txBody>
          <a:bodyPr>
            <a:normAutofit/>
          </a:bodyPr>
          <a:lstStyle/>
          <a:p>
            <a:pPr algn="l"/>
            <a:r>
              <a:rPr lang="pl-PL" sz="4000" dirty="0" smtClean="0"/>
              <a:t>„Program przeciwdziałania narkomanii w województwie podlaskim na lata 2014-2018”</a:t>
            </a:r>
            <a:endParaRPr lang="pl-PL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6093296"/>
            <a:ext cx="6553200" cy="457200"/>
          </a:xfrm>
        </p:spPr>
        <p:txBody>
          <a:bodyPr>
            <a:normAutofit/>
          </a:bodyPr>
          <a:lstStyle/>
          <a:p>
            <a:pPr algn="l"/>
            <a:r>
              <a:rPr lang="pl-PL" sz="1600" cap="none" dirty="0" smtClean="0">
                <a:solidFill>
                  <a:schemeClr val="tx1"/>
                </a:solidFill>
              </a:rPr>
              <a:t>Regionalny Ośrodek Polityki Społecznej w </a:t>
            </a:r>
            <a:r>
              <a:rPr lang="pl-PL" sz="1600" cap="none" dirty="0">
                <a:solidFill>
                  <a:schemeClr val="tx1"/>
                </a:solidFill>
              </a:rPr>
              <a:t>B</a:t>
            </a:r>
            <a:r>
              <a:rPr lang="pl-PL" sz="1600" cap="none" dirty="0" smtClean="0">
                <a:solidFill>
                  <a:schemeClr val="tx1"/>
                </a:solidFill>
              </a:rPr>
              <a:t>iałymstoku</a:t>
            </a:r>
            <a:endParaRPr lang="pl-PL" sz="1600" cap="none" dirty="0">
              <a:solidFill>
                <a:schemeClr val="tx1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611560" y="4581128"/>
            <a:ext cx="66247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Prezentacja obszarów, celów i kierunków działań</a:t>
            </a:r>
            <a:r>
              <a:rPr lang="pl-PL" sz="2000" dirty="0" smtClean="0"/>
              <a:t> </a:t>
            </a:r>
            <a:br>
              <a:rPr lang="pl-PL" sz="2000" dirty="0" smtClean="0"/>
            </a:br>
            <a:endParaRPr lang="pl-PL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17232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642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9065" y="908720"/>
            <a:ext cx="8229600" cy="1066800"/>
          </a:xfrm>
        </p:spPr>
        <p:txBody>
          <a:bodyPr>
            <a:normAutofit fontScale="90000"/>
          </a:bodyPr>
          <a:lstStyle/>
          <a:p>
            <a:pPr marL="109728" lvl="0" indent="0" algn="ctr"/>
            <a:r>
              <a:rPr lang="pl-PL" sz="27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pl-PL" sz="27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pl-PL" sz="27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Cel </a:t>
            </a:r>
            <a:r>
              <a:rPr lang="pl-PL" sz="27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operacyjny 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I.1</a:t>
            </a:r>
            <a:r>
              <a:rPr lang="pl-PL" sz="27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. </a:t>
            </a:r>
            <a:r>
              <a:rPr lang="pl-PL" sz="27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Rozwój </a:t>
            </a:r>
            <a:r>
              <a:rPr lang="pl-PL" sz="2700" dirty="0">
                <a:solidFill>
                  <a:schemeClr val="tx1"/>
                </a:solidFill>
                <a:latin typeface="+mn-lt"/>
                <a:cs typeface="Arial" pitchFamily="34" charset="0"/>
              </a:rPr>
              <a:t>profilaktyki uniwersalnej, selektywnej, wskazującej</a:t>
            </a:r>
            <a:r>
              <a:rPr lang="pl-PL" sz="27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pl-PL" sz="2700" b="1" dirty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endParaRPr lang="pl-PL" sz="27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pl-PL" sz="2600" b="1" dirty="0" smtClean="0">
                <a:cs typeface="Arial" pitchFamily="34" charset="0"/>
              </a:rPr>
              <a:t>Działania:</a:t>
            </a:r>
          </a:p>
          <a:p>
            <a:r>
              <a:rPr lang="pl-PL" sz="1700" dirty="0">
                <a:cs typeface="Arial" pitchFamily="34" charset="0"/>
              </a:rPr>
              <a:t>Wspieranie programów z </a:t>
            </a:r>
            <a:r>
              <a:rPr lang="pl-PL" sz="1700">
                <a:cs typeface="Arial" pitchFamily="34" charset="0"/>
              </a:rPr>
              <a:t>zakresu </a:t>
            </a:r>
            <a:r>
              <a:rPr lang="pl-PL" sz="1700" smtClean="0">
                <a:cs typeface="Arial" pitchFamily="34" charset="0"/>
              </a:rPr>
              <a:t>profilaktyki </a:t>
            </a:r>
            <a:r>
              <a:rPr lang="pl-PL" sz="1700" dirty="0">
                <a:cs typeface="Arial" pitchFamily="34" charset="0"/>
              </a:rPr>
              <a:t>uniwersalnej skierowanych do różnych grup docelowych, w szczególności do dzieci i </a:t>
            </a:r>
            <a:r>
              <a:rPr lang="pl-PL" sz="1700" dirty="0" smtClean="0">
                <a:cs typeface="Arial" pitchFamily="34" charset="0"/>
              </a:rPr>
              <a:t>młodzieży</a:t>
            </a:r>
          </a:p>
          <a:p>
            <a:endParaRPr lang="pl-PL" sz="1700" dirty="0" smtClean="0">
              <a:cs typeface="Arial" pitchFamily="34" charset="0"/>
            </a:endParaRPr>
          </a:p>
          <a:p>
            <a:r>
              <a:rPr lang="pl-PL" sz="1700" dirty="0" smtClean="0">
                <a:cs typeface="Arial" pitchFamily="34" charset="0"/>
              </a:rPr>
              <a:t>Wspieranie </a:t>
            </a:r>
            <a:r>
              <a:rPr lang="pl-PL" sz="1700" dirty="0">
                <a:cs typeface="Arial" pitchFamily="34" charset="0"/>
              </a:rPr>
              <a:t>programów z zakresu profilaktyki selektywnej skierowanych do osób używających legalnych i nielegalnych substancji </a:t>
            </a:r>
            <a:r>
              <a:rPr lang="pl-PL" sz="1700" dirty="0" smtClean="0">
                <a:cs typeface="Arial" pitchFamily="34" charset="0"/>
              </a:rPr>
              <a:t>psychoaktywnych</a:t>
            </a:r>
          </a:p>
          <a:p>
            <a:endParaRPr lang="pl-PL" sz="1700" dirty="0" smtClean="0">
              <a:cs typeface="Arial" pitchFamily="34" charset="0"/>
            </a:endParaRPr>
          </a:p>
          <a:p>
            <a:r>
              <a:rPr lang="pl-PL" sz="1700" dirty="0">
                <a:cs typeface="Arial" pitchFamily="34" charset="0"/>
              </a:rPr>
              <a:t>Wspieranie programów z obszaru redukcji szkód, w szczególności </a:t>
            </a:r>
            <a:r>
              <a:rPr lang="pl-PL" sz="1700" dirty="0" smtClean="0">
                <a:cs typeface="Arial" pitchFamily="34" charset="0"/>
              </a:rPr>
              <a:t>w </a:t>
            </a:r>
            <a:r>
              <a:rPr lang="pl-PL" sz="1700" dirty="0">
                <a:cs typeface="Arial" pitchFamily="34" charset="0"/>
              </a:rPr>
              <a:t>zakresie działań profilaktycznych i promocji zdrowia </a:t>
            </a:r>
            <a:endParaRPr lang="pl-PL" sz="1700" dirty="0" smtClean="0">
              <a:cs typeface="Arial" pitchFamily="34" charset="0"/>
            </a:endParaRPr>
          </a:p>
          <a:p>
            <a:endParaRPr lang="pl-PL" sz="1700" dirty="0" smtClean="0">
              <a:cs typeface="Arial" pitchFamily="34" charset="0"/>
            </a:endParaRPr>
          </a:p>
          <a:p>
            <a:r>
              <a:rPr lang="pl-PL" sz="1700" dirty="0">
                <a:cs typeface="Arial" pitchFamily="34" charset="0"/>
              </a:rPr>
              <a:t>Wspieranie przedsięwzięć z obszaru przeciwdziałania </a:t>
            </a:r>
            <a:r>
              <a:rPr lang="pl-PL" sz="1700" dirty="0" err="1">
                <a:cs typeface="Arial" pitchFamily="34" charset="0"/>
              </a:rPr>
              <a:t>zachowaniom</a:t>
            </a:r>
            <a:r>
              <a:rPr lang="pl-PL" sz="1700" dirty="0">
                <a:cs typeface="Arial" pitchFamily="34" charset="0"/>
              </a:rPr>
              <a:t> związanym </a:t>
            </a:r>
            <a:r>
              <a:rPr lang="pl-PL" sz="1700" dirty="0" smtClean="0">
                <a:cs typeface="Arial" pitchFamily="34" charset="0"/>
              </a:rPr>
              <a:t/>
            </a:r>
            <a:br>
              <a:rPr lang="pl-PL" sz="1700" dirty="0" smtClean="0">
                <a:cs typeface="Arial" pitchFamily="34" charset="0"/>
              </a:rPr>
            </a:br>
            <a:r>
              <a:rPr lang="pl-PL" sz="1700" dirty="0" smtClean="0">
                <a:cs typeface="Arial" pitchFamily="34" charset="0"/>
              </a:rPr>
              <a:t>z </a:t>
            </a:r>
            <a:r>
              <a:rPr lang="pl-PL" sz="1700" dirty="0">
                <a:cs typeface="Arial" pitchFamily="34" charset="0"/>
              </a:rPr>
              <a:t>uzależnieniami </a:t>
            </a:r>
            <a:r>
              <a:rPr lang="pl-PL" sz="1700" dirty="0" smtClean="0">
                <a:cs typeface="Arial" pitchFamily="34" charset="0"/>
              </a:rPr>
              <a:t>behawioralnymi</a:t>
            </a:r>
          </a:p>
          <a:p>
            <a:endParaRPr lang="pl-PL" sz="1700" dirty="0" smtClean="0">
              <a:cs typeface="Arial" pitchFamily="34" charset="0"/>
            </a:endParaRPr>
          </a:p>
          <a:p>
            <a:r>
              <a:rPr lang="pl-PL" sz="1700" dirty="0">
                <a:cs typeface="Arial" pitchFamily="34" charset="0"/>
              </a:rPr>
              <a:t>Wspieranie inicjatyw w zakresie pomocy psychologicznej i prawnej rodzinom, </a:t>
            </a:r>
            <a:r>
              <a:rPr lang="pl-PL" sz="1700" dirty="0" smtClean="0">
                <a:cs typeface="Arial" pitchFamily="34" charset="0"/>
              </a:rPr>
              <a:t/>
            </a:r>
            <a:br>
              <a:rPr lang="pl-PL" sz="1700" dirty="0" smtClean="0">
                <a:cs typeface="Arial" pitchFamily="34" charset="0"/>
              </a:rPr>
            </a:br>
            <a:r>
              <a:rPr lang="pl-PL" sz="1700" dirty="0" smtClean="0">
                <a:cs typeface="Arial" pitchFamily="34" charset="0"/>
              </a:rPr>
              <a:t>w </a:t>
            </a:r>
            <a:r>
              <a:rPr lang="pl-PL" sz="1700" dirty="0">
                <a:cs typeface="Arial" pitchFamily="34" charset="0"/>
              </a:rPr>
              <a:t>których występuje problem narkomanii oraz problem </a:t>
            </a:r>
            <a:r>
              <a:rPr lang="pl-PL" sz="1700" dirty="0" smtClean="0">
                <a:cs typeface="Arial" pitchFamily="34" charset="0"/>
              </a:rPr>
              <a:t>przemocy</a:t>
            </a:r>
          </a:p>
          <a:p>
            <a:pPr marL="109728" indent="0">
              <a:buNone/>
            </a:pPr>
            <a:endParaRPr lang="pl-PL" sz="1800" dirty="0" smtClean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r>
              <a:rPr lang="pl-PL" sz="2000" dirty="0" smtClean="0">
                <a:ea typeface="Calibri"/>
                <a:cs typeface="Arial" pitchFamily="34" charset="0"/>
              </a:rPr>
              <a:t>Wskaźnik osiągnięcia celu: Liczba programów, przedsięwzięć</a:t>
            </a:r>
          </a:p>
          <a:p>
            <a:endParaRPr lang="pl-PL" sz="1800" dirty="0" smtClean="0">
              <a:latin typeface="Arial" pitchFamily="34" charset="0"/>
              <a:cs typeface="Arial" pitchFamily="34" charset="0"/>
            </a:endParaRPr>
          </a:p>
          <a:p>
            <a:endParaRPr lang="pl-PL" sz="1600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pl-PL" sz="1800" dirty="0" smtClean="0">
              <a:latin typeface="Arial" pitchFamily="34" charset="0"/>
              <a:cs typeface="Arial" pitchFamily="34" charset="0"/>
            </a:endParaRPr>
          </a:p>
          <a:p>
            <a:endParaRPr lang="pl-PL" sz="1800" dirty="0" smtClean="0">
              <a:latin typeface="Arial" pitchFamily="34" charset="0"/>
              <a:cs typeface="Arial" pitchFamily="34" charset="0"/>
            </a:endParaRPr>
          </a:p>
          <a:p>
            <a:endParaRPr lang="pl-PL" sz="1600" dirty="0">
              <a:latin typeface="Calibri"/>
              <a:ea typeface="Calibri"/>
              <a:cs typeface="Times New Roman"/>
            </a:endParaRPr>
          </a:p>
          <a:p>
            <a:endParaRPr lang="pl-PL" sz="1800" dirty="0" smtClean="0">
              <a:latin typeface="Arial" pitchFamily="34" charset="0"/>
              <a:cs typeface="Arial" pitchFamily="34" charset="0"/>
            </a:endParaRP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661248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847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Autofit/>
          </a:bodyPr>
          <a:lstStyle/>
          <a:p>
            <a:pPr marL="109728" lvl="0" indent="0" algn="ctr"/>
            <a:r>
              <a:rPr lang="pl-PL" sz="2000" dirty="0" smtClean="0">
                <a:cs typeface="Arial" pitchFamily="34" charset="0"/>
              </a:rPr>
              <a:t/>
            </a:r>
            <a:br>
              <a:rPr lang="pl-PL" sz="2000" dirty="0" smtClean="0">
                <a:cs typeface="Arial" pitchFamily="34" charset="0"/>
              </a:rPr>
            </a:br>
            <a:r>
              <a:rPr lang="pl-PL" sz="20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Cel </a:t>
            </a:r>
            <a:r>
              <a:rPr lang="pl-PL" sz="20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operacyjny </a:t>
            </a:r>
            <a:r>
              <a:rPr lang="pl-PL" sz="20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I.2. </a:t>
            </a:r>
            <a:r>
              <a:rPr lang="pl-PL" sz="2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Podniesienie </a:t>
            </a:r>
            <a:r>
              <a:rPr lang="pl-PL" sz="2000" dirty="0">
                <a:solidFill>
                  <a:schemeClr val="tx1"/>
                </a:solidFill>
                <a:latin typeface="+mn-lt"/>
                <a:cs typeface="Arial" pitchFamily="34" charset="0"/>
              </a:rPr>
              <a:t>poziomu wiedzy społeczeństwa </a:t>
            </a:r>
            <a:r>
              <a:rPr lang="pl-PL" sz="2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na </a:t>
            </a:r>
            <a:r>
              <a:rPr lang="pl-PL" sz="2000" dirty="0">
                <a:solidFill>
                  <a:schemeClr val="tx1"/>
                </a:solidFill>
                <a:latin typeface="+mn-lt"/>
                <a:cs typeface="Arial" pitchFamily="34" charset="0"/>
              </a:rPr>
              <a:t>temat problemów związanych z używaniem </a:t>
            </a:r>
            <a:r>
              <a:rPr lang="pl-PL" sz="2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substancji psychoaktywnych </a:t>
            </a:r>
            <a:r>
              <a:rPr lang="pl-PL" sz="2000" dirty="0">
                <a:solidFill>
                  <a:schemeClr val="tx1"/>
                </a:solidFill>
                <a:latin typeface="+mn-lt"/>
                <a:cs typeface="Arial" pitchFamily="34" charset="0"/>
              </a:rPr>
              <a:t>i możliwości zapobiegania zjawisku</a:t>
            </a:r>
            <a:br>
              <a:rPr lang="pl-PL" sz="2000" dirty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endParaRPr lang="pl-PL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2511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pl-PL" sz="2600" b="1" dirty="0" smtClean="0">
                <a:cs typeface="Arial" pitchFamily="34" charset="0"/>
              </a:rPr>
              <a:t>Działania: </a:t>
            </a:r>
          </a:p>
          <a:p>
            <a:r>
              <a:rPr lang="pl-PL" sz="2200" dirty="0">
                <a:cs typeface="Arial" pitchFamily="34" charset="0"/>
              </a:rPr>
              <a:t>Opracowanie i upowszechnianie materiałów informacyjno-edukacyjnych z zakresu promocji zdrowia i profilaktyki narkomanii </a:t>
            </a:r>
            <a:endParaRPr lang="pl-PL" sz="2200" dirty="0" smtClean="0">
              <a:cs typeface="Arial" pitchFamily="34" charset="0"/>
            </a:endParaRPr>
          </a:p>
          <a:p>
            <a:pPr marL="109728" indent="0">
              <a:buNone/>
            </a:pPr>
            <a:endParaRPr lang="pl-PL" sz="2200" dirty="0" smtClean="0">
              <a:cs typeface="Arial" pitchFamily="34" charset="0"/>
            </a:endParaRPr>
          </a:p>
          <a:p>
            <a:r>
              <a:rPr lang="pl-PL" sz="2200" dirty="0">
                <a:cs typeface="Arial" pitchFamily="34" charset="0"/>
              </a:rPr>
              <a:t>Prowadzenie kampanii </a:t>
            </a:r>
            <a:r>
              <a:rPr lang="pl-PL" sz="2200" dirty="0" smtClean="0">
                <a:cs typeface="Arial" pitchFamily="34" charset="0"/>
              </a:rPr>
              <a:t>edukacyjnych</a:t>
            </a:r>
          </a:p>
          <a:p>
            <a:pPr marL="109728" indent="0">
              <a:buNone/>
            </a:pPr>
            <a:endParaRPr lang="pl-PL" sz="2200" dirty="0" smtClean="0">
              <a:cs typeface="Arial" pitchFamily="34" charset="0"/>
            </a:endParaRPr>
          </a:p>
          <a:p>
            <a:r>
              <a:rPr lang="pl-PL" sz="2200" dirty="0">
                <a:cs typeface="Arial" pitchFamily="34" charset="0"/>
              </a:rPr>
              <a:t>Współpraca z mediami w zakresie upowszechniania wiedzy na temat narkomanii</a:t>
            </a:r>
            <a:endParaRPr lang="pl-PL" sz="2200" dirty="0">
              <a:ea typeface="Calibri"/>
              <a:cs typeface="Arial" pitchFamily="34" charset="0"/>
            </a:endParaRPr>
          </a:p>
          <a:p>
            <a:endParaRPr lang="pl-PL" sz="1800" dirty="0">
              <a:ea typeface="Calibri"/>
              <a:cs typeface="Times New Roman"/>
            </a:endParaRPr>
          </a:p>
          <a:p>
            <a:endParaRPr lang="pl-PL" sz="2000" dirty="0" smtClean="0">
              <a:cs typeface="Arial" pitchFamily="34" charset="0"/>
            </a:endParaRPr>
          </a:p>
          <a:p>
            <a:endParaRPr lang="pl-PL" sz="2000" dirty="0" smtClean="0">
              <a:cs typeface="Arial" pitchFamily="34" charset="0"/>
            </a:endParaRPr>
          </a:p>
          <a:p>
            <a:pPr marL="109728" indent="0">
              <a:buNone/>
            </a:pPr>
            <a:endParaRPr lang="pl-PL" sz="2400" dirty="0" smtClean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r>
              <a:rPr lang="pl-PL" sz="2200" dirty="0" smtClean="0">
                <a:ea typeface="Calibri"/>
                <a:cs typeface="Arial" pitchFamily="34" charset="0"/>
              </a:rPr>
              <a:t>Wskaźnik </a:t>
            </a:r>
            <a:r>
              <a:rPr lang="pl-PL" sz="2200" dirty="0">
                <a:ea typeface="Calibri"/>
                <a:cs typeface="Arial" pitchFamily="34" charset="0"/>
              </a:rPr>
              <a:t>osiągnięcia celu</a:t>
            </a:r>
            <a:r>
              <a:rPr lang="pl-PL" sz="2200" dirty="0" smtClean="0">
                <a:ea typeface="Calibri"/>
                <a:cs typeface="Arial" pitchFamily="34" charset="0"/>
              </a:rPr>
              <a:t>: </a:t>
            </a:r>
            <a:r>
              <a:rPr lang="pl-PL" sz="2200" dirty="0" smtClean="0">
                <a:cs typeface="Arial" pitchFamily="34" charset="0"/>
              </a:rPr>
              <a:t>liczba </a:t>
            </a:r>
            <a:r>
              <a:rPr lang="pl-PL" sz="2200" dirty="0">
                <a:cs typeface="Arial" pitchFamily="34" charset="0"/>
              </a:rPr>
              <a:t>działań informacyjno-edukacyjnych</a:t>
            </a:r>
            <a:endParaRPr lang="pl-PL" sz="2200" dirty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endParaRPr lang="pl-PL" sz="2400" dirty="0" smtClean="0"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3" y="5736122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650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0800" y="747323"/>
            <a:ext cx="8229600" cy="1066800"/>
          </a:xfrm>
        </p:spPr>
        <p:txBody>
          <a:bodyPr>
            <a:normAutofit fontScale="90000"/>
          </a:bodyPr>
          <a:lstStyle/>
          <a:p>
            <a:pPr marL="109728" indent="0" algn="ctr"/>
            <a:r>
              <a:rPr lang="pl-PL" dirty="0" smtClean="0">
                <a:cs typeface="Arial" pitchFamily="34" charset="0"/>
              </a:rPr>
              <a:t/>
            </a:r>
            <a:br>
              <a:rPr lang="pl-PL" dirty="0" smtClean="0">
                <a:cs typeface="Arial" pitchFamily="34" charset="0"/>
              </a:rPr>
            </a:br>
            <a:r>
              <a:rPr lang="pl-PL" dirty="0" smtClean="0">
                <a:cs typeface="Arial" pitchFamily="34" charset="0"/>
              </a:rPr>
              <a:t/>
            </a:r>
            <a:br>
              <a:rPr lang="pl-PL" dirty="0" smtClean="0">
                <a:cs typeface="Arial" pitchFamily="34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Cel </a:t>
            </a:r>
            <a:r>
              <a:rPr lang="pl-PL" sz="22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operacyjny </a:t>
            </a:r>
            <a:r>
              <a:rPr lang="pl-PL" sz="22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I.3. </a:t>
            </a:r>
            <a:r>
              <a:rPr lang="pl-PL" sz="2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Podnoszenie </a:t>
            </a:r>
            <a:r>
              <a:rPr lang="pl-PL" sz="2200" dirty="0">
                <a:solidFill>
                  <a:schemeClr val="tx1"/>
                </a:solidFill>
                <a:latin typeface="+mn-lt"/>
                <a:cs typeface="Arial" pitchFamily="34" charset="0"/>
              </a:rPr>
              <a:t>kwalifikacji zawodowych osób zaangażowanych w działalność profilaktyczną</a:t>
            </a:r>
            <a:br>
              <a:rPr lang="pl-PL" sz="2200" dirty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pl-PL" sz="36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pl-PL" sz="3600" b="1" dirty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endParaRPr lang="pl-PL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400" b="1" dirty="0">
                <a:cs typeface="Arial" pitchFamily="34" charset="0"/>
              </a:rPr>
              <a:t>Działania: </a:t>
            </a:r>
          </a:p>
          <a:p>
            <a:r>
              <a:rPr lang="pl-PL" sz="1800" dirty="0"/>
              <a:t>Wspieranie szkoleń na temat konstruowania programów profilaktycznych, opartych na podstawach </a:t>
            </a:r>
            <a:r>
              <a:rPr lang="pl-PL" sz="1800" dirty="0" smtClean="0"/>
              <a:t>naukowych</a:t>
            </a:r>
          </a:p>
          <a:p>
            <a:endParaRPr lang="pl-PL" sz="1800" dirty="0" smtClean="0"/>
          </a:p>
          <a:p>
            <a:r>
              <a:rPr lang="pl-PL" sz="1800" dirty="0"/>
              <a:t>Wspieranie szkoleń rozwijających umiejętności zawodowe realizatorów programów </a:t>
            </a:r>
            <a:r>
              <a:rPr lang="pl-PL" sz="1800" dirty="0" smtClean="0"/>
              <a:t>profilaktycznych</a:t>
            </a:r>
          </a:p>
          <a:p>
            <a:endParaRPr lang="pl-PL" sz="1800" dirty="0" smtClean="0"/>
          </a:p>
          <a:p>
            <a:r>
              <a:rPr lang="pl-PL" sz="1800" dirty="0"/>
              <a:t>Wspieranie szkoleń, konferencji, narad różnym grupom zawodowym realizującym zadania z zakresu przeciwdziałania </a:t>
            </a:r>
            <a:r>
              <a:rPr lang="pl-PL" sz="1800" dirty="0" smtClean="0"/>
              <a:t>narkomanii</a:t>
            </a:r>
          </a:p>
          <a:p>
            <a:endParaRPr lang="pl-PL" sz="1800" dirty="0" smtClean="0"/>
          </a:p>
          <a:p>
            <a:r>
              <a:rPr lang="pl-PL" sz="1800" dirty="0"/>
              <a:t>Wspieranie </a:t>
            </a:r>
            <a:r>
              <a:rPr lang="pl-PL" sz="1800" dirty="0" err="1"/>
              <a:t>superwizji</a:t>
            </a:r>
            <a:r>
              <a:rPr lang="pl-PL" sz="1800" dirty="0"/>
              <a:t> osób realizujących działania profilaktyczne </a:t>
            </a:r>
            <a:endParaRPr lang="pl-PL" sz="1800" dirty="0">
              <a:ea typeface="Calibri"/>
              <a:cs typeface="Times New Roman"/>
            </a:endParaRPr>
          </a:p>
          <a:p>
            <a:pPr marL="109728" indent="0">
              <a:buNone/>
            </a:pPr>
            <a:endParaRPr lang="pl-PL" sz="2000" dirty="0" smtClean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r>
              <a:rPr lang="pl-PL" sz="2000" dirty="0" smtClean="0">
                <a:ea typeface="Calibri"/>
                <a:cs typeface="Arial" pitchFamily="34" charset="0"/>
              </a:rPr>
              <a:t>Wskaźnik </a:t>
            </a:r>
            <a:r>
              <a:rPr lang="pl-PL" sz="2000" dirty="0">
                <a:ea typeface="Calibri"/>
                <a:cs typeface="Arial" pitchFamily="34" charset="0"/>
              </a:rPr>
              <a:t>osiągnięcia celu: </a:t>
            </a:r>
            <a:r>
              <a:rPr lang="pl-PL" sz="2000" dirty="0">
                <a:cs typeface="Arial" pitchFamily="34" charset="0"/>
              </a:rPr>
              <a:t>liczba </a:t>
            </a:r>
            <a:r>
              <a:rPr lang="pl-PL" sz="2000" dirty="0" smtClean="0">
                <a:cs typeface="Arial" pitchFamily="34" charset="0"/>
              </a:rPr>
              <a:t>szkoleń, konferencji, narad</a:t>
            </a:r>
            <a:endParaRPr lang="pl-PL" sz="2000" dirty="0">
              <a:ea typeface="Calibri"/>
              <a:cs typeface="Arial" pitchFamily="34" charset="0"/>
            </a:endParaRPr>
          </a:p>
          <a:p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273" y="5608292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030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Autofit/>
          </a:bodyPr>
          <a:lstStyle/>
          <a:p>
            <a:pPr marL="109728" indent="0" algn="ctr"/>
            <a:r>
              <a:rPr lang="pl-PL" sz="2000" b="1" dirty="0" smtClean="0">
                <a:latin typeface="+mn-lt"/>
                <a:cs typeface="Arial" pitchFamily="34" charset="0"/>
              </a:rPr>
              <a:t/>
            </a:r>
            <a:br>
              <a:rPr lang="pl-PL" sz="2000" b="1" dirty="0" smtClean="0">
                <a:latin typeface="+mn-lt"/>
                <a:cs typeface="Arial" pitchFamily="34" charset="0"/>
              </a:rPr>
            </a:br>
            <a:r>
              <a:rPr lang="pl-PL" sz="20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Cel </a:t>
            </a:r>
            <a:r>
              <a:rPr lang="pl-PL" sz="20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operacyjny </a:t>
            </a:r>
            <a:r>
              <a:rPr lang="pl-PL" sz="20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II.1. </a:t>
            </a:r>
            <a:r>
              <a:rPr lang="pl-PL" sz="2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Zwiększenie </a:t>
            </a:r>
            <a:r>
              <a:rPr lang="pl-PL" sz="2000" dirty="0">
                <a:solidFill>
                  <a:schemeClr val="tx1"/>
                </a:solidFill>
                <a:latin typeface="+mn-lt"/>
                <a:cs typeface="Arial" pitchFamily="34" charset="0"/>
              </a:rPr>
              <a:t>dostępności pomocy terapeutycznej </a:t>
            </a:r>
            <a:r>
              <a:rPr lang="pl-PL" sz="2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 </a:t>
            </a:r>
            <a:r>
              <a:rPr lang="pl-PL" sz="2000" dirty="0">
                <a:solidFill>
                  <a:schemeClr val="tx1"/>
                </a:solidFill>
                <a:latin typeface="+mn-lt"/>
                <a:cs typeface="Arial" pitchFamily="34" charset="0"/>
              </a:rPr>
              <a:t>rehabilitacyjnej dla osób używających szkodliwie </a:t>
            </a:r>
            <a:r>
              <a:rPr lang="pl-PL" sz="2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pl-PL" sz="2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 </a:t>
            </a:r>
            <a:r>
              <a:rPr lang="pl-PL" sz="2000" dirty="0">
                <a:solidFill>
                  <a:schemeClr val="tx1"/>
                </a:solidFill>
                <a:latin typeface="+mn-lt"/>
                <a:cs typeface="Arial" pitchFamily="34" charset="0"/>
              </a:rPr>
              <a:t>uzależnionych od narkotyków</a:t>
            </a:r>
            <a:br>
              <a:rPr lang="pl-PL" sz="2000" dirty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endParaRPr lang="pl-PL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400" b="1" dirty="0">
                <a:cs typeface="Arial" pitchFamily="34" charset="0"/>
              </a:rPr>
              <a:t>Działania: </a:t>
            </a:r>
            <a:endParaRPr lang="pl-PL" sz="2400" b="1" dirty="0" smtClean="0">
              <a:cs typeface="Arial" pitchFamily="34" charset="0"/>
            </a:endParaRPr>
          </a:p>
          <a:p>
            <a:r>
              <a:rPr lang="pl-PL" sz="1600" dirty="0"/>
              <a:t>Wspieranie modernizacji bazy materialnej zakładów prowadzących leczenie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i </a:t>
            </a:r>
            <a:r>
              <a:rPr lang="pl-PL" sz="1600" dirty="0"/>
              <a:t>rehabilitację osób uzależnionych od narkotyków, lub używających narkotyków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w </a:t>
            </a:r>
            <a:r>
              <a:rPr lang="pl-PL" sz="1600" dirty="0"/>
              <a:t>sposób </a:t>
            </a:r>
            <a:r>
              <a:rPr lang="pl-PL" sz="1600" dirty="0" smtClean="0"/>
              <a:t>szkodliwy</a:t>
            </a:r>
          </a:p>
          <a:p>
            <a:r>
              <a:rPr lang="pl-PL" sz="1600" dirty="0"/>
              <a:t>Poprawa dostępu do ambulatoryjnego leczenia uzależnień poprzez wspieranie powstawania nowych placówek </a:t>
            </a:r>
            <a:endParaRPr lang="pl-PL" sz="1600" dirty="0" smtClean="0"/>
          </a:p>
          <a:p>
            <a:r>
              <a:rPr lang="pl-PL" sz="1600" dirty="0"/>
              <a:t>Wspieranie programów pomocy terapeutycznej i rehabilitacyjnej w placówkach leczenia </a:t>
            </a:r>
            <a:r>
              <a:rPr lang="pl-PL" sz="1600" dirty="0" smtClean="0"/>
              <a:t>uzależnień</a:t>
            </a:r>
          </a:p>
          <a:p>
            <a:r>
              <a:rPr lang="pl-PL" sz="1600" dirty="0"/>
              <a:t>Upowszechnianie informacji na temat placówek i programów dla osób </a:t>
            </a:r>
            <a:r>
              <a:rPr lang="pl-PL" sz="1600" dirty="0" smtClean="0"/>
              <a:t>uzależnionych</a:t>
            </a:r>
          </a:p>
          <a:p>
            <a:r>
              <a:rPr lang="pl-PL" sz="1600" dirty="0"/>
              <a:t>Wspieranie obozów i turnusów rehabilitacyjnych</a:t>
            </a:r>
            <a:endParaRPr lang="pl-PL" sz="1400" dirty="0">
              <a:latin typeface="Calibri"/>
              <a:ea typeface="Calibri"/>
              <a:cs typeface="Times New Roman"/>
            </a:endParaRPr>
          </a:p>
          <a:p>
            <a:r>
              <a:rPr lang="pl-PL" sz="1600" dirty="0" smtClean="0"/>
              <a:t> </a:t>
            </a:r>
            <a:r>
              <a:rPr lang="pl-PL" sz="1600" dirty="0"/>
              <a:t>Inicjowanie i wspieranie programów profilaktyki HIV, HBV, HCV, STI, w tym wśród osób uzależnionych </a:t>
            </a:r>
            <a:endParaRPr lang="pl-PL" sz="1400" dirty="0"/>
          </a:p>
          <a:p>
            <a:endParaRPr lang="pl-PL" sz="1600" dirty="0" smtClean="0"/>
          </a:p>
          <a:p>
            <a:pPr marL="109728" indent="0">
              <a:buNone/>
            </a:pPr>
            <a:r>
              <a:rPr lang="pl-PL" sz="1800" dirty="0" smtClean="0">
                <a:ea typeface="Calibri"/>
                <a:cs typeface="Arial" pitchFamily="34" charset="0"/>
              </a:rPr>
              <a:t>Wskaźniki </a:t>
            </a:r>
            <a:r>
              <a:rPr lang="pl-PL" sz="1800" dirty="0">
                <a:ea typeface="Calibri"/>
                <a:cs typeface="Arial" pitchFamily="34" charset="0"/>
              </a:rPr>
              <a:t>osiągnięcia celu: </a:t>
            </a:r>
            <a:r>
              <a:rPr lang="pl-PL" sz="1800" dirty="0">
                <a:cs typeface="Arial" pitchFamily="34" charset="0"/>
              </a:rPr>
              <a:t>liczba </a:t>
            </a:r>
            <a:r>
              <a:rPr lang="pl-PL" sz="1800" dirty="0" smtClean="0">
                <a:cs typeface="Arial" pitchFamily="34" charset="0"/>
              </a:rPr>
              <a:t>osób objętych pomocą; liczba placówek</a:t>
            </a:r>
            <a:endParaRPr lang="pl-PL" sz="1800" dirty="0">
              <a:ea typeface="Calibri"/>
              <a:cs typeface="Arial" pitchFamily="34" charset="0"/>
            </a:endParaRPr>
          </a:p>
          <a:p>
            <a:endParaRPr lang="pl-PL" sz="1600" dirty="0">
              <a:latin typeface="Calibri"/>
              <a:ea typeface="Calibri"/>
              <a:cs typeface="Times New Roman"/>
            </a:endParaRPr>
          </a:p>
          <a:p>
            <a:endParaRPr lang="pl-PL" sz="2400" dirty="0" smtClean="0"/>
          </a:p>
          <a:p>
            <a:endParaRPr lang="pl-PL" sz="2400" b="1" dirty="0">
              <a:cs typeface="Arial" pitchFamily="34" charset="0"/>
            </a:endParaRPr>
          </a:p>
          <a:p>
            <a:endParaRPr lang="pl-PL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273" y="5608292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25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marL="109728" indent="0" algn="ctr"/>
            <a: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Cel </a:t>
            </a:r>
            <a:r>
              <a:rPr lang="pl-PL" sz="24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operacyjny 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II.2. 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Wspieranie 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dostępności leczenia substytucyjnego dla osób uzależnionych od opiatów</a:t>
            </a:r>
            <a:br>
              <a:rPr lang="pl-PL" sz="2400" dirty="0">
                <a:solidFill>
                  <a:schemeClr val="tx1"/>
                </a:solidFill>
                <a:latin typeface="+mn-lt"/>
              </a:rPr>
            </a:br>
            <a:endParaRPr lang="pl-PL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400" b="1" dirty="0" smtClean="0">
                <a:cs typeface="Arial" pitchFamily="34" charset="0"/>
              </a:rPr>
              <a:t>Działania:</a:t>
            </a:r>
          </a:p>
          <a:p>
            <a:r>
              <a:rPr lang="pl-PL" sz="2000" dirty="0"/>
              <a:t>Wspieranie szkoleń na temat leczenia substytucyjnego, adresowanych do przedstawicieli m.in. zakładów opieki zdrowotnej, organizacji pozarządowych, pomocy społecznej, policji, straży </a:t>
            </a:r>
            <a:r>
              <a:rPr lang="pl-PL" sz="2000" dirty="0" smtClean="0"/>
              <a:t>miejskiej</a:t>
            </a:r>
          </a:p>
          <a:p>
            <a:pPr marL="109728" indent="0">
              <a:buNone/>
            </a:pPr>
            <a:endParaRPr lang="pl-PL" sz="1000" dirty="0" smtClean="0"/>
          </a:p>
          <a:p>
            <a:r>
              <a:rPr lang="pl-PL" sz="2000" dirty="0"/>
              <a:t>Inicjowanie powstawania nowych programów leczenia </a:t>
            </a:r>
            <a:r>
              <a:rPr lang="pl-PL" sz="2000" dirty="0" smtClean="0"/>
              <a:t>substytucyjnego</a:t>
            </a:r>
          </a:p>
          <a:p>
            <a:pPr marL="109728" indent="0">
              <a:buNone/>
            </a:pPr>
            <a:endParaRPr lang="pl-PL" sz="1000" dirty="0" smtClean="0"/>
          </a:p>
          <a:p>
            <a:r>
              <a:rPr lang="pl-PL" sz="2000" dirty="0"/>
              <a:t>Wspieranie programów leczenia substytucyjnego</a:t>
            </a:r>
            <a:endParaRPr lang="pl-PL" sz="2000" dirty="0">
              <a:latin typeface="Calibri"/>
              <a:ea typeface="Calibri"/>
              <a:cs typeface="Times New Roman"/>
            </a:endParaRPr>
          </a:p>
          <a:p>
            <a:endParaRPr lang="pl-PL" dirty="0" smtClean="0"/>
          </a:p>
          <a:p>
            <a:pPr marL="109728" indent="0">
              <a:buNone/>
            </a:pPr>
            <a:endParaRPr lang="pl-PL" sz="2000" dirty="0" smtClean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r>
              <a:rPr lang="pl-PL" sz="2000" dirty="0" smtClean="0">
                <a:ea typeface="Calibri"/>
                <a:cs typeface="Arial" pitchFamily="34" charset="0"/>
              </a:rPr>
              <a:t>Wskaźniki </a:t>
            </a:r>
            <a:r>
              <a:rPr lang="pl-PL" sz="2000" dirty="0">
                <a:ea typeface="Calibri"/>
                <a:cs typeface="Arial" pitchFamily="34" charset="0"/>
              </a:rPr>
              <a:t>osiągnięcia celu: </a:t>
            </a:r>
            <a:r>
              <a:rPr lang="pl-PL" sz="2000" dirty="0">
                <a:cs typeface="Arial" pitchFamily="34" charset="0"/>
              </a:rPr>
              <a:t>liczba </a:t>
            </a:r>
            <a:r>
              <a:rPr lang="pl-PL" sz="2000" dirty="0" smtClean="0">
                <a:cs typeface="Arial" pitchFamily="34" charset="0"/>
              </a:rPr>
              <a:t>szkoleń; </a:t>
            </a:r>
            <a:r>
              <a:rPr lang="pl-PL" sz="2000" dirty="0">
                <a:cs typeface="Arial" pitchFamily="34" charset="0"/>
              </a:rPr>
              <a:t>liczba </a:t>
            </a:r>
            <a:r>
              <a:rPr lang="pl-PL" sz="2000" dirty="0" smtClean="0">
                <a:cs typeface="Arial" pitchFamily="34" charset="0"/>
              </a:rPr>
              <a:t>programów</a:t>
            </a:r>
            <a:endParaRPr lang="pl-PL" sz="2000" dirty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endParaRPr lang="pl-P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273" y="5608292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52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Autofit/>
          </a:bodyPr>
          <a:lstStyle/>
          <a:p>
            <a:pPr marL="109728" algn="ctr"/>
            <a: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Cel </a:t>
            </a:r>
            <a:r>
              <a:rPr lang="pl-PL" sz="24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operacyjny 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II.3. 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Zmniejszenie marginalizacji społecznej wśród osób używających narkotyków oraz osób uzależnionych</a:t>
            </a:r>
            <a:br>
              <a:rPr lang="pl-PL" sz="2400" dirty="0">
                <a:solidFill>
                  <a:schemeClr val="tx1"/>
                </a:solidFill>
                <a:latin typeface="+mn-lt"/>
              </a:rPr>
            </a:br>
            <a:r>
              <a:rPr lang="pl-PL" sz="2400" dirty="0">
                <a:solidFill>
                  <a:schemeClr val="tx1"/>
                </a:solidFill>
                <a:latin typeface="+mn-lt"/>
              </a:rPr>
              <a:t/>
            </a:r>
            <a:br>
              <a:rPr lang="pl-PL" sz="2400" dirty="0">
                <a:solidFill>
                  <a:schemeClr val="tx1"/>
                </a:solidFill>
                <a:latin typeface="+mn-lt"/>
              </a:rPr>
            </a:br>
            <a:endParaRPr lang="pl-PL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400" b="1" dirty="0" smtClean="0">
                <a:cs typeface="Arial" pitchFamily="34" charset="0"/>
              </a:rPr>
              <a:t>Działania:</a:t>
            </a:r>
          </a:p>
          <a:p>
            <a:r>
              <a:rPr lang="pl-PL" sz="2000" dirty="0"/>
              <a:t>Wspieranie hosteli i mieszkań readaptacyjnych dla osób używających narkotyków szkodliwie oraz osób </a:t>
            </a:r>
            <a:r>
              <a:rPr lang="pl-PL" sz="2000" dirty="0" smtClean="0"/>
              <a:t>uzależnionych</a:t>
            </a:r>
          </a:p>
          <a:p>
            <a:pPr marL="109728" indent="0">
              <a:buNone/>
            </a:pPr>
            <a:endParaRPr lang="pl-PL" sz="2000" dirty="0" smtClean="0"/>
          </a:p>
          <a:p>
            <a:r>
              <a:rPr lang="pl-PL" sz="2000" dirty="0"/>
              <a:t>Inicjowanie i wspieranie centrów integracji społecznej</a:t>
            </a:r>
            <a:endParaRPr lang="pl-PL" sz="2000" dirty="0">
              <a:ea typeface="Calibri"/>
              <a:cs typeface="Times New Roman"/>
            </a:endParaRPr>
          </a:p>
          <a:p>
            <a:endParaRPr lang="pl-PL" sz="2000" dirty="0" smtClean="0"/>
          </a:p>
          <a:p>
            <a:endParaRPr lang="pl-PL" dirty="0" smtClean="0"/>
          </a:p>
          <a:p>
            <a:pPr marL="109728" indent="0">
              <a:buNone/>
            </a:pPr>
            <a:endParaRPr lang="pl-PL" sz="2000" dirty="0" smtClean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endParaRPr lang="pl-PL" sz="2000" dirty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endParaRPr lang="pl-PL" sz="2000" dirty="0" smtClean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r>
              <a:rPr lang="pl-PL" sz="2000" dirty="0" smtClean="0">
                <a:ea typeface="Calibri"/>
                <a:cs typeface="Arial" pitchFamily="34" charset="0"/>
              </a:rPr>
              <a:t>Wskaźniki </a:t>
            </a:r>
            <a:r>
              <a:rPr lang="pl-PL" sz="2000" dirty="0">
                <a:ea typeface="Calibri"/>
                <a:cs typeface="Arial" pitchFamily="34" charset="0"/>
              </a:rPr>
              <a:t>osiągnięcia celu: </a:t>
            </a:r>
            <a:r>
              <a:rPr lang="pl-PL" sz="2000" dirty="0">
                <a:cs typeface="Arial" pitchFamily="34" charset="0"/>
              </a:rPr>
              <a:t>liczba </a:t>
            </a:r>
            <a:r>
              <a:rPr lang="pl-PL" sz="2000" dirty="0" smtClean="0">
                <a:cs typeface="Arial" pitchFamily="34" charset="0"/>
              </a:rPr>
              <a:t>placówek; </a:t>
            </a:r>
            <a:r>
              <a:rPr lang="pl-PL" sz="2000" dirty="0">
                <a:cs typeface="Arial" pitchFamily="34" charset="0"/>
              </a:rPr>
              <a:t>liczba </a:t>
            </a:r>
            <a:r>
              <a:rPr lang="pl-PL" sz="2000" dirty="0" smtClean="0">
                <a:cs typeface="Arial" pitchFamily="34" charset="0"/>
              </a:rPr>
              <a:t>programów</a:t>
            </a:r>
            <a:endParaRPr lang="pl-PL" sz="2000" dirty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endParaRPr lang="pl-P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273" y="5608292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97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Autofit/>
          </a:bodyPr>
          <a:lstStyle/>
          <a:p>
            <a:pPr marL="109728" algn="ctr"/>
            <a: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pl-PL" sz="20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Cel </a:t>
            </a:r>
            <a:r>
              <a:rPr lang="pl-PL" sz="20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operacyjny </a:t>
            </a:r>
            <a:r>
              <a:rPr lang="pl-PL" sz="20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II.4. </a:t>
            </a:r>
            <a:r>
              <a:rPr lang="pl-PL" sz="2000" dirty="0">
                <a:latin typeface="+mn-lt"/>
              </a:rPr>
              <a:t>Wspieranie rozwoju zawodowego pracowników placówek prowadzących leczenie i rehabilitację osób uzależnionych od narkotyków oraz innych grup zawodowych mających styczność </a:t>
            </a: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z </a:t>
            </a:r>
            <a:r>
              <a:rPr lang="pl-PL" sz="2000" dirty="0">
                <a:latin typeface="+mn-lt"/>
              </a:rPr>
              <a:t>osobami uzależnionymi od narkotyków</a:t>
            </a:r>
            <a:br>
              <a:rPr lang="pl-PL" sz="2000" dirty="0">
                <a:latin typeface="+mn-lt"/>
              </a:rPr>
            </a:br>
            <a:r>
              <a:rPr lang="pl-PL" sz="2400" dirty="0">
                <a:solidFill>
                  <a:schemeClr val="tx1"/>
                </a:solidFill>
                <a:latin typeface="+mn-lt"/>
              </a:rPr>
              <a:t/>
            </a:r>
            <a:br>
              <a:rPr lang="pl-PL" sz="2400" dirty="0">
                <a:solidFill>
                  <a:schemeClr val="tx1"/>
                </a:solidFill>
                <a:latin typeface="+mn-lt"/>
              </a:rPr>
            </a:br>
            <a:endParaRPr lang="pl-PL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400" b="1" dirty="0" smtClean="0">
                <a:cs typeface="Arial" pitchFamily="34" charset="0"/>
              </a:rPr>
              <a:t>Działania:</a:t>
            </a:r>
            <a:endParaRPr lang="pl-PL" sz="2400" dirty="0" smtClean="0"/>
          </a:p>
          <a:p>
            <a:r>
              <a:rPr lang="pl-PL" sz="2000" dirty="0" smtClean="0"/>
              <a:t>Wspieranie </a:t>
            </a:r>
            <a:r>
              <a:rPr lang="pl-PL" sz="2000" dirty="0"/>
              <a:t>szkoleń podnoszących kwalifikacje zawodowe osób prowadzących leczenie i rehabilitację osób uzależnionych od narkotyków oraz innych grup zawodowych mających styczność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z </a:t>
            </a:r>
            <a:r>
              <a:rPr lang="pl-PL" sz="2000" dirty="0"/>
              <a:t>osobami uzależnionymi od </a:t>
            </a:r>
            <a:r>
              <a:rPr lang="pl-PL" sz="2000" dirty="0" smtClean="0"/>
              <a:t>narkotyków</a:t>
            </a:r>
          </a:p>
          <a:p>
            <a:pPr marL="109728" indent="0">
              <a:buNone/>
            </a:pPr>
            <a:endParaRPr lang="pl-PL" sz="2000" dirty="0" smtClean="0"/>
          </a:p>
          <a:p>
            <a:r>
              <a:rPr lang="pl-PL" sz="2000" dirty="0"/>
              <a:t>Wspieranie </a:t>
            </a:r>
            <a:r>
              <a:rPr lang="pl-PL" sz="2000" dirty="0" err="1"/>
              <a:t>superwizji</a:t>
            </a:r>
            <a:r>
              <a:rPr lang="pl-PL" sz="2000" dirty="0"/>
              <a:t> pracy terapeutów uzależnień</a:t>
            </a:r>
            <a:endParaRPr lang="pl-PL" sz="2000" dirty="0">
              <a:latin typeface="Calibri"/>
              <a:ea typeface="Calibri"/>
              <a:cs typeface="Times New Roman"/>
            </a:endParaRPr>
          </a:p>
          <a:p>
            <a:endParaRPr lang="pl-PL" sz="2000" dirty="0">
              <a:ea typeface="Calibri"/>
              <a:cs typeface="Times New Roman"/>
            </a:endParaRPr>
          </a:p>
          <a:p>
            <a:pPr marL="109728" indent="0">
              <a:buNone/>
            </a:pPr>
            <a:endParaRPr lang="pl-PL" sz="2000" dirty="0" smtClean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endParaRPr lang="pl-PL" sz="2000" dirty="0" smtClean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endParaRPr lang="pl-PL" sz="2000" dirty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r>
              <a:rPr lang="pl-PL" sz="2000" dirty="0" smtClean="0">
                <a:ea typeface="Calibri"/>
                <a:cs typeface="Arial" pitchFamily="34" charset="0"/>
              </a:rPr>
              <a:t>Wskaźnik </a:t>
            </a:r>
            <a:r>
              <a:rPr lang="pl-PL" sz="2000" dirty="0">
                <a:ea typeface="Calibri"/>
                <a:cs typeface="Arial" pitchFamily="34" charset="0"/>
              </a:rPr>
              <a:t>osiągnięcia celu: </a:t>
            </a:r>
            <a:r>
              <a:rPr lang="pl-PL" sz="2000" dirty="0">
                <a:cs typeface="Arial" pitchFamily="34" charset="0"/>
              </a:rPr>
              <a:t>liczba </a:t>
            </a:r>
            <a:r>
              <a:rPr lang="pl-PL" sz="2000" dirty="0" smtClean="0">
                <a:cs typeface="Arial" pitchFamily="34" charset="0"/>
              </a:rPr>
              <a:t>szkoleń</a:t>
            </a:r>
            <a:r>
              <a:rPr lang="pl-PL" sz="2000" dirty="0">
                <a:cs typeface="Arial" pitchFamily="34" charset="0"/>
              </a:rPr>
              <a:t>,</a:t>
            </a:r>
            <a:r>
              <a:rPr lang="pl-PL" sz="2000" dirty="0" smtClean="0">
                <a:cs typeface="Arial" pitchFamily="34" charset="0"/>
              </a:rPr>
              <a:t> </a:t>
            </a:r>
            <a:r>
              <a:rPr lang="pl-PL" sz="2000" dirty="0" err="1" smtClean="0">
                <a:cs typeface="Arial" pitchFamily="34" charset="0"/>
              </a:rPr>
              <a:t>superwizji</a:t>
            </a:r>
            <a:endParaRPr lang="pl-PL" sz="2000" dirty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endParaRPr lang="pl-P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273" y="5608292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663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Autofit/>
          </a:bodyPr>
          <a:lstStyle/>
          <a:p>
            <a:pPr marL="109728" algn="ctr"/>
            <a: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pl-PL" sz="20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Cel </a:t>
            </a:r>
            <a:r>
              <a:rPr lang="pl-PL" sz="20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operacyjny </a:t>
            </a:r>
            <a:r>
              <a:rPr lang="pl-PL" sz="20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III.1.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Monitorowanie epidemiologiczne problemu narkotyków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i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narkomanii oraz postaw społecznych wobec problemu na szczeblu lokalnym i wojewódzkim</a:t>
            </a:r>
            <a:br>
              <a:rPr lang="pl-PL" sz="2000" dirty="0">
                <a:solidFill>
                  <a:schemeClr val="tx1"/>
                </a:solidFill>
                <a:latin typeface="+mn-lt"/>
              </a:rPr>
            </a:br>
            <a:r>
              <a:rPr lang="pl-PL" sz="2400" dirty="0">
                <a:solidFill>
                  <a:schemeClr val="tx1"/>
                </a:solidFill>
                <a:latin typeface="+mn-lt"/>
              </a:rPr>
              <a:t/>
            </a:r>
            <a:br>
              <a:rPr lang="pl-PL" sz="2400" dirty="0">
                <a:solidFill>
                  <a:schemeClr val="tx1"/>
                </a:solidFill>
                <a:latin typeface="+mn-lt"/>
              </a:rPr>
            </a:br>
            <a:endParaRPr lang="pl-PL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pl-PL" sz="5100" b="1" dirty="0" smtClean="0">
                <a:cs typeface="Arial" pitchFamily="34" charset="0"/>
              </a:rPr>
              <a:t>Działania:</a:t>
            </a:r>
            <a:endParaRPr lang="pl-PL" sz="5100" dirty="0" smtClean="0"/>
          </a:p>
          <a:p>
            <a:r>
              <a:rPr lang="pl-PL" sz="3400" dirty="0" smtClean="0"/>
              <a:t>Zbieranie i analiza danych statystycznych dotyczących problemu narkotyków</a:t>
            </a:r>
            <a:br>
              <a:rPr lang="pl-PL" sz="3400" dirty="0" smtClean="0"/>
            </a:br>
            <a:r>
              <a:rPr lang="pl-PL" sz="3400" dirty="0" smtClean="0"/>
              <a:t>i narkomanii </a:t>
            </a:r>
          </a:p>
          <a:p>
            <a:endParaRPr lang="pl-PL" sz="2000" dirty="0" smtClean="0"/>
          </a:p>
          <a:p>
            <a:r>
              <a:rPr lang="pl-PL" sz="3400" dirty="0" smtClean="0"/>
              <a:t>Zbieranie </a:t>
            </a:r>
            <a:r>
              <a:rPr lang="pl-PL" sz="3400" dirty="0"/>
              <a:t>i analiza danych na poziomie wojewódzkim dotyczących nowo pojawiających się trendów używania środków </a:t>
            </a:r>
            <a:r>
              <a:rPr lang="pl-PL" sz="3400" dirty="0" smtClean="0"/>
              <a:t>zastępczych</a:t>
            </a:r>
          </a:p>
          <a:p>
            <a:endParaRPr lang="pl-PL" sz="1700" dirty="0" smtClean="0"/>
          </a:p>
          <a:p>
            <a:r>
              <a:rPr lang="pl-PL" sz="3400" dirty="0"/>
              <a:t>Oszacowanie liczby problemowych użytkowników narkotyków, w tym opiatów, na poziomie </a:t>
            </a:r>
            <a:r>
              <a:rPr lang="pl-PL" sz="3400" dirty="0" smtClean="0"/>
              <a:t>wojewódzkim</a:t>
            </a:r>
          </a:p>
          <a:p>
            <a:endParaRPr lang="pl-PL" sz="1700" dirty="0" smtClean="0"/>
          </a:p>
          <a:p>
            <a:r>
              <a:rPr lang="pl-PL" sz="3400" dirty="0"/>
              <a:t>Realizacja badań ankietowych w populacji generalnej oraz wśród młodzieży szkolnej, zgodnie </a:t>
            </a:r>
            <a:r>
              <a:rPr lang="pl-PL" sz="3400" dirty="0" smtClean="0"/>
              <a:t>z </a:t>
            </a:r>
            <a:r>
              <a:rPr lang="pl-PL" sz="3400" dirty="0"/>
              <a:t>metodologią zalecaną przez Europejskie Centrum Informacji </a:t>
            </a:r>
            <a:r>
              <a:rPr lang="pl-PL" sz="3400" dirty="0" smtClean="0"/>
              <a:t/>
            </a:r>
            <a:br>
              <a:rPr lang="pl-PL" sz="3400" dirty="0" smtClean="0"/>
            </a:br>
            <a:r>
              <a:rPr lang="pl-PL" sz="3400" dirty="0" smtClean="0"/>
              <a:t>o </a:t>
            </a:r>
            <a:r>
              <a:rPr lang="pl-PL" sz="3400" dirty="0"/>
              <a:t>Narkotykach </a:t>
            </a:r>
            <a:r>
              <a:rPr lang="pl-PL" sz="3400" dirty="0" smtClean="0"/>
              <a:t>i </a:t>
            </a:r>
            <a:r>
              <a:rPr lang="pl-PL" sz="3400" dirty="0"/>
              <a:t>Narkomanii </a:t>
            </a:r>
            <a:endParaRPr lang="pl-PL" sz="3400" dirty="0" smtClean="0"/>
          </a:p>
          <a:p>
            <a:endParaRPr lang="pl-PL" sz="1700" dirty="0" smtClean="0"/>
          </a:p>
          <a:p>
            <a:r>
              <a:rPr lang="pl-PL" sz="3400" dirty="0"/>
              <a:t>Zbieranie i analiza danych statystycznych na temat reakcji instytucjonalnej na problem narkotyków i narkomanii na poziomie lokalnym i </a:t>
            </a:r>
            <a:r>
              <a:rPr lang="pl-PL" sz="3400" dirty="0" smtClean="0"/>
              <a:t>wojewódzkim</a:t>
            </a:r>
          </a:p>
          <a:p>
            <a:pPr marL="109728" indent="0">
              <a:buNone/>
            </a:pPr>
            <a:endParaRPr lang="pl-PL" sz="3400" dirty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endParaRPr lang="pl-PL" sz="3400" dirty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endParaRPr lang="pl-PL" sz="3800" dirty="0" smtClean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r>
              <a:rPr lang="pl-PL" sz="3800" dirty="0" smtClean="0">
                <a:ea typeface="Calibri"/>
                <a:cs typeface="Arial" pitchFamily="34" charset="0"/>
              </a:rPr>
              <a:t>Wskaźnik </a:t>
            </a:r>
            <a:r>
              <a:rPr lang="pl-PL" sz="3800" dirty="0">
                <a:ea typeface="Calibri"/>
                <a:cs typeface="Arial" pitchFamily="34" charset="0"/>
              </a:rPr>
              <a:t>osiągnięcia celu: </a:t>
            </a:r>
            <a:r>
              <a:rPr lang="pl-PL" sz="3800" dirty="0">
                <a:cs typeface="Arial" pitchFamily="34" charset="0"/>
              </a:rPr>
              <a:t>liczba </a:t>
            </a:r>
            <a:r>
              <a:rPr lang="pl-PL" sz="3800" dirty="0" smtClean="0">
                <a:cs typeface="Arial" pitchFamily="34" charset="0"/>
              </a:rPr>
              <a:t>badań, analiz</a:t>
            </a:r>
            <a:endParaRPr lang="pl-PL" sz="3800" dirty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endParaRPr lang="pl-P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273" y="5608292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65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09728" indent="0" algn="ctr"/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Cel </a:t>
            </a:r>
            <a:r>
              <a:rPr lang="pl-PL" sz="2700" b="1" dirty="0">
                <a:solidFill>
                  <a:schemeClr val="tx1"/>
                </a:solidFill>
                <a:latin typeface="+mn-lt"/>
              </a:rPr>
              <a:t>operacyjny 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III.2. </a:t>
            </a:r>
            <a:r>
              <a:rPr lang="pl-PL" sz="2700" dirty="0" smtClean="0">
                <a:solidFill>
                  <a:schemeClr val="tx1"/>
                </a:solidFill>
                <a:latin typeface="+mn-lt"/>
              </a:rPr>
              <a:t>Rozwój </a:t>
            </a:r>
            <a:r>
              <a:rPr lang="pl-PL" sz="2700" dirty="0">
                <a:solidFill>
                  <a:schemeClr val="tx1"/>
                </a:solidFill>
                <a:latin typeface="+mn-lt"/>
              </a:rPr>
              <a:t>i konsolidacja systemu informacji o narkotykach i narkomanii</a:t>
            </a:r>
            <a:r>
              <a:rPr lang="pl-PL" dirty="0">
                <a:solidFill>
                  <a:schemeClr val="tx1"/>
                </a:solidFill>
                <a:latin typeface="+mn-lt"/>
              </a:rPr>
              <a:t/>
            </a:r>
            <a:br>
              <a:rPr lang="pl-PL" dirty="0">
                <a:solidFill>
                  <a:schemeClr val="tx1"/>
                </a:solidFill>
                <a:latin typeface="+mn-lt"/>
              </a:rPr>
            </a:br>
            <a:endParaRPr lang="pl-PL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sz="2400" b="1" dirty="0" smtClean="0"/>
              <a:t>Działania:</a:t>
            </a:r>
          </a:p>
          <a:p>
            <a:r>
              <a:rPr lang="pl-PL" sz="2000" dirty="0"/>
              <a:t>Realizacja monitoringu problemów narkotyków i narkomanii na poziomie lokalnym </a:t>
            </a:r>
            <a:r>
              <a:rPr lang="pl-PL" sz="2000" dirty="0" smtClean="0"/>
              <a:t>i wojewódzkim</a:t>
            </a:r>
          </a:p>
          <a:p>
            <a:endParaRPr lang="pl-PL" sz="2000" dirty="0"/>
          </a:p>
          <a:p>
            <a:r>
              <a:rPr lang="pl-PL" sz="2000" dirty="0"/>
              <a:t>Wspieranie szkoleń podnoszących kwalifikacje osób zaangażowanych w prowadzenie monitoringów na poziomie wojewódzkim i lokalnym</a:t>
            </a:r>
            <a:endParaRPr lang="pl-PL" sz="2000" dirty="0">
              <a:ea typeface="Calibri"/>
              <a:cs typeface="Times New Roman"/>
            </a:endParaRPr>
          </a:p>
          <a:p>
            <a:endParaRPr lang="pl-PL" sz="2400" b="1" dirty="0" smtClean="0"/>
          </a:p>
          <a:p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sz="2000" dirty="0" smtClean="0">
                <a:ea typeface="Calibri"/>
                <a:cs typeface="Arial" pitchFamily="34" charset="0"/>
              </a:rPr>
              <a:t>Wskaźnik </a:t>
            </a:r>
            <a:r>
              <a:rPr lang="pl-PL" sz="2000" dirty="0">
                <a:ea typeface="Calibri"/>
                <a:cs typeface="Arial" pitchFamily="34" charset="0"/>
              </a:rPr>
              <a:t>osiągnięcia celu: </a:t>
            </a:r>
            <a:r>
              <a:rPr lang="pl-PL" sz="2000" dirty="0">
                <a:cs typeface="Arial" pitchFamily="34" charset="0"/>
              </a:rPr>
              <a:t>liczba badań, </a:t>
            </a:r>
            <a:r>
              <a:rPr lang="pl-PL" sz="2000" dirty="0" smtClean="0">
                <a:cs typeface="Arial" pitchFamily="34" charset="0"/>
              </a:rPr>
              <a:t>analiz; liczba szkoleń</a:t>
            </a:r>
            <a:endParaRPr lang="pl-PL" sz="2000" dirty="0">
              <a:ea typeface="Calibri"/>
              <a:cs typeface="Arial" pitchFamily="34" charset="0"/>
            </a:endParaRPr>
          </a:p>
          <a:p>
            <a:pPr marL="109728" indent="0">
              <a:buNone/>
            </a:pP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273" y="5608292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537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>
                <a:solidFill>
                  <a:schemeClr val="tx1"/>
                </a:solidFill>
                <a:latin typeface="+mn-lt"/>
              </a:rPr>
              <a:t>Dziękuję za uwagę</a:t>
            </a:r>
            <a:endParaRPr lang="pl-PL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pl-PL" sz="2400" dirty="0" smtClean="0"/>
          </a:p>
          <a:p>
            <a:pPr marL="0" lvl="0" indent="0" algn="ctr">
              <a:buNone/>
            </a:pPr>
            <a:r>
              <a:rPr lang="pl-PL" sz="2000" dirty="0" smtClean="0"/>
              <a:t>Regionalny </a:t>
            </a:r>
            <a:r>
              <a:rPr lang="pl-PL" sz="2000" dirty="0"/>
              <a:t>Ośrodek Polityki Społecznej </a:t>
            </a:r>
          </a:p>
          <a:p>
            <a:pPr marL="0" lvl="0" indent="0" algn="ctr">
              <a:buNone/>
            </a:pPr>
            <a:r>
              <a:rPr lang="pl-PL" sz="2000" dirty="0"/>
              <a:t>w Białymstoku </a:t>
            </a:r>
          </a:p>
          <a:p>
            <a:pPr marL="0" lvl="0" indent="0" algn="ctr">
              <a:buNone/>
            </a:pPr>
            <a:r>
              <a:rPr lang="pl-PL" sz="2000" dirty="0"/>
              <a:t>ul. Kombatantów 7</a:t>
            </a:r>
          </a:p>
          <a:p>
            <a:pPr marL="0" lvl="0" indent="0" algn="ctr">
              <a:buNone/>
            </a:pPr>
            <a:r>
              <a:rPr lang="pl-PL" sz="2000" dirty="0"/>
              <a:t>15-110 Białystok </a:t>
            </a:r>
          </a:p>
          <a:p>
            <a:pPr marL="0" lvl="0" indent="0" algn="ctr">
              <a:buNone/>
            </a:pPr>
            <a:r>
              <a:rPr lang="pl-PL" sz="2000" dirty="0"/>
              <a:t>tel. 85 744 72 72</a:t>
            </a:r>
          </a:p>
          <a:p>
            <a:pPr marL="0" lvl="0" indent="0" algn="ctr">
              <a:buNone/>
            </a:pPr>
            <a:r>
              <a:rPr lang="pl-PL" sz="2000" dirty="0">
                <a:hlinkClick r:id="rId2"/>
              </a:rPr>
              <a:t>www.rops-bialystok.pl</a:t>
            </a:r>
            <a:endParaRPr lang="pl-PL" sz="2000" dirty="0"/>
          </a:p>
          <a:p>
            <a:pPr marL="0" lvl="0" indent="0" algn="ctr">
              <a:buNone/>
            </a:pPr>
            <a:r>
              <a:rPr lang="pl-PL" sz="2000" dirty="0">
                <a:hlinkClick r:id="rId3"/>
              </a:rPr>
              <a:t>rops@rops-bialystok.pl</a:t>
            </a:r>
            <a:endParaRPr lang="pl-PL" sz="2000" dirty="0"/>
          </a:p>
          <a:p>
            <a:endParaRPr lang="pl-PL" sz="3200" dirty="0"/>
          </a:p>
          <a:p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273" y="5608292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094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6971" y="1015827"/>
            <a:ext cx="8229600" cy="773832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solidFill>
                  <a:schemeClr val="tx1"/>
                </a:solidFill>
                <a:latin typeface="+mn-lt"/>
              </a:rPr>
              <a:t>Podstawa prawna</a:t>
            </a:r>
            <a:endParaRPr lang="pl-PL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sz="2400" b="1" dirty="0" smtClean="0">
                <a:cs typeface="Arial" pitchFamily="34" charset="0"/>
              </a:rPr>
              <a:t>Dokumenty normatywne związane </a:t>
            </a:r>
          </a:p>
          <a:p>
            <a:pPr marL="109728" indent="0">
              <a:buNone/>
            </a:pPr>
            <a:r>
              <a:rPr lang="pl-PL" sz="2400" b="1" dirty="0" smtClean="0">
                <a:cs typeface="Arial" pitchFamily="34" charset="0"/>
              </a:rPr>
              <a:t>z problematyką przeciwdziałania narkomanii:</a:t>
            </a:r>
          </a:p>
          <a:p>
            <a:pPr marL="109728" indent="0">
              <a:buNone/>
            </a:pPr>
            <a:endParaRPr lang="pl-PL" sz="1200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cs typeface="Arial" pitchFamily="34" charset="0"/>
              </a:rPr>
              <a:t>Krajowy Program Przeciwdziałania Narkomanii</a:t>
            </a:r>
          </a:p>
          <a:p>
            <a:pPr>
              <a:buFont typeface="Arial" pitchFamily="34" charset="0"/>
              <a:buChar char="•"/>
            </a:pPr>
            <a:endParaRPr lang="pl-PL" sz="800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cs typeface="Arial" pitchFamily="34" charset="0"/>
              </a:rPr>
              <a:t>Narodowy Program Profilaktyki i Rozwiązywania Problemów Alkoholowych</a:t>
            </a:r>
          </a:p>
          <a:p>
            <a:pPr>
              <a:buFont typeface="Arial" pitchFamily="34" charset="0"/>
              <a:buChar char="•"/>
            </a:pPr>
            <a:endParaRPr lang="pl-PL" sz="800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cs typeface="Arial" pitchFamily="34" charset="0"/>
              </a:rPr>
              <a:t>Krajowy Program </a:t>
            </a:r>
            <a:r>
              <a:rPr lang="pl-PL" sz="2000" dirty="0">
                <a:cs typeface="Arial" pitchFamily="34" charset="0"/>
              </a:rPr>
              <a:t>Zapobiegania Zakażeniom HIV i Zwalczania </a:t>
            </a:r>
            <a:r>
              <a:rPr lang="pl-PL" sz="2000" dirty="0" smtClean="0">
                <a:cs typeface="Arial" pitchFamily="34" charset="0"/>
              </a:rPr>
              <a:t>AIDS</a:t>
            </a:r>
          </a:p>
          <a:p>
            <a:pPr>
              <a:buFont typeface="Arial" pitchFamily="34" charset="0"/>
              <a:buChar char="•"/>
            </a:pPr>
            <a:endParaRPr lang="pl-PL" sz="800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cs typeface="Arial" pitchFamily="34" charset="0"/>
              </a:rPr>
              <a:t>Program Ochrony Zdrowia Psychicznego</a:t>
            </a:r>
          </a:p>
          <a:p>
            <a:pPr marL="109728" indent="0">
              <a:buNone/>
            </a:pPr>
            <a:endParaRPr lang="pl-PL" sz="2000" dirty="0" smtClean="0">
              <a:cs typeface="Arial" pitchFamily="34" charset="0"/>
            </a:endParaRPr>
          </a:p>
          <a:p>
            <a:pPr marL="109728" indent="0">
              <a:buNone/>
            </a:pP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589240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192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solidFill>
                  <a:schemeClr val="tx1"/>
                </a:solidFill>
                <a:latin typeface="+mn-lt"/>
              </a:rPr>
              <a:t>Podstawa prawna 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c.d.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 </a:t>
            </a:r>
            <a:endParaRPr lang="pl-PL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l-PL" sz="2000" dirty="0">
                <a:cs typeface="Arial" pitchFamily="34" charset="0"/>
              </a:rPr>
              <a:t>Ustawa z dnia 5 czerwca 1998 r. o samorządzie województwa </a:t>
            </a:r>
            <a:r>
              <a:rPr lang="pl-PL" sz="2000" dirty="0" smtClean="0">
                <a:cs typeface="Arial" pitchFamily="34" charset="0"/>
              </a:rPr>
              <a:t/>
            </a:r>
            <a:br>
              <a:rPr lang="pl-PL" sz="2000" dirty="0" smtClean="0">
                <a:cs typeface="Arial" pitchFamily="34" charset="0"/>
              </a:rPr>
            </a:br>
            <a:r>
              <a:rPr lang="pl-PL" sz="2000" dirty="0" smtClean="0">
                <a:cs typeface="Arial" pitchFamily="34" charset="0"/>
              </a:rPr>
              <a:t>(</a:t>
            </a:r>
            <a:r>
              <a:rPr lang="pl-PL" sz="2000" dirty="0">
                <a:cs typeface="Arial" pitchFamily="34" charset="0"/>
              </a:rPr>
              <a:t>Dz. U. </a:t>
            </a:r>
            <a:r>
              <a:rPr lang="pl-PL" sz="2000" dirty="0" smtClean="0">
                <a:cs typeface="Arial" pitchFamily="34" charset="0"/>
              </a:rPr>
              <a:t>z </a:t>
            </a:r>
            <a:r>
              <a:rPr lang="pl-PL" sz="2000" dirty="0">
                <a:cs typeface="Arial" pitchFamily="34" charset="0"/>
              </a:rPr>
              <a:t>2013, poz. </a:t>
            </a:r>
            <a:r>
              <a:rPr lang="pl-PL" sz="2000" dirty="0" smtClean="0">
                <a:cs typeface="Arial" pitchFamily="34" charset="0"/>
              </a:rPr>
              <a:t>596)</a:t>
            </a:r>
            <a:endParaRPr lang="pl-PL" sz="2000" dirty="0">
              <a:cs typeface="Arial" pitchFamily="34" charset="0"/>
            </a:endParaRPr>
          </a:p>
          <a:p>
            <a:pPr lvl="0"/>
            <a:r>
              <a:rPr lang="pl-PL" sz="2000" dirty="0">
                <a:cs typeface="Arial" pitchFamily="34" charset="0"/>
              </a:rPr>
              <a:t>Ustawa z dnia 29 lipca 2005 r. o przeciwdziałaniu narkomanii </a:t>
            </a:r>
            <a:r>
              <a:rPr lang="pl-PL" sz="2000" dirty="0" smtClean="0">
                <a:cs typeface="Arial" pitchFamily="34" charset="0"/>
              </a:rPr>
              <a:t/>
            </a:r>
            <a:br>
              <a:rPr lang="pl-PL" sz="2000" dirty="0" smtClean="0">
                <a:cs typeface="Arial" pitchFamily="34" charset="0"/>
              </a:rPr>
            </a:br>
            <a:r>
              <a:rPr lang="pl-PL" sz="2000" dirty="0" smtClean="0">
                <a:cs typeface="Arial" pitchFamily="34" charset="0"/>
              </a:rPr>
              <a:t>(</a:t>
            </a:r>
            <a:r>
              <a:rPr lang="pl-PL" sz="2000" dirty="0">
                <a:cs typeface="Arial" pitchFamily="34" charset="0"/>
              </a:rPr>
              <a:t>Dz. U. </a:t>
            </a:r>
            <a:r>
              <a:rPr lang="pl-PL" sz="2000" dirty="0" smtClean="0">
                <a:cs typeface="Arial" pitchFamily="34" charset="0"/>
              </a:rPr>
              <a:t>z </a:t>
            </a:r>
            <a:r>
              <a:rPr lang="pl-PL" sz="2000" dirty="0">
                <a:cs typeface="Arial" pitchFamily="34" charset="0"/>
              </a:rPr>
              <a:t>2012 r., poz. 124)</a:t>
            </a:r>
          </a:p>
          <a:p>
            <a:pPr lvl="0"/>
            <a:r>
              <a:rPr lang="pl-PL" sz="2000" dirty="0">
                <a:cs typeface="Arial" pitchFamily="34" charset="0"/>
              </a:rPr>
              <a:t>Ustawa z dnia 26 października 1982 </a:t>
            </a:r>
            <a:r>
              <a:rPr lang="pl-PL" sz="2000" dirty="0" smtClean="0">
                <a:cs typeface="Arial" pitchFamily="34" charset="0"/>
              </a:rPr>
              <a:t>r. </a:t>
            </a:r>
            <a:r>
              <a:rPr lang="pl-PL" sz="2000" dirty="0">
                <a:cs typeface="Arial" pitchFamily="34" charset="0"/>
              </a:rPr>
              <a:t>o wychowaniu w trzeźwości </a:t>
            </a:r>
            <a:br>
              <a:rPr lang="pl-PL" sz="2000" dirty="0">
                <a:cs typeface="Arial" pitchFamily="34" charset="0"/>
              </a:rPr>
            </a:br>
            <a:r>
              <a:rPr lang="pl-PL" sz="2000" dirty="0">
                <a:cs typeface="Arial" pitchFamily="34" charset="0"/>
              </a:rPr>
              <a:t>i przeciwdziałaniu alkoholizmowi </a:t>
            </a:r>
            <a:r>
              <a:rPr lang="pl-PL" sz="2000" dirty="0" smtClean="0">
                <a:cs typeface="Arial" pitchFamily="34" charset="0"/>
              </a:rPr>
              <a:t/>
            </a:r>
            <a:br>
              <a:rPr lang="pl-PL" sz="2000" dirty="0" smtClean="0">
                <a:cs typeface="Arial" pitchFamily="34" charset="0"/>
              </a:rPr>
            </a:br>
            <a:r>
              <a:rPr lang="pl-PL" sz="2000" dirty="0" smtClean="0">
                <a:cs typeface="Arial" pitchFamily="34" charset="0"/>
              </a:rPr>
              <a:t>(</a:t>
            </a:r>
            <a:r>
              <a:rPr lang="pl-PL" sz="2000" dirty="0" err="1">
                <a:cs typeface="Arial" pitchFamily="34" charset="0"/>
              </a:rPr>
              <a:t>t.j</a:t>
            </a:r>
            <a:r>
              <a:rPr lang="pl-PL" sz="2000" dirty="0">
                <a:cs typeface="Arial" pitchFamily="34" charset="0"/>
              </a:rPr>
              <a:t>. Dz. U. z 2012 r. poz. 1356 z </a:t>
            </a:r>
            <a:r>
              <a:rPr lang="pl-PL" sz="2000" dirty="0" err="1">
                <a:cs typeface="Arial" pitchFamily="34" charset="0"/>
              </a:rPr>
              <a:t>późn</a:t>
            </a:r>
            <a:r>
              <a:rPr lang="pl-PL" sz="2000" dirty="0">
                <a:cs typeface="Arial" pitchFamily="34" charset="0"/>
              </a:rPr>
              <a:t>. zm.)</a:t>
            </a:r>
          </a:p>
          <a:p>
            <a:pPr lvl="0"/>
            <a:r>
              <a:rPr lang="pl-PL" sz="2000" dirty="0">
                <a:cs typeface="Arial" pitchFamily="34" charset="0"/>
              </a:rPr>
              <a:t>Ustawa z dnia 24 kwietnia 2003 </a:t>
            </a:r>
            <a:r>
              <a:rPr lang="pl-PL" sz="2000" dirty="0" smtClean="0">
                <a:cs typeface="Arial" pitchFamily="34" charset="0"/>
              </a:rPr>
              <a:t>r. </a:t>
            </a:r>
            <a:r>
              <a:rPr lang="pl-PL" sz="2000" dirty="0">
                <a:cs typeface="Arial" pitchFamily="34" charset="0"/>
              </a:rPr>
              <a:t>o działalności </a:t>
            </a:r>
            <a:r>
              <a:rPr lang="pl-PL" sz="2000" dirty="0" smtClean="0">
                <a:cs typeface="Arial" pitchFamily="34" charset="0"/>
              </a:rPr>
              <a:t>pożytku publicznego i </a:t>
            </a:r>
            <a:r>
              <a:rPr lang="pl-PL" sz="2000" dirty="0">
                <a:cs typeface="Arial" pitchFamily="34" charset="0"/>
              </a:rPr>
              <a:t>wolontariacie </a:t>
            </a:r>
            <a:r>
              <a:rPr lang="pl-PL" sz="2000" dirty="0" smtClean="0">
                <a:cs typeface="Arial" pitchFamily="34" charset="0"/>
              </a:rPr>
              <a:t/>
            </a:r>
            <a:br>
              <a:rPr lang="pl-PL" sz="2000" dirty="0" smtClean="0">
                <a:cs typeface="Arial" pitchFamily="34" charset="0"/>
              </a:rPr>
            </a:br>
            <a:r>
              <a:rPr lang="pl-PL" sz="2000" dirty="0" smtClean="0">
                <a:cs typeface="Arial" pitchFamily="34" charset="0"/>
              </a:rPr>
              <a:t>(</a:t>
            </a:r>
            <a:r>
              <a:rPr lang="pl-PL" sz="2000" dirty="0" err="1">
                <a:cs typeface="Arial" pitchFamily="34" charset="0"/>
              </a:rPr>
              <a:t>t.j</a:t>
            </a:r>
            <a:r>
              <a:rPr lang="pl-PL" sz="2000" dirty="0">
                <a:cs typeface="Arial" pitchFamily="34" charset="0"/>
              </a:rPr>
              <a:t>. Dz. U. z 2010 r. Nr 234, poz. 1536 z </a:t>
            </a:r>
            <a:r>
              <a:rPr lang="pl-PL" sz="2000" dirty="0" err="1">
                <a:cs typeface="Arial" pitchFamily="34" charset="0"/>
              </a:rPr>
              <a:t>późn</a:t>
            </a:r>
            <a:r>
              <a:rPr lang="pl-PL" sz="2000" dirty="0">
                <a:cs typeface="Arial" pitchFamily="34" charset="0"/>
              </a:rPr>
              <a:t>. zm.)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589240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378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5112"/>
          </a:xfrm>
        </p:spPr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lnSpc>
                <a:spcPct val="150000"/>
              </a:lnSpc>
              <a:buNone/>
            </a:pPr>
            <a:r>
              <a:rPr lang="pl-PL" dirty="0" smtClean="0">
                <a:cs typeface="Arial" pitchFamily="34" charset="0"/>
              </a:rPr>
              <a:t>„</a:t>
            </a:r>
            <a:r>
              <a:rPr lang="pl-PL" dirty="0">
                <a:cs typeface="Arial" pitchFamily="34" charset="0"/>
              </a:rPr>
              <a:t>Program przeciwdziałania narkomanii </a:t>
            </a:r>
            <a:r>
              <a:rPr lang="pl-PL" dirty="0" smtClean="0">
                <a:cs typeface="Arial" pitchFamily="34" charset="0"/>
              </a:rPr>
              <a:t/>
            </a:r>
            <a:br>
              <a:rPr lang="pl-PL" dirty="0" smtClean="0">
                <a:cs typeface="Arial" pitchFamily="34" charset="0"/>
              </a:rPr>
            </a:br>
            <a:r>
              <a:rPr lang="pl-PL" dirty="0" smtClean="0">
                <a:cs typeface="Arial" pitchFamily="34" charset="0"/>
              </a:rPr>
              <a:t>w </a:t>
            </a:r>
            <a:r>
              <a:rPr lang="pl-PL" dirty="0">
                <a:cs typeface="Arial" pitchFamily="34" charset="0"/>
              </a:rPr>
              <a:t>województwie podlaskim na lata 2014-2018</a:t>
            </a:r>
            <a:r>
              <a:rPr lang="pl-PL" dirty="0" smtClean="0">
                <a:cs typeface="Arial" pitchFamily="34" charset="0"/>
              </a:rPr>
              <a:t>” jest programem operacyjnym „Wojewódzkiej Strategii Polityki Społecznej na lata 2010-2018”</a:t>
            </a:r>
            <a:endParaRPr lang="pl-PL" dirty="0"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589239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457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Obszary strategiczne Programu</a:t>
            </a:r>
            <a:br>
              <a:rPr lang="pl-PL" sz="3600" b="1" dirty="0" smtClean="0">
                <a:solidFill>
                  <a:schemeClr val="tx1"/>
                </a:solidFill>
                <a:latin typeface="+mn-lt"/>
              </a:rPr>
            </a:br>
            <a:endParaRPr lang="pl-PL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pl-PL" dirty="0" smtClean="0">
                <a:cs typeface="Arial" pitchFamily="34" charset="0"/>
              </a:rPr>
              <a:t>II. </a:t>
            </a:r>
            <a:r>
              <a:rPr lang="pl-PL" dirty="0">
                <a:cs typeface="Arial" pitchFamily="34" charset="0"/>
              </a:rPr>
              <a:t>Wypełnianie funkcji rodzin (rodziny </a:t>
            </a:r>
            <a:r>
              <a:rPr lang="pl-PL" dirty="0" smtClean="0">
                <a:cs typeface="Arial" pitchFamily="34" charset="0"/>
              </a:rPr>
              <a:t/>
            </a:r>
            <a:br>
              <a:rPr lang="pl-PL" dirty="0" smtClean="0">
                <a:cs typeface="Arial" pitchFamily="34" charset="0"/>
              </a:rPr>
            </a:br>
            <a:r>
              <a:rPr lang="pl-PL" dirty="0" smtClean="0">
                <a:cs typeface="Arial" pitchFamily="34" charset="0"/>
              </a:rPr>
              <a:t>z </a:t>
            </a:r>
            <a:r>
              <a:rPr lang="pl-PL" dirty="0">
                <a:cs typeface="Arial" pitchFamily="34" charset="0"/>
              </a:rPr>
              <a:t>osobami zależnymi, bezpieczeństwo</a:t>
            </a:r>
            <a:r>
              <a:rPr lang="pl-PL" dirty="0" smtClean="0">
                <a:cs typeface="Arial" pitchFamily="34" charset="0"/>
              </a:rPr>
              <a:t>)</a:t>
            </a:r>
          </a:p>
          <a:p>
            <a:pPr lvl="0"/>
            <a:endParaRPr lang="pl-PL" dirty="0">
              <a:cs typeface="Arial" pitchFamily="34" charset="0"/>
            </a:endParaRPr>
          </a:p>
          <a:p>
            <a:pPr marL="109728" indent="0">
              <a:buNone/>
            </a:pPr>
            <a:r>
              <a:rPr lang="pl-PL" dirty="0" smtClean="0">
                <a:cs typeface="Arial" pitchFamily="34" charset="0"/>
              </a:rPr>
              <a:t>III. Profilaktyka </a:t>
            </a:r>
            <a:r>
              <a:rPr lang="pl-PL" dirty="0">
                <a:cs typeface="Arial" pitchFamily="34" charset="0"/>
              </a:rPr>
              <a:t>oraz oferta leczenia w systemie ochrony zdrowia</a:t>
            </a:r>
          </a:p>
          <a:p>
            <a:pPr lvl="0"/>
            <a:endParaRPr lang="pl-PL" dirty="0" smtClean="0">
              <a:cs typeface="Arial" pitchFamily="34" charset="0"/>
            </a:endParaRPr>
          </a:p>
          <a:p>
            <a:pPr marL="109728" lvl="0" indent="0">
              <a:buNone/>
            </a:pPr>
            <a:r>
              <a:rPr lang="pl-PL" dirty="0" smtClean="0">
                <a:cs typeface="Arial" pitchFamily="34" charset="0"/>
              </a:rPr>
              <a:t>VI. Kapitał społeczny</a:t>
            </a:r>
          </a:p>
          <a:p>
            <a:pPr lvl="0"/>
            <a:endParaRPr lang="pl-PL" dirty="0"/>
          </a:p>
          <a:p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589240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330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lvl="0" algn="ctr"/>
            <a:r>
              <a:rPr lang="pl-PL" sz="28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Cele strategiczne i operacyjne Programu</a:t>
            </a:r>
            <a:endParaRPr lang="pl-PL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pPr marL="109728" lvl="0" indent="0" algn="ctr">
              <a:buNone/>
            </a:pPr>
            <a:r>
              <a:rPr lang="pl-PL" sz="2400" b="1" dirty="0" smtClean="0">
                <a:cs typeface="Arial" pitchFamily="34" charset="0"/>
              </a:rPr>
              <a:t>Cel strategiczny I. Profilaktyka </a:t>
            </a:r>
          </a:p>
          <a:p>
            <a:pPr marL="109728" lvl="0" indent="0">
              <a:buNone/>
            </a:pPr>
            <a:endParaRPr lang="pl-PL" sz="1600" b="1" dirty="0" smtClean="0">
              <a:cs typeface="Arial" pitchFamily="34" charset="0"/>
            </a:endParaRPr>
          </a:p>
          <a:p>
            <a:pPr marL="109728" lvl="0" indent="0">
              <a:buNone/>
            </a:pPr>
            <a:r>
              <a:rPr lang="pl-PL" sz="2000" b="1" dirty="0" smtClean="0">
                <a:cs typeface="Arial" pitchFamily="34" charset="0"/>
              </a:rPr>
              <a:t>Cel operacyjny I.1</a:t>
            </a:r>
            <a:r>
              <a:rPr lang="pl-PL" sz="2000" b="1" dirty="0">
                <a:cs typeface="Arial" pitchFamily="34" charset="0"/>
              </a:rPr>
              <a:t>. </a:t>
            </a:r>
          </a:p>
          <a:p>
            <a:pPr marL="109728" lvl="0" indent="0">
              <a:buNone/>
            </a:pPr>
            <a:r>
              <a:rPr lang="pl-PL" sz="2000" dirty="0">
                <a:cs typeface="Arial" pitchFamily="34" charset="0"/>
              </a:rPr>
              <a:t>Rozwój profilaktyki uniwersalnej, selektywnej, </a:t>
            </a:r>
            <a:r>
              <a:rPr lang="pl-PL" sz="2000" dirty="0" smtClean="0">
                <a:cs typeface="Arial" pitchFamily="34" charset="0"/>
              </a:rPr>
              <a:t>wskazującej</a:t>
            </a:r>
          </a:p>
          <a:p>
            <a:pPr marL="109728" lvl="0" indent="0">
              <a:buNone/>
            </a:pPr>
            <a:endParaRPr lang="pl-PL" sz="2000" dirty="0" smtClean="0">
              <a:cs typeface="Arial" pitchFamily="34" charset="0"/>
            </a:endParaRPr>
          </a:p>
          <a:p>
            <a:pPr marL="109728" lvl="0" indent="0">
              <a:buNone/>
            </a:pPr>
            <a:r>
              <a:rPr lang="pl-PL" sz="2000" b="1" dirty="0" smtClean="0">
                <a:cs typeface="Arial" pitchFamily="34" charset="0"/>
              </a:rPr>
              <a:t>Cel operacyjny I.2.</a:t>
            </a:r>
          </a:p>
          <a:p>
            <a:pPr marL="109728" lvl="0" indent="0">
              <a:buNone/>
            </a:pPr>
            <a:r>
              <a:rPr lang="pl-PL" sz="2000" dirty="0" smtClean="0">
                <a:cs typeface="Arial" pitchFamily="34" charset="0"/>
              </a:rPr>
              <a:t>Podniesienie </a:t>
            </a:r>
            <a:r>
              <a:rPr lang="pl-PL" sz="2000" dirty="0">
                <a:cs typeface="Arial" pitchFamily="34" charset="0"/>
              </a:rPr>
              <a:t>poziomu wiedzy społeczeństwa na temat problemów związanych </a:t>
            </a:r>
            <a:r>
              <a:rPr lang="pl-PL" sz="2000" dirty="0" smtClean="0">
                <a:cs typeface="Arial" pitchFamily="34" charset="0"/>
              </a:rPr>
              <a:t>z </a:t>
            </a:r>
            <a:r>
              <a:rPr lang="pl-PL" sz="2000" dirty="0">
                <a:cs typeface="Arial" pitchFamily="34" charset="0"/>
              </a:rPr>
              <a:t>używaniem substancji psychoaktywnych i możliwości zapobiegania </a:t>
            </a:r>
            <a:r>
              <a:rPr lang="pl-PL" sz="2000" dirty="0" smtClean="0">
                <a:cs typeface="Arial" pitchFamily="34" charset="0"/>
              </a:rPr>
              <a:t>zjawisku</a:t>
            </a:r>
          </a:p>
          <a:p>
            <a:pPr marL="109728" lvl="0" indent="0">
              <a:buNone/>
            </a:pPr>
            <a:endParaRPr lang="pl-PL" sz="2000" dirty="0">
              <a:cs typeface="Arial" pitchFamily="34" charset="0"/>
            </a:endParaRPr>
          </a:p>
          <a:p>
            <a:pPr marL="109728" indent="0">
              <a:buNone/>
            </a:pPr>
            <a:r>
              <a:rPr lang="pl-PL" sz="2000" b="1" dirty="0">
                <a:cs typeface="Arial" pitchFamily="34" charset="0"/>
              </a:rPr>
              <a:t>Cel operacyjny I.3.</a:t>
            </a:r>
          </a:p>
          <a:p>
            <a:pPr marL="109728" indent="0">
              <a:buNone/>
            </a:pPr>
            <a:r>
              <a:rPr lang="pl-PL" sz="2000" dirty="0">
                <a:cs typeface="Arial" pitchFamily="34" charset="0"/>
              </a:rPr>
              <a:t>Podnoszenie kwalifikacji zawodowych </a:t>
            </a:r>
            <a:r>
              <a:rPr lang="pl-PL" sz="2000" dirty="0" smtClean="0">
                <a:cs typeface="Arial" pitchFamily="34" charset="0"/>
              </a:rPr>
              <a:t>osób zaangażowanych </a:t>
            </a:r>
            <a:br>
              <a:rPr lang="pl-PL" sz="2000" dirty="0" smtClean="0">
                <a:cs typeface="Arial" pitchFamily="34" charset="0"/>
              </a:rPr>
            </a:br>
            <a:r>
              <a:rPr lang="pl-PL" sz="2000" dirty="0" smtClean="0">
                <a:cs typeface="Arial" pitchFamily="34" charset="0"/>
              </a:rPr>
              <a:t>w </a:t>
            </a:r>
            <a:r>
              <a:rPr lang="pl-PL" sz="2000" dirty="0">
                <a:cs typeface="Arial" pitchFamily="34" charset="0"/>
              </a:rPr>
              <a:t>działalność profilaktyczną</a:t>
            </a:r>
          </a:p>
          <a:p>
            <a:pPr lvl="0"/>
            <a:endParaRPr lang="pl-PL" dirty="0"/>
          </a:p>
          <a:p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541" y="5572397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132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1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Cele </a:t>
            </a:r>
            <a:r>
              <a:rPr lang="pl-PL" sz="31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strategiczne i operacyjne Programu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c.d.</a:t>
            </a:r>
            <a:r>
              <a:rPr lang="pl-PL" sz="36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</a:t>
            </a:r>
            <a:endParaRPr lang="pl-PL" sz="3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 fontScale="92500"/>
          </a:bodyPr>
          <a:lstStyle/>
          <a:p>
            <a:pPr marL="109728" lvl="0" indent="0" algn="ctr">
              <a:buNone/>
            </a:pPr>
            <a:r>
              <a:rPr lang="pl-PL" sz="2600" b="1" dirty="0">
                <a:cs typeface="Arial" pitchFamily="34" charset="0"/>
              </a:rPr>
              <a:t>Cel strategiczny </a:t>
            </a:r>
            <a:r>
              <a:rPr lang="pl-PL" sz="2600" b="1" dirty="0" smtClean="0">
                <a:cs typeface="Arial" pitchFamily="34" charset="0"/>
              </a:rPr>
              <a:t>II. Leczenie, rehabilitacja, ograniczanie szkód zdrowotnych i reintegracja społeczna </a:t>
            </a:r>
          </a:p>
          <a:p>
            <a:pPr marL="109728" lvl="0" indent="0">
              <a:buNone/>
            </a:pPr>
            <a:endParaRPr lang="pl-PL" sz="2400" b="1" dirty="0" smtClean="0">
              <a:cs typeface="Arial" pitchFamily="34" charset="0"/>
            </a:endParaRPr>
          </a:p>
          <a:p>
            <a:pPr marL="109728" lvl="0" indent="0">
              <a:buNone/>
            </a:pPr>
            <a:r>
              <a:rPr lang="pl-PL" sz="2200" b="1" dirty="0" smtClean="0">
                <a:cs typeface="Arial" pitchFamily="34" charset="0"/>
              </a:rPr>
              <a:t>Cel </a:t>
            </a:r>
            <a:r>
              <a:rPr lang="pl-PL" sz="2200" b="1" dirty="0">
                <a:cs typeface="Arial" pitchFamily="34" charset="0"/>
              </a:rPr>
              <a:t>operacyjny </a:t>
            </a:r>
            <a:r>
              <a:rPr lang="pl-PL" sz="2200" b="1" dirty="0" smtClean="0">
                <a:cs typeface="Arial" pitchFamily="34" charset="0"/>
              </a:rPr>
              <a:t>II.1. </a:t>
            </a:r>
          </a:p>
          <a:p>
            <a:pPr marL="109728" lvl="0" indent="0">
              <a:buNone/>
            </a:pPr>
            <a:r>
              <a:rPr lang="pl-PL" sz="2200" dirty="0" smtClean="0">
                <a:cs typeface="Arial" pitchFamily="34" charset="0"/>
              </a:rPr>
              <a:t>Zwiększenie </a:t>
            </a:r>
            <a:r>
              <a:rPr lang="pl-PL" sz="2200" dirty="0">
                <a:cs typeface="Arial" pitchFamily="34" charset="0"/>
              </a:rPr>
              <a:t>dostępności pomocy terapeutycznej </a:t>
            </a:r>
            <a:r>
              <a:rPr lang="pl-PL" sz="2200" dirty="0" smtClean="0">
                <a:cs typeface="Arial" pitchFamily="34" charset="0"/>
              </a:rPr>
              <a:t>i rehabilitacyjnej </a:t>
            </a:r>
            <a:r>
              <a:rPr lang="pl-PL" sz="2200" dirty="0">
                <a:cs typeface="Arial" pitchFamily="34" charset="0"/>
              </a:rPr>
              <a:t>dla osób używających szkodliwie </a:t>
            </a:r>
            <a:r>
              <a:rPr lang="pl-PL" sz="2200" dirty="0" smtClean="0">
                <a:cs typeface="Arial" pitchFamily="34" charset="0"/>
              </a:rPr>
              <a:t>i </a:t>
            </a:r>
            <a:r>
              <a:rPr lang="pl-PL" sz="2200" dirty="0">
                <a:cs typeface="Arial" pitchFamily="34" charset="0"/>
              </a:rPr>
              <a:t>uzależnionych od </a:t>
            </a:r>
            <a:r>
              <a:rPr lang="pl-PL" sz="2200" dirty="0" smtClean="0">
                <a:cs typeface="Arial" pitchFamily="34" charset="0"/>
              </a:rPr>
              <a:t>narkotyków</a:t>
            </a:r>
          </a:p>
          <a:p>
            <a:pPr marL="109728" indent="0">
              <a:buNone/>
            </a:pPr>
            <a:endParaRPr lang="pl-PL" sz="2200" b="1" dirty="0" smtClean="0">
              <a:cs typeface="Arial" pitchFamily="34" charset="0"/>
            </a:endParaRPr>
          </a:p>
          <a:p>
            <a:pPr marL="109728" indent="0">
              <a:buNone/>
            </a:pPr>
            <a:r>
              <a:rPr lang="pl-PL" sz="2200" b="1" dirty="0" smtClean="0">
                <a:cs typeface="Arial" pitchFamily="34" charset="0"/>
              </a:rPr>
              <a:t>Cel </a:t>
            </a:r>
            <a:r>
              <a:rPr lang="pl-PL" sz="2200" b="1" dirty="0">
                <a:cs typeface="Arial" pitchFamily="34" charset="0"/>
              </a:rPr>
              <a:t>operacyjny </a:t>
            </a:r>
            <a:r>
              <a:rPr lang="pl-PL" sz="2200" b="1" dirty="0" smtClean="0">
                <a:cs typeface="Arial" pitchFamily="34" charset="0"/>
              </a:rPr>
              <a:t>II.2.</a:t>
            </a:r>
            <a:endParaRPr lang="pl-PL" sz="2200" b="1" dirty="0">
              <a:cs typeface="Arial" pitchFamily="34" charset="0"/>
            </a:endParaRPr>
          </a:p>
          <a:p>
            <a:pPr marL="109728" indent="0">
              <a:buNone/>
            </a:pPr>
            <a:r>
              <a:rPr lang="pl-PL" sz="2200" dirty="0"/>
              <a:t>Wspieranie dostępności leczenia substytucyjnego dla osób uzależnionych od </a:t>
            </a:r>
            <a:r>
              <a:rPr lang="pl-PL" sz="2200" dirty="0" smtClean="0"/>
              <a:t>opiatów</a:t>
            </a:r>
          </a:p>
          <a:p>
            <a:pPr marL="109728" indent="0">
              <a:buNone/>
            </a:pPr>
            <a:r>
              <a:rPr lang="pl-PL" sz="2400" dirty="0">
                <a:cs typeface="Arial" pitchFamily="34" charset="0"/>
              </a:rPr>
              <a:t/>
            </a:r>
            <a:br>
              <a:rPr lang="pl-PL" sz="2400" dirty="0">
                <a:cs typeface="Arial" pitchFamily="34" charset="0"/>
              </a:rPr>
            </a:br>
            <a:endParaRPr lang="pl-PL" sz="2400" b="1" dirty="0"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589240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957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Cele strategiczne i operacyjne Programu </a:t>
            </a:r>
            <a:r>
              <a:rPr lang="pl-PL" sz="22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c.d</a:t>
            </a:r>
            <a:r>
              <a:rPr lang="pl-PL" sz="22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.</a:t>
            </a:r>
            <a:endParaRPr lang="pl-PL" sz="2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000" b="1" dirty="0">
                <a:cs typeface="Arial" pitchFamily="34" charset="0"/>
              </a:rPr>
              <a:t>Cel operacyjny II.3.</a:t>
            </a:r>
          </a:p>
          <a:p>
            <a:pPr marL="109728" indent="0">
              <a:buNone/>
            </a:pPr>
            <a:r>
              <a:rPr lang="pl-PL" sz="2000" dirty="0"/>
              <a:t>Zmniejszenie marginalizacji społecznej wśród osób używających narkotyków oraz osób uzależnionych</a:t>
            </a:r>
          </a:p>
          <a:p>
            <a:pPr marL="109728" indent="0">
              <a:buNone/>
            </a:pPr>
            <a:endParaRPr lang="pl-PL" sz="2000" b="1" dirty="0" smtClean="0">
              <a:cs typeface="Arial" pitchFamily="34" charset="0"/>
            </a:endParaRPr>
          </a:p>
          <a:p>
            <a:pPr marL="109728" indent="0">
              <a:buNone/>
            </a:pPr>
            <a:endParaRPr lang="pl-PL" sz="2000" b="1" dirty="0">
              <a:cs typeface="Arial" pitchFamily="34" charset="0"/>
            </a:endParaRPr>
          </a:p>
          <a:p>
            <a:pPr marL="109728" indent="0">
              <a:buNone/>
            </a:pPr>
            <a:r>
              <a:rPr lang="pl-PL" sz="2000" b="1" dirty="0" smtClean="0">
                <a:cs typeface="Arial" pitchFamily="34" charset="0"/>
              </a:rPr>
              <a:t>Cel </a:t>
            </a:r>
            <a:r>
              <a:rPr lang="pl-PL" sz="2000" b="1" dirty="0">
                <a:cs typeface="Arial" pitchFamily="34" charset="0"/>
              </a:rPr>
              <a:t>operacyjny </a:t>
            </a:r>
            <a:r>
              <a:rPr lang="pl-PL" sz="2000" b="1" dirty="0" smtClean="0">
                <a:cs typeface="Arial" pitchFamily="34" charset="0"/>
              </a:rPr>
              <a:t>II.4.</a:t>
            </a:r>
            <a:endParaRPr lang="pl-PL" sz="2000" b="1" dirty="0">
              <a:cs typeface="Arial" pitchFamily="34" charset="0"/>
            </a:endParaRPr>
          </a:p>
          <a:p>
            <a:pPr marL="109728" indent="0">
              <a:buNone/>
            </a:pPr>
            <a:r>
              <a:rPr lang="pl-PL" sz="2000" dirty="0"/>
              <a:t>Wspieranie rozwoju zawodowego pracowników placówek prowadzących leczenie i rehabilitację osób uzależnionych od narkotyków oraz innych grup zawodowych mających styczność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z </a:t>
            </a:r>
            <a:r>
              <a:rPr lang="pl-PL" sz="2000" dirty="0"/>
              <a:t>osobami uzależnionymi od narkotyków</a:t>
            </a:r>
          </a:p>
          <a:p>
            <a:pPr marL="109728" indent="0">
              <a:buNone/>
            </a:pP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553934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10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Cele </a:t>
            </a:r>
            <a:r>
              <a:rPr lang="pl-PL" sz="28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strategiczne i operacyjne </a:t>
            </a:r>
            <a:r>
              <a:rPr lang="pl-PL" sz="28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Programu </a:t>
            </a:r>
            <a:r>
              <a:rPr lang="pl-PL" sz="24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c.d.</a:t>
            </a:r>
            <a:endParaRPr lang="pl-PL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400" b="1" dirty="0" smtClean="0">
                <a:cs typeface="Arial" pitchFamily="34" charset="0"/>
              </a:rPr>
              <a:t>Cel strategiczny III. Badania i monitoring problemu narkotyków i narkomanii</a:t>
            </a:r>
          </a:p>
          <a:p>
            <a:pPr marL="109728" indent="0">
              <a:buNone/>
            </a:pPr>
            <a:endParaRPr lang="pl-PL" sz="2000" b="1" dirty="0" smtClean="0">
              <a:cs typeface="Arial" pitchFamily="34" charset="0"/>
            </a:endParaRPr>
          </a:p>
          <a:p>
            <a:pPr marL="109728" indent="0">
              <a:buNone/>
            </a:pPr>
            <a:r>
              <a:rPr lang="pl-PL" sz="2000" b="1" dirty="0" smtClean="0">
                <a:cs typeface="Arial" pitchFamily="34" charset="0"/>
              </a:rPr>
              <a:t>Cel </a:t>
            </a:r>
            <a:r>
              <a:rPr lang="pl-PL" sz="2000" b="1" dirty="0">
                <a:cs typeface="Arial" pitchFamily="34" charset="0"/>
              </a:rPr>
              <a:t>operacyjny </a:t>
            </a:r>
            <a:r>
              <a:rPr lang="pl-PL" sz="2000" b="1" dirty="0" smtClean="0">
                <a:cs typeface="Arial" pitchFamily="34" charset="0"/>
              </a:rPr>
              <a:t>III.1.</a:t>
            </a:r>
            <a:endParaRPr lang="pl-PL" sz="2000" b="1" dirty="0">
              <a:cs typeface="Arial" pitchFamily="34" charset="0"/>
            </a:endParaRPr>
          </a:p>
          <a:p>
            <a:pPr marL="109728" indent="0">
              <a:buNone/>
            </a:pPr>
            <a:r>
              <a:rPr lang="pl-PL" sz="2000" dirty="0"/>
              <a:t>Monitorowanie epidemiologiczne problemu narkotyków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i </a:t>
            </a:r>
            <a:r>
              <a:rPr lang="pl-PL" sz="2000" dirty="0"/>
              <a:t>narkomanii oraz postaw społecznych wobec problemu na szczeblu lokalnym </a:t>
            </a:r>
            <a:r>
              <a:rPr lang="pl-PL" sz="2000" dirty="0" smtClean="0"/>
              <a:t>i wojewódzkim</a:t>
            </a:r>
          </a:p>
          <a:p>
            <a:pPr marL="109728" indent="0">
              <a:buNone/>
            </a:pPr>
            <a:endParaRPr lang="pl-PL" sz="2000" dirty="0"/>
          </a:p>
          <a:p>
            <a:pPr marL="109728" indent="0">
              <a:buNone/>
            </a:pPr>
            <a:r>
              <a:rPr lang="pl-PL" sz="2000" b="1" dirty="0" smtClean="0"/>
              <a:t>Cel operacyjny III.2.</a:t>
            </a:r>
          </a:p>
          <a:p>
            <a:pPr marL="109728" indent="0">
              <a:buNone/>
            </a:pPr>
            <a:r>
              <a:rPr lang="pl-PL" sz="2000" dirty="0" smtClean="0"/>
              <a:t>Rozwój i konsolidacja systemu informacji o narkotykach i narkomanii</a:t>
            </a:r>
            <a:endParaRPr lang="pl-PL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729847"/>
            <a:ext cx="738187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84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797</TotalTime>
  <Words>579</Words>
  <Application>Microsoft Office PowerPoint</Application>
  <PresentationFormat>Pokaz na ekranie (4:3)</PresentationFormat>
  <Paragraphs>180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Wielkomiejski</vt:lpstr>
      <vt:lpstr>„Program przeciwdziałania narkomanii w województwie podlaskim na lata 2014-2018”</vt:lpstr>
      <vt:lpstr>Podstawa prawna</vt:lpstr>
      <vt:lpstr>Podstawa prawna c.d. </vt:lpstr>
      <vt:lpstr>Prezentacja programu PowerPoint</vt:lpstr>
      <vt:lpstr> Obszary strategiczne Programu </vt:lpstr>
      <vt:lpstr>Cele strategiczne i operacyjne Programu</vt:lpstr>
      <vt:lpstr>Cele strategiczne i operacyjne Programu c.d. </vt:lpstr>
      <vt:lpstr>Cele strategiczne i operacyjne Programu c.d.</vt:lpstr>
      <vt:lpstr>Cele strategiczne i operacyjne Programu c.d.</vt:lpstr>
      <vt:lpstr> Cel operacyjny I.1. Rozwój profilaktyki uniwersalnej, selektywnej, wskazującej </vt:lpstr>
      <vt:lpstr> Cel operacyjny I.2. Podniesienie poziomu wiedzy społeczeństwa na temat problemów związanych z używaniem substancji psychoaktywnych i możliwości zapobiegania zjawisku </vt:lpstr>
      <vt:lpstr>  Cel operacyjny I.3. Podnoszenie kwalifikacji zawodowych osób zaangażowanych w działalność profilaktyczną  </vt:lpstr>
      <vt:lpstr> Cel operacyjny II.1. Zwiększenie dostępności pomocy terapeutycznej i rehabilitacyjnej dla osób używających szkodliwie  i uzależnionych od narkotyków </vt:lpstr>
      <vt:lpstr> Cel operacyjny II.2. Wspieranie dostępności leczenia substytucyjnego dla osób uzależnionych od opiatów </vt:lpstr>
      <vt:lpstr>  Cel operacyjny II.3. Zmniejszenie marginalizacji społecznej wśród osób używających narkotyków oraz osób uzależnionych  </vt:lpstr>
      <vt:lpstr>  Cel operacyjny II.4. Wspieranie rozwoju zawodowego pracowników placówek prowadzących leczenie i rehabilitację osób uzależnionych od narkotyków oraz innych grup zawodowych mających styczność  z osobami uzależnionymi od narkotyków  </vt:lpstr>
      <vt:lpstr>  Cel operacyjny III.1. Monitorowanie epidemiologiczne problemu narkotyków i narkomanii oraz postaw społecznych wobec problemu na szczeblu lokalnym i wojewódzkim  </vt:lpstr>
      <vt:lpstr> Cel operacyjny III.2. Rozwój i konsolidacja systemu informacji o narkotykach i narkomanii </vt:lpstr>
      <vt:lpstr>Dziękuję za uwagę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„Program przeciwdziałania narkomanii  w województwie podlaskim na lata 2014-2018”</dc:title>
  <dc:creator>a.golubiewska</dc:creator>
  <cp:lastModifiedBy>tadmin</cp:lastModifiedBy>
  <cp:revision>43</cp:revision>
  <dcterms:created xsi:type="dcterms:W3CDTF">2014-01-27T10:57:22Z</dcterms:created>
  <dcterms:modified xsi:type="dcterms:W3CDTF">2014-02-04T11:56:47Z</dcterms:modified>
</cp:coreProperties>
</file>