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84" r:id="rId4"/>
    <p:sldId id="286" r:id="rId5"/>
    <p:sldId id="287" r:id="rId6"/>
    <p:sldId id="272" r:id="rId7"/>
    <p:sldId id="276" r:id="rId8"/>
    <p:sldId id="288" r:id="rId9"/>
    <p:sldId id="304" r:id="rId10"/>
    <p:sldId id="291" r:id="rId11"/>
    <p:sldId id="319" r:id="rId12"/>
    <p:sldId id="320" r:id="rId13"/>
    <p:sldId id="296" r:id="rId14"/>
    <p:sldId id="318" r:id="rId15"/>
    <p:sldId id="299" r:id="rId16"/>
    <p:sldId id="300" r:id="rId17"/>
    <p:sldId id="279" r:id="rId18"/>
    <p:sldId id="302" r:id="rId19"/>
    <p:sldId id="303" r:id="rId20"/>
    <p:sldId id="306" r:id="rId21"/>
    <p:sldId id="308" r:id="rId22"/>
    <p:sldId id="280" r:id="rId23"/>
    <p:sldId id="310" r:id="rId24"/>
    <p:sldId id="321" r:id="rId25"/>
    <p:sldId id="313" r:id="rId26"/>
    <p:sldId id="315" r:id="rId27"/>
    <p:sldId id="317" r:id="rId28"/>
    <p:sldId id="262" r:id="rId2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084" y="-12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090D5B-7297-4942-AC4A-1224E0B9FBBF}" type="doc">
      <dgm:prSet loTypeId="urn:microsoft.com/office/officeart/2005/8/layout/vList2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42C1BFD2-8E36-4F14-99CA-1CC36879D8F4}">
      <dgm:prSet custT="1"/>
      <dgm:spPr/>
      <dgm:t>
        <a:bodyPr/>
        <a:lstStyle/>
        <a:p>
          <a:pPr algn="l" rtl="0"/>
          <a:r>
            <a:rPr lang="pl-PL" sz="2400" dirty="0" smtClean="0"/>
            <a:t>Dokumenty normujące problematykę rozwiazywania problemów alkoholowych</a:t>
          </a:r>
          <a:r>
            <a:rPr lang="pl-PL" sz="2800" dirty="0" smtClean="0"/>
            <a:t>:</a:t>
          </a:r>
          <a:endParaRPr lang="pl-PL" sz="2800" dirty="0"/>
        </a:p>
      </dgm:t>
    </dgm:pt>
    <dgm:pt modelId="{115D2BB5-8542-4D18-94D3-B9BC3BD2B2BD}" type="parTrans" cxnId="{DEDCF16A-8838-4C31-BB94-EE0084619948}">
      <dgm:prSet/>
      <dgm:spPr/>
      <dgm:t>
        <a:bodyPr/>
        <a:lstStyle/>
        <a:p>
          <a:endParaRPr lang="pl-PL"/>
        </a:p>
      </dgm:t>
    </dgm:pt>
    <dgm:pt modelId="{C72E23A2-1D98-4302-88BA-0C5E1206EC22}" type="sibTrans" cxnId="{DEDCF16A-8838-4C31-BB94-EE0084619948}">
      <dgm:prSet/>
      <dgm:spPr/>
      <dgm:t>
        <a:bodyPr/>
        <a:lstStyle/>
        <a:p>
          <a:endParaRPr lang="pl-PL"/>
        </a:p>
      </dgm:t>
    </dgm:pt>
    <dgm:pt modelId="{68F083E3-1AA7-4E8E-9198-51A866C5BDF3}">
      <dgm:prSet custT="1"/>
      <dgm:spPr/>
      <dgm:t>
        <a:bodyPr/>
        <a:lstStyle/>
        <a:p>
          <a:r>
            <a:rPr lang="pl-PL" sz="1800" dirty="0" smtClean="0"/>
            <a:t>Krajowy </a:t>
          </a:r>
          <a:r>
            <a:rPr lang="pl-PL" sz="1800" dirty="0"/>
            <a:t>Program Przeciwdziałania Przemocy w Rodzinie</a:t>
          </a:r>
        </a:p>
      </dgm:t>
    </dgm:pt>
    <dgm:pt modelId="{652FFA36-E28D-42BC-8D12-F47AB9C28522}" type="parTrans" cxnId="{AC3A4B6F-4AD4-42F2-AA7B-2A6C1DF24AA0}">
      <dgm:prSet/>
      <dgm:spPr/>
      <dgm:t>
        <a:bodyPr/>
        <a:lstStyle/>
        <a:p>
          <a:endParaRPr lang="pl-PL"/>
        </a:p>
      </dgm:t>
    </dgm:pt>
    <dgm:pt modelId="{385D3D35-B986-48AE-A391-32D5855304EE}" type="sibTrans" cxnId="{AC3A4B6F-4AD4-42F2-AA7B-2A6C1DF24AA0}">
      <dgm:prSet/>
      <dgm:spPr/>
      <dgm:t>
        <a:bodyPr/>
        <a:lstStyle/>
        <a:p>
          <a:endParaRPr lang="pl-PL"/>
        </a:p>
      </dgm:t>
    </dgm:pt>
    <dgm:pt modelId="{EED9F01D-D2B8-44C1-8D21-0B03546D9DB5}">
      <dgm:prSet custT="1"/>
      <dgm:spPr/>
      <dgm:t>
        <a:bodyPr/>
        <a:lstStyle/>
        <a:p>
          <a:r>
            <a:rPr lang="pl-PL" sz="1800" dirty="0" smtClean="0"/>
            <a:t>Program </a:t>
          </a:r>
          <a:r>
            <a:rPr lang="pl-PL" sz="1800" dirty="0"/>
            <a:t>Ochrony Zdrowia Psychicznego</a:t>
          </a:r>
        </a:p>
      </dgm:t>
    </dgm:pt>
    <dgm:pt modelId="{5B0AE3CA-9F0B-4790-952D-D581B653BDCF}" type="parTrans" cxnId="{E14A0A9C-115D-4602-8070-ACF0A7F09009}">
      <dgm:prSet/>
      <dgm:spPr/>
      <dgm:t>
        <a:bodyPr/>
        <a:lstStyle/>
        <a:p>
          <a:endParaRPr lang="pl-PL"/>
        </a:p>
      </dgm:t>
    </dgm:pt>
    <dgm:pt modelId="{1FA9BAE4-498C-4806-8067-003776F8CFF7}" type="sibTrans" cxnId="{E14A0A9C-115D-4602-8070-ACF0A7F09009}">
      <dgm:prSet/>
      <dgm:spPr/>
      <dgm:t>
        <a:bodyPr/>
        <a:lstStyle/>
        <a:p>
          <a:endParaRPr lang="pl-PL"/>
        </a:p>
      </dgm:t>
    </dgm:pt>
    <dgm:pt modelId="{80650B59-6BA9-4F29-B043-32BF26EBD654}">
      <dgm:prSet custT="1"/>
      <dgm:spPr/>
      <dgm:t>
        <a:bodyPr/>
        <a:lstStyle/>
        <a:p>
          <a:r>
            <a:rPr lang="pl-PL" sz="1800" dirty="0" smtClean="0"/>
            <a:t>Krajowy </a:t>
          </a:r>
          <a:r>
            <a:rPr lang="pl-PL" sz="1800" dirty="0"/>
            <a:t>Program Przeciwdziałania Narkomanii</a:t>
          </a:r>
        </a:p>
      </dgm:t>
    </dgm:pt>
    <dgm:pt modelId="{490C3070-6F6F-43D5-AC16-D5652F3EAC36}" type="parTrans" cxnId="{20A9F0B5-3119-4D0A-B0A7-3CC1E75B78F6}">
      <dgm:prSet/>
      <dgm:spPr/>
      <dgm:t>
        <a:bodyPr/>
        <a:lstStyle/>
        <a:p>
          <a:endParaRPr lang="pl-PL"/>
        </a:p>
      </dgm:t>
    </dgm:pt>
    <dgm:pt modelId="{61261675-DAC6-4F3C-95B0-5F820C4E8AE4}" type="sibTrans" cxnId="{20A9F0B5-3119-4D0A-B0A7-3CC1E75B78F6}">
      <dgm:prSet/>
      <dgm:spPr/>
      <dgm:t>
        <a:bodyPr/>
        <a:lstStyle/>
        <a:p>
          <a:endParaRPr lang="pl-PL"/>
        </a:p>
      </dgm:t>
    </dgm:pt>
    <dgm:pt modelId="{BE907865-F86B-43D1-9882-41E8E92C7DD7}">
      <dgm:prSet custT="1"/>
      <dgm:spPr/>
      <dgm:t>
        <a:bodyPr/>
        <a:lstStyle/>
        <a:p>
          <a:r>
            <a:rPr lang="pl-PL" sz="1800" dirty="0" smtClean="0"/>
            <a:t>Ustawy </a:t>
          </a:r>
          <a:r>
            <a:rPr lang="pl-PL" sz="1800" dirty="0"/>
            <a:t>i rozporządzenia</a:t>
          </a:r>
        </a:p>
      </dgm:t>
    </dgm:pt>
    <dgm:pt modelId="{41C1A782-3EBF-40CE-98CB-DD6569E9C412}" type="parTrans" cxnId="{1AA16EE3-5631-45E7-B89E-203EA45FB893}">
      <dgm:prSet/>
      <dgm:spPr/>
      <dgm:t>
        <a:bodyPr/>
        <a:lstStyle/>
        <a:p>
          <a:endParaRPr lang="pl-PL"/>
        </a:p>
      </dgm:t>
    </dgm:pt>
    <dgm:pt modelId="{224C1749-CBF2-418E-8180-FD471F96C255}" type="sibTrans" cxnId="{1AA16EE3-5631-45E7-B89E-203EA45FB893}">
      <dgm:prSet/>
      <dgm:spPr/>
      <dgm:t>
        <a:bodyPr/>
        <a:lstStyle/>
        <a:p>
          <a:endParaRPr lang="pl-PL"/>
        </a:p>
      </dgm:t>
    </dgm:pt>
    <dgm:pt modelId="{65CCE3D4-BF6E-4308-A672-B50D81B6031D}">
      <dgm:prSet/>
      <dgm:spPr/>
      <dgm:t>
        <a:bodyPr/>
        <a:lstStyle/>
        <a:p>
          <a:endParaRPr lang="pl-PL" sz="2300" dirty="0"/>
        </a:p>
      </dgm:t>
    </dgm:pt>
    <dgm:pt modelId="{5199D8CB-66A3-4C25-A706-FA5359A28B06}" type="parTrans" cxnId="{B9131C57-BFDD-4498-A047-6B10846A4B41}">
      <dgm:prSet/>
      <dgm:spPr/>
      <dgm:t>
        <a:bodyPr/>
        <a:lstStyle/>
        <a:p>
          <a:endParaRPr lang="pl-PL"/>
        </a:p>
      </dgm:t>
    </dgm:pt>
    <dgm:pt modelId="{FF752639-B17A-4DE4-9135-F7112CA96921}" type="sibTrans" cxnId="{B9131C57-BFDD-4498-A047-6B10846A4B41}">
      <dgm:prSet/>
      <dgm:spPr/>
      <dgm:t>
        <a:bodyPr/>
        <a:lstStyle/>
        <a:p>
          <a:endParaRPr lang="pl-PL"/>
        </a:p>
      </dgm:t>
    </dgm:pt>
    <dgm:pt modelId="{D993DD6B-BDD6-4F7D-BB24-568F0B56345A}">
      <dgm:prSet custT="1"/>
      <dgm:spPr/>
      <dgm:t>
        <a:bodyPr/>
        <a:lstStyle/>
        <a:p>
          <a:pPr algn="just" rtl="0"/>
          <a:r>
            <a:rPr lang="pl-PL" sz="1800" dirty="0" smtClean="0"/>
            <a:t>Narodowy Program Zdrowia</a:t>
          </a:r>
          <a:endParaRPr lang="pl-PL" sz="1800" dirty="0"/>
        </a:p>
      </dgm:t>
    </dgm:pt>
    <dgm:pt modelId="{5BA5ACC1-1A6F-4639-B22D-644F3490A216}" type="sibTrans" cxnId="{F81249BB-CD00-468F-9D51-3ACFAA618A97}">
      <dgm:prSet/>
      <dgm:spPr/>
      <dgm:t>
        <a:bodyPr/>
        <a:lstStyle/>
        <a:p>
          <a:endParaRPr lang="pl-PL"/>
        </a:p>
      </dgm:t>
    </dgm:pt>
    <dgm:pt modelId="{1AAF5388-B8C4-4210-BAB1-5B1B119FC9E6}" type="parTrans" cxnId="{F81249BB-CD00-468F-9D51-3ACFAA618A97}">
      <dgm:prSet/>
      <dgm:spPr/>
      <dgm:t>
        <a:bodyPr/>
        <a:lstStyle/>
        <a:p>
          <a:endParaRPr lang="pl-PL"/>
        </a:p>
      </dgm:t>
    </dgm:pt>
    <dgm:pt modelId="{DF3805F6-56A3-42D8-8471-BB3C7E38CB87}">
      <dgm:prSet/>
      <dgm:spPr/>
      <dgm:t>
        <a:bodyPr/>
        <a:lstStyle/>
        <a:p>
          <a:pPr algn="just" rtl="0"/>
          <a:endParaRPr lang="pl-PL" sz="2300" dirty="0"/>
        </a:p>
      </dgm:t>
    </dgm:pt>
    <dgm:pt modelId="{0EFAC8E9-1D08-4FEB-8A21-5AAE7926F80B}" type="parTrans" cxnId="{C0477036-AE3E-4A13-ABB1-D8577D131CFC}">
      <dgm:prSet/>
      <dgm:spPr/>
      <dgm:t>
        <a:bodyPr/>
        <a:lstStyle/>
        <a:p>
          <a:endParaRPr lang="pl-PL"/>
        </a:p>
      </dgm:t>
    </dgm:pt>
    <dgm:pt modelId="{E2797A85-21D9-4C49-AE63-3C6D464B5AA1}" type="sibTrans" cxnId="{C0477036-AE3E-4A13-ABB1-D8577D131CFC}">
      <dgm:prSet/>
      <dgm:spPr/>
      <dgm:t>
        <a:bodyPr/>
        <a:lstStyle/>
        <a:p>
          <a:endParaRPr lang="pl-PL"/>
        </a:p>
      </dgm:t>
    </dgm:pt>
    <dgm:pt modelId="{E9A28240-83FC-43D7-B147-BCC01D620640}" type="pres">
      <dgm:prSet presAssocID="{D6090D5B-7297-4942-AC4A-1224E0B9FBB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30E6AB8-ED1B-47A7-961B-CF7DE495BC91}" type="pres">
      <dgm:prSet presAssocID="{42C1BFD2-8E36-4F14-99CA-1CC36879D8F4}" presName="parentText" presStyleLbl="node1" presStyleIdx="0" presStyleCnt="1" custScaleX="100000" custScaleY="104232" custLinFactNeighborX="-1936" custLinFactNeighborY="261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E73032B-E41D-4629-82E8-3FC38CB767A4}" type="pres">
      <dgm:prSet presAssocID="{42C1BFD2-8E36-4F14-99CA-1CC36879D8F4}" presName="childText" presStyleLbl="revTx" presStyleIdx="0" presStyleCnt="1" custScaleX="97879" custScaleY="11043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9131C57-BFDD-4498-A047-6B10846A4B41}" srcId="{42C1BFD2-8E36-4F14-99CA-1CC36879D8F4}" destId="{65CCE3D4-BF6E-4308-A672-B50D81B6031D}" srcOrd="6" destOrd="0" parTransId="{5199D8CB-66A3-4C25-A706-FA5359A28B06}" sibTransId="{FF752639-B17A-4DE4-9135-F7112CA96921}"/>
    <dgm:cxn modelId="{34445392-1CF5-4A01-8983-7ADB01E97A39}" type="presOf" srcId="{D6090D5B-7297-4942-AC4A-1224E0B9FBBF}" destId="{E9A28240-83FC-43D7-B147-BCC01D620640}" srcOrd="0" destOrd="0" presId="urn:microsoft.com/office/officeart/2005/8/layout/vList2"/>
    <dgm:cxn modelId="{E14A0A9C-115D-4602-8070-ACF0A7F09009}" srcId="{42C1BFD2-8E36-4F14-99CA-1CC36879D8F4}" destId="{EED9F01D-D2B8-44C1-8D21-0B03546D9DB5}" srcOrd="3" destOrd="0" parTransId="{5B0AE3CA-9F0B-4790-952D-D581B653BDCF}" sibTransId="{1FA9BAE4-498C-4806-8067-003776F8CFF7}"/>
    <dgm:cxn modelId="{A3F001E5-89BF-4C7F-B685-2852EC20EE26}" type="presOf" srcId="{65CCE3D4-BF6E-4308-A672-B50D81B6031D}" destId="{EE73032B-E41D-4629-82E8-3FC38CB767A4}" srcOrd="0" destOrd="6" presId="urn:microsoft.com/office/officeart/2005/8/layout/vList2"/>
    <dgm:cxn modelId="{1AA16EE3-5631-45E7-B89E-203EA45FB893}" srcId="{42C1BFD2-8E36-4F14-99CA-1CC36879D8F4}" destId="{BE907865-F86B-43D1-9882-41E8E92C7DD7}" srcOrd="5" destOrd="0" parTransId="{41C1A782-3EBF-40CE-98CB-DD6569E9C412}" sibTransId="{224C1749-CBF2-418E-8180-FD471F96C255}"/>
    <dgm:cxn modelId="{DEDCF16A-8838-4C31-BB94-EE0084619948}" srcId="{D6090D5B-7297-4942-AC4A-1224E0B9FBBF}" destId="{42C1BFD2-8E36-4F14-99CA-1CC36879D8F4}" srcOrd="0" destOrd="0" parTransId="{115D2BB5-8542-4D18-94D3-B9BC3BD2B2BD}" sibTransId="{C72E23A2-1D98-4302-88BA-0C5E1206EC22}"/>
    <dgm:cxn modelId="{F81249BB-CD00-468F-9D51-3ACFAA618A97}" srcId="{42C1BFD2-8E36-4F14-99CA-1CC36879D8F4}" destId="{D993DD6B-BDD6-4F7D-BB24-568F0B56345A}" srcOrd="1" destOrd="0" parTransId="{1AAF5388-B8C4-4210-BAB1-5B1B119FC9E6}" sibTransId="{5BA5ACC1-1A6F-4639-B22D-644F3490A216}"/>
    <dgm:cxn modelId="{3A1109DC-50D2-46C8-80E2-72C49038E364}" type="presOf" srcId="{80650B59-6BA9-4F29-B043-32BF26EBD654}" destId="{EE73032B-E41D-4629-82E8-3FC38CB767A4}" srcOrd="0" destOrd="4" presId="urn:microsoft.com/office/officeart/2005/8/layout/vList2"/>
    <dgm:cxn modelId="{AC3A4B6F-4AD4-42F2-AA7B-2A6C1DF24AA0}" srcId="{42C1BFD2-8E36-4F14-99CA-1CC36879D8F4}" destId="{68F083E3-1AA7-4E8E-9198-51A866C5BDF3}" srcOrd="2" destOrd="0" parTransId="{652FFA36-E28D-42BC-8D12-F47AB9C28522}" sibTransId="{385D3D35-B986-48AE-A391-32D5855304EE}"/>
    <dgm:cxn modelId="{9C9AC693-DC35-4C9E-89DA-3CFBEA84DB45}" type="presOf" srcId="{68F083E3-1AA7-4E8E-9198-51A866C5BDF3}" destId="{EE73032B-E41D-4629-82E8-3FC38CB767A4}" srcOrd="0" destOrd="2" presId="urn:microsoft.com/office/officeart/2005/8/layout/vList2"/>
    <dgm:cxn modelId="{BB6341DE-C1E6-4CC0-903D-209419763243}" type="presOf" srcId="{D993DD6B-BDD6-4F7D-BB24-568F0B56345A}" destId="{EE73032B-E41D-4629-82E8-3FC38CB767A4}" srcOrd="0" destOrd="1" presId="urn:microsoft.com/office/officeart/2005/8/layout/vList2"/>
    <dgm:cxn modelId="{8F75F9AA-F22C-4B21-93EF-9483D13A3626}" type="presOf" srcId="{42C1BFD2-8E36-4F14-99CA-1CC36879D8F4}" destId="{B30E6AB8-ED1B-47A7-961B-CF7DE495BC91}" srcOrd="0" destOrd="0" presId="urn:microsoft.com/office/officeart/2005/8/layout/vList2"/>
    <dgm:cxn modelId="{7A9A5603-25C3-4F67-AF38-28728CE73A2E}" type="presOf" srcId="{BE907865-F86B-43D1-9882-41E8E92C7DD7}" destId="{EE73032B-E41D-4629-82E8-3FC38CB767A4}" srcOrd="0" destOrd="5" presId="urn:microsoft.com/office/officeart/2005/8/layout/vList2"/>
    <dgm:cxn modelId="{20A9F0B5-3119-4D0A-B0A7-3CC1E75B78F6}" srcId="{42C1BFD2-8E36-4F14-99CA-1CC36879D8F4}" destId="{80650B59-6BA9-4F29-B043-32BF26EBD654}" srcOrd="4" destOrd="0" parTransId="{490C3070-6F6F-43D5-AC16-D5652F3EAC36}" sibTransId="{61261675-DAC6-4F3C-95B0-5F820C4E8AE4}"/>
    <dgm:cxn modelId="{DAAF4FCF-9654-4289-9025-5E370CD143A2}" type="presOf" srcId="{EED9F01D-D2B8-44C1-8D21-0B03546D9DB5}" destId="{EE73032B-E41D-4629-82E8-3FC38CB767A4}" srcOrd="0" destOrd="3" presId="urn:microsoft.com/office/officeart/2005/8/layout/vList2"/>
    <dgm:cxn modelId="{C0477036-AE3E-4A13-ABB1-D8577D131CFC}" srcId="{42C1BFD2-8E36-4F14-99CA-1CC36879D8F4}" destId="{DF3805F6-56A3-42D8-8471-BB3C7E38CB87}" srcOrd="0" destOrd="0" parTransId="{0EFAC8E9-1D08-4FEB-8A21-5AAE7926F80B}" sibTransId="{E2797A85-21D9-4C49-AE63-3C6D464B5AA1}"/>
    <dgm:cxn modelId="{D3490F30-40E9-48EE-80D2-0F4F034EC0FF}" type="presOf" srcId="{DF3805F6-56A3-42D8-8471-BB3C7E38CB87}" destId="{EE73032B-E41D-4629-82E8-3FC38CB767A4}" srcOrd="0" destOrd="0" presId="urn:microsoft.com/office/officeart/2005/8/layout/vList2"/>
    <dgm:cxn modelId="{B5D10DC5-1CF4-4ECF-A22D-20337FCCC5D3}" type="presParOf" srcId="{E9A28240-83FC-43D7-B147-BCC01D620640}" destId="{B30E6AB8-ED1B-47A7-961B-CF7DE495BC91}" srcOrd="0" destOrd="0" presId="urn:microsoft.com/office/officeart/2005/8/layout/vList2"/>
    <dgm:cxn modelId="{46AD3A44-B356-46B5-8B74-75310023FBF9}" type="presParOf" srcId="{E9A28240-83FC-43D7-B147-BCC01D620640}" destId="{EE73032B-E41D-4629-82E8-3FC38CB767A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21A393-A16E-443E-ACA7-661D98DCC301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2B0DE77-A096-4372-9831-7A271BEBA68C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pl-PL" dirty="0" smtClean="0"/>
            <a:t>Obszar II strategiczny : Wypełnianie funkcji rodzin (rodziny z osobami zależnymi, bezpieczeństwo)</a:t>
          </a:r>
          <a:endParaRPr lang="pl-PL" dirty="0"/>
        </a:p>
      </dgm:t>
    </dgm:pt>
    <dgm:pt modelId="{ECE8485D-5B06-44AD-9BC1-A5306E539A6E}" type="parTrans" cxnId="{FE7B58CE-9163-419F-B7F4-98D09B619BAB}">
      <dgm:prSet/>
      <dgm:spPr/>
      <dgm:t>
        <a:bodyPr/>
        <a:lstStyle/>
        <a:p>
          <a:endParaRPr lang="pl-PL"/>
        </a:p>
      </dgm:t>
    </dgm:pt>
    <dgm:pt modelId="{6D5B6113-2809-4B10-8F7C-465FFCEF8C49}" type="sibTrans" cxnId="{FE7B58CE-9163-419F-B7F4-98D09B619BAB}">
      <dgm:prSet/>
      <dgm:spPr/>
      <dgm:t>
        <a:bodyPr/>
        <a:lstStyle/>
        <a:p>
          <a:endParaRPr lang="pl-PL"/>
        </a:p>
      </dgm:t>
    </dgm:pt>
    <dgm:pt modelId="{C6B7A991-1CE0-4BD9-A637-3BD8C923F754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pl-PL" dirty="0" smtClean="0"/>
            <a:t>Obszar III strategiczny: Profilaktyka oraz oferta leczenia w systemie ochrony zdrowia</a:t>
          </a:r>
          <a:endParaRPr lang="pl-PL" dirty="0"/>
        </a:p>
      </dgm:t>
    </dgm:pt>
    <dgm:pt modelId="{A6BBCE48-7FD4-4697-8088-BB5B0DF9F737}" type="parTrans" cxnId="{9D39B3ED-3BBB-42A5-813E-D587E304CFFF}">
      <dgm:prSet/>
      <dgm:spPr/>
      <dgm:t>
        <a:bodyPr/>
        <a:lstStyle/>
        <a:p>
          <a:endParaRPr lang="pl-PL"/>
        </a:p>
      </dgm:t>
    </dgm:pt>
    <dgm:pt modelId="{C2404D41-944B-43BC-A934-1F5D35FA147F}" type="sibTrans" cxnId="{9D39B3ED-3BBB-42A5-813E-D587E304CFFF}">
      <dgm:prSet/>
      <dgm:spPr/>
      <dgm:t>
        <a:bodyPr/>
        <a:lstStyle/>
        <a:p>
          <a:endParaRPr lang="pl-PL"/>
        </a:p>
      </dgm:t>
    </dgm:pt>
    <dgm:pt modelId="{CA3C785A-789A-4661-A3FD-828CA318D831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algn="ctr" rtl="0"/>
          <a:r>
            <a:rPr lang="pl-PL" dirty="0" smtClean="0"/>
            <a:t>Obszar VI strategiczny: </a:t>
          </a:r>
        </a:p>
        <a:p>
          <a:pPr algn="ctr" rtl="0"/>
          <a:r>
            <a:rPr lang="pl-PL" dirty="0" smtClean="0"/>
            <a:t>Kapitał społeczny</a:t>
          </a:r>
          <a:endParaRPr lang="pl-PL" dirty="0"/>
        </a:p>
      </dgm:t>
    </dgm:pt>
    <dgm:pt modelId="{96E0985C-ED52-4F10-B9DF-270E19840D5E}" type="parTrans" cxnId="{F381FBC0-EF0F-4CFA-97EF-61940B966BE2}">
      <dgm:prSet/>
      <dgm:spPr/>
      <dgm:t>
        <a:bodyPr/>
        <a:lstStyle/>
        <a:p>
          <a:endParaRPr lang="pl-PL"/>
        </a:p>
      </dgm:t>
    </dgm:pt>
    <dgm:pt modelId="{E605F58B-225E-4486-BE1B-CBCDF6D4E81F}" type="sibTrans" cxnId="{F381FBC0-EF0F-4CFA-97EF-61940B966BE2}">
      <dgm:prSet/>
      <dgm:spPr/>
      <dgm:t>
        <a:bodyPr/>
        <a:lstStyle/>
        <a:p>
          <a:endParaRPr lang="pl-PL"/>
        </a:p>
      </dgm:t>
    </dgm:pt>
    <dgm:pt modelId="{E4C0F62E-75BA-4FD0-A58B-830D3CEF65C3}" type="pres">
      <dgm:prSet presAssocID="{EF21A393-A16E-443E-ACA7-661D98DCC30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44A42F7A-069E-43AD-A1F5-118F517BD9F5}" type="pres">
      <dgm:prSet presAssocID="{52B0DE77-A096-4372-9831-7A271BEBA68C}" presName="root" presStyleCnt="0"/>
      <dgm:spPr/>
    </dgm:pt>
    <dgm:pt modelId="{D58ABAC6-E9F7-48E9-AD4A-6A5135943333}" type="pres">
      <dgm:prSet presAssocID="{52B0DE77-A096-4372-9831-7A271BEBA68C}" presName="rootComposite" presStyleCnt="0"/>
      <dgm:spPr/>
    </dgm:pt>
    <dgm:pt modelId="{216A33FF-FBC8-4B0E-83A1-E8C6E86C0F8F}" type="pres">
      <dgm:prSet presAssocID="{52B0DE77-A096-4372-9831-7A271BEBA68C}" presName="rootText" presStyleLbl="node1" presStyleIdx="0" presStyleCnt="3" custScaleX="112036" custScaleY="132739"/>
      <dgm:spPr/>
      <dgm:t>
        <a:bodyPr/>
        <a:lstStyle/>
        <a:p>
          <a:endParaRPr lang="pl-PL"/>
        </a:p>
      </dgm:t>
    </dgm:pt>
    <dgm:pt modelId="{F64E7C3D-DD4C-41CA-B7D8-97DDD97AE044}" type="pres">
      <dgm:prSet presAssocID="{52B0DE77-A096-4372-9831-7A271BEBA68C}" presName="rootConnector" presStyleLbl="node1" presStyleIdx="0" presStyleCnt="3"/>
      <dgm:spPr/>
      <dgm:t>
        <a:bodyPr/>
        <a:lstStyle/>
        <a:p>
          <a:endParaRPr lang="pl-PL"/>
        </a:p>
      </dgm:t>
    </dgm:pt>
    <dgm:pt modelId="{A7EA1786-698D-4FED-BF9E-3752DF0BD359}" type="pres">
      <dgm:prSet presAssocID="{52B0DE77-A096-4372-9831-7A271BEBA68C}" presName="childShape" presStyleCnt="0"/>
      <dgm:spPr/>
    </dgm:pt>
    <dgm:pt modelId="{C7EEDBDC-BA4A-4058-8B7F-BF8110C63E30}" type="pres">
      <dgm:prSet presAssocID="{C6B7A991-1CE0-4BD9-A637-3BD8C923F754}" presName="root" presStyleCnt="0"/>
      <dgm:spPr/>
    </dgm:pt>
    <dgm:pt modelId="{0B6B81BE-A326-49B3-AF75-8AC503C8DCEE}" type="pres">
      <dgm:prSet presAssocID="{C6B7A991-1CE0-4BD9-A637-3BD8C923F754}" presName="rootComposite" presStyleCnt="0"/>
      <dgm:spPr/>
    </dgm:pt>
    <dgm:pt modelId="{D916D8C6-EBCA-40A9-9C27-869ADA7C7261}" type="pres">
      <dgm:prSet presAssocID="{C6B7A991-1CE0-4BD9-A637-3BD8C923F754}" presName="rootText" presStyleLbl="node1" presStyleIdx="1" presStyleCnt="3" custScaleX="110328" custScaleY="132739"/>
      <dgm:spPr/>
      <dgm:t>
        <a:bodyPr/>
        <a:lstStyle/>
        <a:p>
          <a:endParaRPr lang="pl-PL"/>
        </a:p>
      </dgm:t>
    </dgm:pt>
    <dgm:pt modelId="{1D1D0FF2-4726-4BAF-AB9E-B8F94E009EBE}" type="pres">
      <dgm:prSet presAssocID="{C6B7A991-1CE0-4BD9-A637-3BD8C923F754}" presName="rootConnector" presStyleLbl="node1" presStyleIdx="1" presStyleCnt="3"/>
      <dgm:spPr/>
      <dgm:t>
        <a:bodyPr/>
        <a:lstStyle/>
        <a:p>
          <a:endParaRPr lang="pl-PL"/>
        </a:p>
      </dgm:t>
    </dgm:pt>
    <dgm:pt modelId="{27BCDC1F-9EA8-4344-BC94-DF9C4C956D49}" type="pres">
      <dgm:prSet presAssocID="{C6B7A991-1CE0-4BD9-A637-3BD8C923F754}" presName="childShape" presStyleCnt="0"/>
      <dgm:spPr/>
    </dgm:pt>
    <dgm:pt modelId="{ED6314B2-4097-4D4E-9DC1-E507A0863E0E}" type="pres">
      <dgm:prSet presAssocID="{CA3C785A-789A-4661-A3FD-828CA318D831}" presName="root" presStyleCnt="0"/>
      <dgm:spPr/>
    </dgm:pt>
    <dgm:pt modelId="{BC03DD6E-BC4C-44E4-9FFD-A5753640B982}" type="pres">
      <dgm:prSet presAssocID="{CA3C785A-789A-4661-A3FD-828CA318D831}" presName="rootComposite" presStyleCnt="0"/>
      <dgm:spPr/>
    </dgm:pt>
    <dgm:pt modelId="{F5421DE6-3B79-48D9-AC07-860B255F6533}" type="pres">
      <dgm:prSet presAssocID="{CA3C785A-789A-4661-A3FD-828CA318D831}" presName="rootText" presStyleLbl="node1" presStyleIdx="2" presStyleCnt="3" custScaleX="114435" custScaleY="132739"/>
      <dgm:spPr/>
      <dgm:t>
        <a:bodyPr/>
        <a:lstStyle/>
        <a:p>
          <a:endParaRPr lang="pl-PL"/>
        </a:p>
      </dgm:t>
    </dgm:pt>
    <dgm:pt modelId="{86D1DB60-3BE9-4DBF-8678-9477335C7D9F}" type="pres">
      <dgm:prSet presAssocID="{CA3C785A-789A-4661-A3FD-828CA318D831}" presName="rootConnector" presStyleLbl="node1" presStyleIdx="2" presStyleCnt="3"/>
      <dgm:spPr/>
      <dgm:t>
        <a:bodyPr/>
        <a:lstStyle/>
        <a:p>
          <a:endParaRPr lang="pl-PL"/>
        </a:p>
      </dgm:t>
    </dgm:pt>
    <dgm:pt modelId="{A73B010E-9640-4BE4-BB01-6068F6C9A6DE}" type="pres">
      <dgm:prSet presAssocID="{CA3C785A-789A-4661-A3FD-828CA318D831}" presName="childShape" presStyleCnt="0"/>
      <dgm:spPr/>
    </dgm:pt>
  </dgm:ptLst>
  <dgm:cxnLst>
    <dgm:cxn modelId="{7C9EFF16-1C69-4038-B8B3-0878994304EB}" type="presOf" srcId="{EF21A393-A16E-443E-ACA7-661D98DCC301}" destId="{E4C0F62E-75BA-4FD0-A58B-830D3CEF65C3}" srcOrd="0" destOrd="0" presId="urn:microsoft.com/office/officeart/2005/8/layout/hierarchy3"/>
    <dgm:cxn modelId="{F97838A9-C986-4EFB-B48A-7FB3204493BF}" type="presOf" srcId="{C6B7A991-1CE0-4BD9-A637-3BD8C923F754}" destId="{D916D8C6-EBCA-40A9-9C27-869ADA7C7261}" srcOrd="0" destOrd="0" presId="urn:microsoft.com/office/officeart/2005/8/layout/hierarchy3"/>
    <dgm:cxn modelId="{FE7B58CE-9163-419F-B7F4-98D09B619BAB}" srcId="{EF21A393-A16E-443E-ACA7-661D98DCC301}" destId="{52B0DE77-A096-4372-9831-7A271BEBA68C}" srcOrd="0" destOrd="0" parTransId="{ECE8485D-5B06-44AD-9BC1-A5306E539A6E}" sibTransId="{6D5B6113-2809-4B10-8F7C-465FFCEF8C49}"/>
    <dgm:cxn modelId="{726289D6-FD24-4F6A-8A7A-B4CEEA78631F}" type="presOf" srcId="{52B0DE77-A096-4372-9831-7A271BEBA68C}" destId="{216A33FF-FBC8-4B0E-83A1-E8C6E86C0F8F}" srcOrd="0" destOrd="0" presId="urn:microsoft.com/office/officeart/2005/8/layout/hierarchy3"/>
    <dgm:cxn modelId="{B830B4BF-0012-4587-81AF-ADC1FC21E005}" type="presOf" srcId="{CA3C785A-789A-4661-A3FD-828CA318D831}" destId="{86D1DB60-3BE9-4DBF-8678-9477335C7D9F}" srcOrd="1" destOrd="0" presId="urn:microsoft.com/office/officeart/2005/8/layout/hierarchy3"/>
    <dgm:cxn modelId="{9D39B3ED-3BBB-42A5-813E-D587E304CFFF}" srcId="{EF21A393-A16E-443E-ACA7-661D98DCC301}" destId="{C6B7A991-1CE0-4BD9-A637-3BD8C923F754}" srcOrd="1" destOrd="0" parTransId="{A6BBCE48-7FD4-4697-8088-BB5B0DF9F737}" sibTransId="{C2404D41-944B-43BC-A934-1F5D35FA147F}"/>
    <dgm:cxn modelId="{F381FBC0-EF0F-4CFA-97EF-61940B966BE2}" srcId="{EF21A393-A16E-443E-ACA7-661D98DCC301}" destId="{CA3C785A-789A-4661-A3FD-828CA318D831}" srcOrd="2" destOrd="0" parTransId="{96E0985C-ED52-4F10-B9DF-270E19840D5E}" sibTransId="{E605F58B-225E-4486-BE1B-CBCDF6D4E81F}"/>
    <dgm:cxn modelId="{B73C4C3A-51B8-4F69-ADD6-6B1B1F736648}" type="presOf" srcId="{52B0DE77-A096-4372-9831-7A271BEBA68C}" destId="{F64E7C3D-DD4C-41CA-B7D8-97DDD97AE044}" srcOrd="1" destOrd="0" presId="urn:microsoft.com/office/officeart/2005/8/layout/hierarchy3"/>
    <dgm:cxn modelId="{E5375504-583D-4E8C-B366-FEC6930ED33A}" type="presOf" srcId="{C6B7A991-1CE0-4BD9-A637-3BD8C923F754}" destId="{1D1D0FF2-4726-4BAF-AB9E-B8F94E009EBE}" srcOrd="1" destOrd="0" presId="urn:microsoft.com/office/officeart/2005/8/layout/hierarchy3"/>
    <dgm:cxn modelId="{2CB4CCC4-B978-4607-A391-23E9F6C3D50C}" type="presOf" srcId="{CA3C785A-789A-4661-A3FD-828CA318D831}" destId="{F5421DE6-3B79-48D9-AC07-860B255F6533}" srcOrd="0" destOrd="0" presId="urn:microsoft.com/office/officeart/2005/8/layout/hierarchy3"/>
    <dgm:cxn modelId="{20255C01-56D8-495B-BF6F-88F02C44D93C}" type="presParOf" srcId="{E4C0F62E-75BA-4FD0-A58B-830D3CEF65C3}" destId="{44A42F7A-069E-43AD-A1F5-118F517BD9F5}" srcOrd="0" destOrd="0" presId="urn:microsoft.com/office/officeart/2005/8/layout/hierarchy3"/>
    <dgm:cxn modelId="{BC923A56-D7CA-41B7-923C-6D8A0CC72095}" type="presParOf" srcId="{44A42F7A-069E-43AD-A1F5-118F517BD9F5}" destId="{D58ABAC6-E9F7-48E9-AD4A-6A5135943333}" srcOrd="0" destOrd="0" presId="urn:microsoft.com/office/officeart/2005/8/layout/hierarchy3"/>
    <dgm:cxn modelId="{9725024E-338E-4949-927D-2480E754D1E5}" type="presParOf" srcId="{D58ABAC6-E9F7-48E9-AD4A-6A5135943333}" destId="{216A33FF-FBC8-4B0E-83A1-E8C6E86C0F8F}" srcOrd="0" destOrd="0" presId="urn:microsoft.com/office/officeart/2005/8/layout/hierarchy3"/>
    <dgm:cxn modelId="{1E30DDAE-E728-488D-8CAE-EDF231DD013E}" type="presParOf" srcId="{D58ABAC6-E9F7-48E9-AD4A-6A5135943333}" destId="{F64E7C3D-DD4C-41CA-B7D8-97DDD97AE044}" srcOrd="1" destOrd="0" presId="urn:microsoft.com/office/officeart/2005/8/layout/hierarchy3"/>
    <dgm:cxn modelId="{13DFB365-783A-4844-951E-03FF69184E2E}" type="presParOf" srcId="{44A42F7A-069E-43AD-A1F5-118F517BD9F5}" destId="{A7EA1786-698D-4FED-BF9E-3752DF0BD359}" srcOrd="1" destOrd="0" presId="urn:microsoft.com/office/officeart/2005/8/layout/hierarchy3"/>
    <dgm:cxn modelId="{1E53926A-A017-422C-8A8D-D37B793DD8CF}" type="presParOf" srcId="{E4C0F62E-75BA-4FD0-A58B-830D3CEF65C3}" destId="{C7EEDBDC-BA4A-4058-8B7F-BF8110C63E30}" srcOrd="1" destOrd="0" presId="urn:microsoft.com/office/officeart/2005/8/layout/hierarchy3"/>
    <dgm:cxn modelId="{987907BF-0384-4313-A5D6-F6708E993C5D}" type="presParOf" srcId="{C7EEDBDC-BA4A-4058-8B7F-BF8110C63E30}" destId="{0B6B81BE-A326-49B3-AF75-8AC503C8DCEE}" srcOrd="0" destOrd="0" presId="urn:microsoft.com/office/officeart/2005/8/layout/hierarchy3"/>
    <dgm:cxn modelId="{C7344148-7B07-4B86-81CC-F49D190B483A}" type="presParOf" srcId="{0B6B81BE-A326-49B3-AF75-8AC503C8DCEE}" destId="{D916D8C6-EBCA-40A9-9C27-869ADA7C7261}" srcOrd="0" destOrd="0" presId="urn:microsoft.com/office/officeart/2005/8/layout/hierarchy3"/>
    <dgm:cxn modelId="{49BA9A9F-A53D-4D50-9633-9CFE1D77860F}" type="presParOf" srcId="{0B6B81BE-A326-49B3-AF75-8AC503C8DCEE}" destId="{1D1D0FF2-4726-4BAF-AB9E-B8F94E009EBE}" srcOrd="1" destOrd="0" presId="urn:microsoft.com/office/officeart/2005/8/layout/hierarchy3"/>
    <dgm:cxn modelId="{81E811FE-71B0-4697-BDC5-4B570A82655E}" type="presParOf" srcId="{C7EEDBDC-BA4A-4058-8B7F-BF8110C63E30}" destId="{27BCDC1F-9EA8-4344-BC94-DF9C4C956D49}" srcOrd="1" destOrd="0" presId="urn:microsoft.com/office/officeart/2005/8/layout/hierarchy3"/>
    <dgm:cxn modelId="{616E5761-9A15-4B23-B150-6BDB652F4DE8}" type="presParOf" srcId="{E4C0F62E-75BA-4FD0-A58B-830D3CEF65C3}" destId="{ED6314B2-4097-4D4E-9DC1-E507A0863E0E}" srcOrd="2" destOrd="0" presId="urn:microsoft.com/office/officeart/2005/8/layout/hierarchy3"/>
    <dgm:cxn modelId="{DD75D2AE-C7A6-41F2-95FD-773BF302D387}" type="presParOf" srcId="{ED6314B2-4097-4D4E-9DC1-E507A0863E0E}" destId="{BC03DD6E-BC4C-44E4-9FFD-A5753640B982}" srcOrd="0" destOrd="0" presId="urn:microsoft.com/office/officeart/2005/8/layout/hierarchy3"/>
    <dgm:cxn modelId="{92564356-5D5D-44F3-B676-CCF64E4F5707}" type="presParOf" srcId="{BC03DD6E-BC4C-44E4-9FFD-A5753640B982}" destId="{F5421DE6-3B79-48D9-AC07-860B255F6533}" srcOrd="0" destOrd="0" presId="urn:microsoft.com/office/officeart/2005/8/layout/hierarchy3"/>
    <dgm:cxn modelId="{1049B422-75D0-4AE2-877E-54D7F71878D4}" type="presParOf" srcId="{BC03DD6E-BC4C-44E4-9FFD-A5753640B982}" destId="{86D1DB60-3BE9-4DBF-8678-9477335C7D9F}" srcOrd="1" destOrd="0" presId="urn:microsoft.com/office/officeart/2005/8/layout/hierarchy3"/>
    <dgm:cxn modelId="{A51775A8-67F7-4DB2-972D-531BD7470080}" type="presParOf" srcId="{ED6314B2-4097-4D4E-9DC1-E507A0863E0E}" destId="{A73B010E-9640-4BE4-BB01-6068F6C9A6D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BAAAD7-7462-4AF0-A439-F674D42D6519}" type="doc">
      <dgm:prSet loTypeId="urn:microsoft.com/office/officeart/2005/8/layout/process4" loCatId="process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7FD69239-0DD7-45B0-9826-67FB206B087E}">
      <dgm:prSet custT="1"/>
      <dgm:spPr/>
      <dgm:t>
        <a:bodyPr/>
        <a:lstStyle/>
        <a:p>
          <a:pPr rtl="0"/>
          <a:r>
            <a:rPr lang="pl-PL" sz="2400" dirty="0" smtClean="0"/>
            <a:t>TRZY CELE STRATEGICZNE PROGRAMU:</a:t>
          </a:r>
          <a:endParaRPr lang="pl-PL" sz="2400" dirty="0"/>
        </a:p>
      </dgm:t>
    </dgm:pt>
    <dgm:pt modelId="{F5C50243-EC0F-4547-830B-6A5C5F035424}" type="parTrans" cxnId="{4184C5E6-9B67-4F37-9CF3-D70BB0A46ABB}">
      <dgm:prSet/>
      <dgm:spPr/>
      <dgm:t>
        <a:bodyPr/>
        <a:lstStyle/>
        <a:p>
          <a:endParaRPr lang="pl-PL"/>
        </a:p>
      </dgm:t>
    </dgm:pt>
    <dgm:pt modelId="{56046D56-D00A-47D1-8F7E-43CFE8BAECD4}" type="sibTrans" cxnId="{4184C5E6-9B67-4F37-9CF3-D70BB0A46ABB}">
      <dgm:prSet/>
      <dgm:spPr/>
      <dgm:t>
        <a:bodyPr/>
        <a:lstStyle/>
        <a:p>
          <a:endParaRPr lang="pl-PL"/>
        </a:p>
      </dgm:t>
    </dgm:pt>
    <dgm:pt modelId="{ECF9A16F-A370-4E8B-A51D-F4872936AE16}">
      <dgm:prSet custT="1"/>
      <dgm:spPr/>
      <dgm:t>
        <a:bodyPr/>
        <a:lstStyle/>
        <a:p>
          <a:pPr rtl="0"/>
          <a:r>
            <a:rPr lang="pl-PL" sz="2000" dirty="0" smtClean="0"/>
            <a:t>I. Rozwiązywanie problemów alkoholowych </a:t>
          </a:r>
          <a:endParaRPr lang="pl-PL" sz="2000" dirty="0"/>
        </a:p>
      </dgm:t>
    </dgm:pt>
    <dgm:pt modelId="{CE9D4B18-2F4F-451D-8532-F2576E720081}" type="parTrans" cxnId="{54B4CDFD-6011-4368-8D56-743BB1913450}">
      <dgm:prSet/>
      <dgm:spPr/>
      <dgm:t>
        <a:bodyPr/>
        <a:lstStyle/>
        <a:p>
          <a:endParaRPr lang="pl-PL"/>
        </a:p>
      </dgm:t>
    </dgm:pt>
    <dgm:pt modelId="{87A0E13C-7ADE-41AB-AAC5-7A83006F6863}" type="sibTrans" cxnId="{54B4CDFD-6011-4368-8D56-743BB1913450}">
      <dgm:prSet/>
      <dgm:spPr/>
      <dgm:t>
        <a:bodyPr/>
        <a:lstStyle/>
        <a:p>
          <a:endParaRPr lang="pl-PL"/>
        </a:p>
      </dgm:t>
    </dgm:pt>
    <dgm:pt modelId="{2666448C-6081-41C7-AC88-676D45594845}">
      <dgm:prSet custT="1"/>
      <dgm:spPr/>
      <dgm:t>
        <a:bodyPr/>
        <a:lstStyle/>
        <a:p>
          <a:pPr rtl="0"/>
          <a:r>
            <a:rPr lang="pl-PL" sz="2000" dirty="0" smtClean="0"/>
            <a:t>II. Profilaktyka</a:t>
          </a:r>
          <a:endParaRPr lang="pl-PL" sz="2000" dirty="0"/>
        </a:p>
      </dgm:t>
    </dgm:pt>
    <dgm:pt modelId="{91B630BA-C3BC-4851-AB8B-4971C9D1BE12}" type="parTrans" cxnId="{0CE6C716-A34B-482B-ADA9-700A7356FA8A}">
      <dgm:prSet/>
      <dgm:spPr/>
      <dgm:t>
        <a:bodyPr/>
        <a:lstStyle/>
        <a:p>
          <a:endParaRPr lang="pl-PL"/>
        </a:p>
      </dgm:t>
    </dgm:pt>
    <dgm:pt modelId="{CC44EAD9-19AA-45F2-9707-45B36E2029A3}" type="sibTrans" cxnId="{0CE6C716-A34B-482B-ADA9-700A7356FA8A}">
      <dgm:prSet/>
      <dgm:spPr/>
      <dgm:t>
        <a:bodyPr/>
        <a:lstStyle/>
        <a:p>
          <a:endParaRPr lang="pl-PL"/>
        </a:p>
      </dgm:t>
    </dgm:pt>
    <dgm:pt modelId="{C107B8C1-16A7-44F8-8C35-5FEFA35FD033}">
      <dgm:prSet custT="1"/>
      <dgm:spPr/>
      <dgm:t>
        <a:bodyPr/>
        <a:lstStyle/>
        <a:p>
          <a:pPr rtl="0"/>
          <a:r>
            <a:rPr lang="pl-PL" sz="2000" dirty="0" smtClean="0"/>
            <a:t>III. Współdziałanie z instytucjami i organizacjami </a:t>
          </a:r>
          <a:endParaRPr lang="pl-PL" sz="2000" dirty="0"/>
        </a:p>
      </dgm:t>
    </dgm:pt>
    <dgm:pt modelId="{B8C10026-BDE6-4791-9121-9DAC19D3D1C5}" type="parTrans" cxnId="{D679457B-2175-4F5A-BA9F-7783D9920214}">
      <dgm:prSet/>
      <dgm:spPr/>
      <dgm:t>
        <a:bodyPr/>
        <a:lstStyle/>
        <a:p>
          <a:endParaRPr lang="pl-PL"/>
        </a:p>
      </dgm:t>
    </dgm:pt>
    <dgm:pt modelId="{A7442D7E-561C-4BE1-AB07-565DD6957B72}" type="sibTrans" cxnId="{D679457B-2175-4F5A-BA9F-7783D9920214}">
      <dgm:prSet/>
      <dgm:spPr/>
      <dgm:t>
        <a:bodyPr/>
        <a:lstStyle/>
        <a:p>
          <a:endParaRPr lang="pl-PL"/>
        </a:p>
      </dgm:t>
    </dgm:pt>
    <dgm:pt modelId="{05236B40-6738-411E-B801-E317F99566A2}" type="pres">
      <dgm:prSet presAssocID="{B1BAAAD7-7462-4AF0-A439-F674D42D651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DB843DD-5C92-4543-BCAD-725ABDD407E4}" type="pres">
      <dgm:prSet presAssocID="{7FD69239-0DD7-45B0-9826-67FB206B087E}" presName="boxAndChildren" presStyleCnt="0"/>
      <dgm:spPr/>
    </dgm:pt>
    <dgm:pt modelId="{3336357B-B79D-415F-9290-E2275F37282D}" type="pres">
      <dgm:prSet presAssocID="{7FD69239-0DD7-45B0-9826-67FB206B087E}" presName="parentTextBox" presStyleLbl="node1" presStyleIdx="0" presStyleCnt="1"/>
      <dgm:spPr/>
      <dgm:t>
        <a:bodyPr/>
        <a:lstStyle/>
        <a:p>
          <a:endParaRPr lang="pl-PL"/>
        </a:p>
      </dgm:t>
    </dgm:pt>
    <dgm:pt modelId="{A2A52D9B-757F-47A9-A9B1-1B88CA03940B}" type="pres">
      <dgm:prSet presAssocID="{7FD69239-0DD7-45B0-9826-67FB206B087E}" presName="entireBox" presStyleLbl="node1" presStyleIdx="0" presStyleCnt="1" custLinFactNeighborX="2813" custLinFactNeighborY="2175"/>
      <dgm:spPr/>
      <dgm:t>
        <a:bodyPr/>
        <a:lstStyle/>
        <a:p>
          <a:endParaRPr lang="pl-PL"/>
        </a:p>
      </dgm:t>
    </dgm:pt>
    <dgm:pt modelId="{07D88320-1482-4827-B913-0E2850446BDB}" type="pres">
      <dgm:prSet presAssocID="{7FD69239-0DD7-45B0-9826-67FB206B087E}" presName="descendantBox" presStyleCnt="0"/>
      <dgm:spPr/>
    </dgm:pt>
    <dgm:pt modelId="{3EACCB6B-2D52-43F4-9873-C65A61CE4769}" type="pres">
      <dgm:prSet presAssocID="{ECF9A16F-A370-4E8B-A51D-F4872936AE16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FFAD6B2-1E08-4340-B5C1-7ED3ED764512}" type="pres">
      <dgm:prSet presAssocID="{2666448C-6081-41C7-AC88-676D45594845}" presName="childTextBox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0FD509F-EE2F-4053-BD58-A7A2371ED51F}" type="pres">
      <dgm:prSet presAssocID="{C107B8C1-16A7-44F8-8C35-5FEFA35FD033}" presName="childTextBox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9C9E7B8-1964-4FCC-9263-5FDB35C64C4A}" type="presOf" srcId="{7FD69239-0DD7-45B0-9826-67FB206B087E}" destId="{A2A52D9B-757F-47A9-A9B1-1B88CA03940B}" srcOrd="1" destOrd="0" presId="urn:microsoft.com/office/officeart/2005/8/layout/process4"/>
    <dgm:cxn modelId="{0CE6C716-A34B-482B-ADA9-700A7356FA8A}" srcId="{7FD69239-0DD7-45B0-9826-67FB206B087E}" destId="{2666448C-6081-41C7-AC88-676D45594845}" srcOrd="1" destOrd="0" parTransId="{91B630BA-C3BC-4851-AB8B-4971C9D1BE12}" sibTransId="{CC44EAD9-19AA-45F2-9707-45B36E2029A3}"/>
    <dgm:cxn modelId="{50273B82-5880-4F14-9F23-0B0E2EFC611B}" type="presOf" srcId="{7FD69239-0DD7-45B0-9826-67FB206B087E}" destId="{3336357B-B79D-415F-9290-E2275F37282D}" srcOrd="0" destOrd="0" presId="urn:microsoft.com/office/officeart/2005/8/layout/process4"/>
    <dgm:cxn modelId="{14DF21E4-6269-408F-803A-50B2E4C54BB5}" type="presOf" srcId="{2666448C-6081-41C7-AC88-676D45594845}" destId="{8FFAD6B2-1E08-4340-B5C1-7ED3ED764512}" srcOrd="0" destOrd="0" presId="urn:microsoft.com/office/officeart/2005/8/layout/process4"/>
    <dgm:cxn modelId="{D679457B-2175-4F5A-BA9F-7783D9920214}" srcId="{7FD69239-0DD7-45B0-9826-67FB206B087E}" destId="{C107B8C1-16A7-44F8-8C35-5FEFA35FD033}" srcOrd="2" destOrd="0" parTransId="{B8C10026-BDE6-4791-9121-9DAC19D3D1C5}" sibTransId="{A7442D7E-561C-4BE1-AB07-565DD6957B72}"/>
    <dgm:cxn modelId="{54B4CDFD-6011-4368-8D56-743BB1913450}" srcId="{7FD69239-0DD7-45B0-9826-67FB206B087E}" destId="{ECF9A16F-A370-4E8B-A51D-F4872936AE16}" srcOrd="0" destOrd="0" parTransId="{CE9D4B18-2F4F-451D-8532-F2576E720081}" sibTransId="{87A0E13C-7ADE-41AB-AAC5-7A83006F6863}"/>
    <dgm:cxn modelId="{4184C5E6-9B67-4F37-9CF3-D70BB0A46ABB}" srcId="{B1BAAAD7-7462-4AF0-A439-F674D42D6519}" destId="{7FD69239-0DD7-45B0-9826-67FB206B087E}" srcOrd="0" destOrd="0" parTransId="{F5C50243-EC0F-4547-830B-6A5C5F035424}" sibTransId="{56046D56-D00A-47D1-8F7E-43CFE8BAECD4}"/>
    <dgm:cxn modelId="{FDE37569-3688-438A-92AB-949A6CC61EED}" type="presOf" srcId="{B1BAAAD7-7462-4AF0-A439-F674D42D6519}" destId="{05236B40-6738-411E-B801-E317F99566A2}" srcOrd="0" destOrd="0" presId="urn:microsoft.com/office/officeart/2005/8/layout/process4"/>
    <dgm:cxn modelId="{ABA3C401-56AB-461A-8E4D-8AB4E240341F}" type="presOf" srcId="{ECF9A16F-A370-4E8B-A51D-F4872936AE16}" destId="{3EACCB6B-2D52-43F4-9873-C65A61CE4769}" srcOrd="0" destOrd="0" presId="urn:microsoft.com/office/officeart/2005/8/layout/process4"/>
    <dgm:cxn modelId="{98DA937C-C9EF-4F72-B444-9F752D290E9D}" type="presOf" srcId="{C107B8C1-16A7-44F8-8C35-5FEFA35FD033}" destId="{A0FD509F-EE2F-4053-BD58-A7A2371ED51F}" srcOrd="0" destOrd="0" presId="urn:microsoft.com/office/officeart/2005/8/layout/process4"/>
    <dgm:cxn modelId="{AA3AC7D4-16FB-46BE-B30B-C287183C4490}" type="presParOf" srcId="{05236B40-6738-411E-B801-E317F99566A2}" destId="{4DB843DD-5C92-4543-BCAD-725ABDD407E4}" srcOrd="0" destOrd="0" presId="urn:microsoft.com/office/officeart/2005/8/layout/process4"/>
    <dgm:cxn modelId="{66E85274-59C2-4253-96D7-CD493B2164A8}" type="presParOf" srcId="{4DB843DD-5C92-4543-BCAD-725ABDD407E4}" destId="{3336357B-B79D-415F-9290-E2275F37282D}" srcOrd="0" destOrd="0" presId="urn:microsoft.com/office/officeart/2005/8/layout/process4"/>
    <dgm:cxn modelId="{AF87ECD4-2890-42E9-BA52-4E909A4122D9}" type="presParOf" srcId="{4DB843DD-5C92-4543-BCAD-725ABDD407E4}" destId="{A2A52D9B-757F-47A9-A9B1-1B88CA03940B}" srcOrd="1" destOrd="0" presId="urn:microsoft.com/office/officeart/2005/8/layout/process4"/>
    <dgm:cxn modelId="{89614226-7500-4164-B7E1-5A8C18849FB7}" type="presParOf" srcId="{4DB843DD-5C92-4543-BCAD-725ABDD407E4}" destId="{07D88320-1482-4827-B913-0E2850446BDB}" srcOrd="2" destOrd="0" presId="urn:microsoft.com/office/officeart/2005/8/layout/process4"/>
    <dgm:cxn modelId="{8A163F69-2CA7-44EB-9164-5C24ADBFC497}" type="presParOf" srcId="{07D88320-1482-4827-B913-0E2850446BDB}" destId="{3EACCB6B-2D52-43F4-9873-C65A61CE4769}" srcOrd="0" destOrd="0" presId="urn:microsoft.com/office/officeart/2005/8/layout/process4"/>
    <dgm:cxn modelId="{F546294B-B452-415A-BF24-EE7C14B7A8FF}" type="presParOf" srcId="{07D88320-1482-4827-B913-0E2850446BDB}" destId="{8FFAD6B2-1E08-4340-B5C1-7ED3ED764512}" srcOrd="1" destOrd="0" presId="urn:microsoft.com/office/officeart/2005/8/layout/process4"/>
    <dgm:cxn modelId="{F74C18E7-E4F5-48CD-8D35-F30B5BBB0D7F}" type="presParOf" srcId="{07D88320-1482-4827-B913-0E2850446BDB}" destId="{A0FD509F-EE2F-4053-BD58-A7A2371ED51F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BAAAD7-7462-4AF0-A439-F674D42D6519}" type="doc">
      <dgm:prSet loTypeId="urn:microsoft.com/office/officeart/2005/8/layout/process4" loCatId="process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7FD69239-0DD7-45B0-9826-67FB206B087E}">
      <dgm:prSet custT="1"/>
      <dgm:spPr/>
      <dgm:t>
        <a:bodyPr/>
        <a:lstStyle/>
        <a:p>
          <a:pPr rtl="0"/>
          <a:endParaRPr lang="pl-PL" sz="2400" dirty="0" smtClean="0"/>
        </a:p>
        <a:p>
          <a:pPr rtl="0"/>
          <a:r>
            <a:rPr lang="pl-PL" sz="2000" dirty="0" smtClean="0"/>
            <a:t>CEL STRATEGICZNY I</a:t>
          </a:r>
        </a:p>
        <a:p>
          <a:r>
            <a:rPr lang="pl-PL" sz="2000" dirty="0" smtClean="0"/>
            <a:t>ROZWIĄZYWANIE PROBLEMÓW ALKOHOLOWYCH </a:t>
          </a:r>
          <a:endParaRPr lang="pl-PL" sz="2000" dirty="0"/>
        </a:p>
      </dgm:t>
    </dgm:pt>
    <dgm:pt modelId="{F5C50243-EC0F-4547-830B-6A5C5F035424}" type="parTrans" cxnId="{4184C5E6-9B67-4F37-9CF3-D70BB0A46ABB}">
      <dgm:prSet/>
      <dgm:spPr/>
      <dgm:t>
        <a:bodyPr/>
        <a:lstStyle/>
        <a:p>
          <a:endParaRPr lang="pl-PL"/>
        </a:p>
      </dgm:t>
    </dgm:pt>
    <dgm:pt modelId="{56046D56-D00A-47D1-8F7E-43CFE8BAECD4}" type="sibTrans" cxnId="{4184C5E6-9B67-4F37-9CF3-D70BB0A46ABB}">
      <dgm:prSet/>
      <dgm:spPr/>
      <dgm:t>
        <a:bodyPr/>
        <a:lstStyle/>
        <a:p>
          <a:endParaRPr lang="pl-PL"/>
        </a:p>
      </dgm:t>
    </dgm:pt>
    <dgm:pt modelId="{ECF9A16F-A370-4E8B-A51D-F4872936AE16}">
      <dgm:prSet/>
      <dgm:spPr/>
      <dgm:t>
        <a:bodyPr/>
        <a:lstStyle/>
        <a:p>
          <a:pPr rtl="0"/>
          <a:r>
            <a:rPr lang="pl-PL" b="1" dirty="0" smtClean="0"/>
            <a:t>CEL OPERACYJNY 1 </a:t>
          </a:r>
          <a:r>
            <a:rPr lang="pl-PL" dirty="0" smtClean="0"/>
            <a:t>Zwiększenie dostępności i jakości świadczeń w zakresie leczenia, rehabilitacji i reintegrację poprzez rozwój i modernizację specjalistycznych podmiotów  oraz programów dla osób uzależnionych od alkoholu, współuzależnionych  i ich rodzin</a:t>
          </a:r>
          <a:endParaRPr lang="pl-PL" dirty="0"/>
        </a:p>
      </dgm:t>
    </dgm:pt>
    <dgm:pt modelId="{CE9D4B18-2F4F-451D-8532-F2576E720081}" type="parTrans" cxnId="{54B4CDFD-6011-4368-8D56-743BB1913450}">
      <dgm:prSet/>
      <dgm:spPr/>
      <dgm:t>
        <a:bodyPr/>
        <a:lstStyle/>
        <a:p>
          <a:endParaRPr lang="pl-PL"/>
        </a:p>
      </dgm:t>
    </dgm:pt>
    <dgm:pt modelId="{87A0E13C-7ADE-41AB-AAC5-7A83006F6863}" type="sibTrans" cxnId="{54B4CDFD-6011-4368-8D56-743BB1913450}">
      <dgm:prSet/>
      <dgm:spPr/>
      <dgm:t>
        <a:bodyPr/>
        <a:lstStyle/>
        <a:p>
          <a:endParaRPr lang="pl-PL"/>
        </a:p>
      </dgm:t>
    </dgm:pt>
    <dgm:pt modelId="{EA251078-1322-42FF-AE83-631493FE2397}">
      <dgm:prSet/>
      <dgm:spPr/>
      <dgm:t>
        <a:bodyPr/>
        <a:lstStyle/>
        <a:p>
          <a:pPr rtl="0"/>
          <a:r>
            <a:rPr lang="pl-PL" b="1" dirty="0" smtClean="0"/>
            <a:t>CEL OPERACYJNY3</a:t>
          </a:r>
        </a:p>
        <a:p>
          <a:pPr rtl="0"/>
          <a:r>
            <a:rPr lang="pl-PL" dirty="0" smtClean="0"/>
            <a:t>Zwiększenie dostępności pomocy terapeutycznej dla osób uzależnionych od alkoholu zagrożonych marginalizacją społeczną </a:t>
          </a:r>
          <a:endParaRPr lang="pl-PL" dirty="0"/>
        </a:p>
      </dgm:t>
    </dgm:pt>
    <dgm:pt modelId="{DF775EDB-63B1-48D8-A384-8742C90DAC81}" type="parTrans" cxnId="{4D6ED39E-889F-4668-9A62-B1EBB26BAAB1}">
      <dgm:prSet/>
      <dgm:spPr/>
      <dgm:t>
        <a:bodyPr/>
        <a:lstStyle/>
        <a:p>
          <a:endParaRPr lang="pl-PL"/>
        </a:p>
      </dgm:t>
    </dgm:pt>
    <dgm:pt modelId="{30C4565B-D0FF-4B7B-B8EF-CF783AE059C1}" type="sibTrans" cxnId="{4D6ED39E-889F-4668-9A62-B1EBB26BAAB1}">
      <dgm:prSet/>
      <dgm:spPr/>
      <dgm:t>
        <a:bodyPr/>
        <a:lstStyle/>
        <a:p>
          <a:endParaRPr lang="pl-PL"/>
        </a:p>
      </dgm:t>
    </dgm:pt>
    <dgm:pt modelId="{55A3D607-EDEE-478B-902B-3F0403AD58E5}">
      <dgm:prSet/>
      <dgm:spPr/>
      <dgm:t>
        <a:bodyPr/>
        <a:lstStyle/>
        <a:p>
          <a:pPr rtl="0"/>
          <a:r>
            <a:rPr lang="pl-PL" b="1" dirty="0" smtClean="0"/>
            <a:t>CEL OPERACYJNY4</a:t>
          </a:r>
        </a:p>
        <a:p>
          <a:pPr rtl="0"/>
          <a:r>
            <a:rPr lang="pl-PL" dirty="0" smtClean="0"/>
            <a:t>Przeciwdziałanie przemocy w rodzinie z problemem alkoholowym</a:t>
          </a:r>
          <a:endParaRPr lang="pl-PL" b="0" dirty="0"/>
        </a:p>
      </dgm:t>
    </dgm:pt>
    <dgm:pt modelId="{2FEB4EEC-7B63-4EFA-8CE8-688E3A280F8B}" type="parTrans" cxnId="{763196AA-3741-46A8-9FEA-75DFE7A990C4}">
      <dgm:prSet/>
      <dgm:spPr/>
      <dgm:t>
        <a:bodyPr/>
        <a:lstStyle/>
        <a:p>
          <a:endParaRPr lang="pl-PL"/>
        </a:p>
      </dgm:t>
    </dgm:pt>
    <dgm:pt modelId="{4855CA90-C034-4EE3-B630-54BE1796B97B}" type="sibTrans" cxnId="{763196AA-3741-46A8-9FEA-75DFE7A990C4}">
      <dgm:prSet/>
      <dgm:spPr/>
      <dgm:t>
        <a:bodyPr/>
        <a:lstStyle/>
        <a:p>
          <a:endParaRPr lang="pl-PL"/>
        </a:p>
      </dgm:t>
    </dgm:pt>
    <dgm:pt modelId="{58327ED1-1FE3-408C-B98A-D2569AE196E7}">
      <dgm:prSet/>
      <dgm:spPr/>
      <dgm:t>
        <a:bodyPr/>
        <a:lstStyle/>
        <a:p>
          <a:pPr algn="ctr" rtl="0"/>
          <a:r>
            <a:rPr lang="pl-PL" b="1" dirty="0" smtClean="0"/>
            <a:t>CEL OPERACYJNY 2 </a:t>
          </a:r>
          <a:r>
            <a:rPr lang="pl-PL" dirty="0" smtClean="0"/>
            <a:t>Wdrażanie metod wczesnej diagnozy i krótkiej interwencji wobec nadużywających alkohol </a:t>
          </a:r>
          <a:endParaRPr lang="pl-PL" dirty="0"/>
        </a:p>
      </dgm:t>
    </dgm:pt>
    <dgm:pt modelId="{3448DE31-743E-4740-B742-0491A1775B89}" type="parTrans" cxnId="{5D8D21A8-14D0-4A1B-A930-C7908697EF92}">
      <dgm:prSet/>
      <dgm:spPr/>
      <dgm:t>
        <a:bodyPr/>
        <a:lstStyle/>
        <a:p>
          <a:endParaRPr lang="pl-PL"/>
        </a:p>
      </dgm:t>
    </dgm:pt>
    <dgm:pt modelId="{59AE11A7-79B4-43B5-AA3C-8C251432C421}" type="sibTrans" cxnId="{5D8D21A8-14D0-4A1B-A930-C7908697EF92}">
      <dgm:prSet/>
      <dgm:spPr/>
      <dgm:t>
        <a:bodyPr/>
        <a:lstStyle/>
        <a:p>
          <a:endParaRPr lang="pl-PL"/>
        </a:p>
      </dgm:t>
    </dgm:pt>
    <dgm:pt modelId="{3E4FE712-C9F5-43FF-B34B-8DAD9BC939E9}">
      <dgm:prSet/>
      <dgm:spPr/>
      <dgm:t>
        <a:bodyPr/>
        <a:lstStyle/>
        <a:p>
          <a:pPr rtl="0"/>
          <a:r>
            <a:rPr lang="pl-PL" b="1" dirty="0" smtClean="0"/>
            <a:t>CEL OPERACYJNY5  </a:t>
          </a:r>
          <a:r>
            <a:rPr lang="pl-PL" b="0" dirty="0" smtClean="0"/>
            <a:t>Ograniczenie szkód zdrowotnych  wynikających ze spożywania alkoholu</a:t>
          </a:r>
          <a:endParaRPr lang="pl-PL" b="0" dirty="0"/>
        </a:p>
      </dgm:t>
    </dgm:pt>
    <dgm:pt modelId="{2FAEC737-5806-45F2-B4CC-35EE2B96665D}" type="sibTrans" cxnId="{4D3D5773-6F10-41D7-9775-174DD542B1FC}">
      <dgm:prSet/>
      <dgm:spPr/>
      <dgm:t>
        <a:bodyPr/>
        <a:lstStyle/>
        <a:p>
          <a:endParaRPr lang="pl-PL"/>
        </a:p>
      </dgm:t>
    </dgm:pt>
    <dgm:pt modelId="{F3CFFD49-6B48-4A24-B9A1-51AEF1606199}" type="parTrans" cxnId="{4D3D5773-6F10-41D7-9775-174DD542B1FC}">
      <dgm:prSet/>
      <dgm:spPr/>
      <dgm:t>
        <a:bodyPr/>
        <a:lstStyle/>
        <a:p>
          <a:endParaRPr lang="pl-PL"/>
        </a:p>
      </dgm:t>
    </dgm:pt>
    <dgm:pt modelId="{05236B40-6738-411E-B801-E317F99566A2}" type="pres">
      <dgm:prSet presAssocID="{B1BAAAD7-7462-4AF0-A439-F674D42D651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DB843DD-5C92-4543-BCAD-725ABDD407E4}" type="pres">
      <dgm:prSet presAssocID="{7FD69239-0DD7-45B0-9826-67FB206B087E}" presName="boxAndChildren" presStyleCnt="0"/>
      <dgm:spPr/>
    </dgm:pt>
    <dgm:pt modelId="{3336357B-B79D-415F-9290-E2275F37282D}" type="pres">
      <dgm:prSet presAssocID="{7FD69239-0DD7-45B0-9826-67FB206B087E}" presName="parentTextBox" presStyleLbl="node1" presStyleIdx="0" presStyleCnt="1"/>
      <dgm:spPr/>
      <dgm:t>
        <a:bodyPr/>
        <a:lstStyle/>
        <a:p>
          <a:endParaRPr lang="pl-PL"/>
        </a:p>
      </dgm:t>
    </dgm:pt>
    <dgm:pt modelId="{A2A52D9B-757F-47A9-A9B1-1B88CA03940B}" type="pres">
      <dgm:prSet presAssocID="{7FD69239-0DD7-45B0-9826-67FB206B087E}" presName="entireBox" presStyleLbl="node1" presStyleIdx="0" presStyleCnt="1" custScaleY="31975" custLinFactNeighborY="-15513"/>
      <dgm:spPr/>
      <dgm:t>
        <a:bodyPr/>
        <a:lstStyle/>
        <a:p>
          <a:endParaRPr lang="pl-PL"/>
        </a:p>
      </dgm:t>
    </dgm:pt>
    <dgm:pt modelId="{07D88320-1482-4827-B913-0E2850446BDB}" type="pres">
      <dgm:prSet presAssocID="{7FD69239-0DD7-45B0-9826-67FB206B087E}" presName="descendantBox" presStyleCnt="0"/>
      <dgm:spPr/>
    </dgm:pt>
    <dgm:pt modelId="{3EACCB6B-2D52-43F4-9873-C65A61CE4769}" type="pres">
      <dgm:prSet presAssocID="{ECF9A16F-A370-4E8B-A51D-F4872936AE16}" presName="childTextBox" presStyleLbl="f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C1D7C2C-3F63-43A2-97ED-B5DB3442C3F2}" type="pres">
      <dgm:prSet presAssocID="{58327ED1-1FE3-408C-B98A-D2569AE196E7}" presName="childTextBox" presStyleLbl="f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440E3D6-0768-4F75-BEC1-A82FA3307FF7}" type="pres">
      <dgm:prSet presAssocID="{EA251078-1322-42FF-AE83-631493FE2397}" presName="childTextBox" presStyleLbl="f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5BF3F89-2C63-4049-877A-B33B90D9DA0D}" type="pres">
      <dgm:prSet presAssocID="{55A3D607-EDEE-478B-902B-3F0403AD58E5}" presName="childTextBox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6C13EF9-31EA-4914-B00E-F2518AEDB277}" type="pres">
      <dgm:prSet presAssocID="{3E4FE712-C9F5-43FF-B34B-8DAD9BC939E9}" presName="childTextBox" presStyleLbl="fgAccFollowNode1" presStyleIdx="4" presStyleCnt="5" custScaleY="100001" custLinFactNeighborX="3881" custLinFactNeighborY="24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495D8BA-4B38-419B-ADB1-B9E3B3D6171B}" type="presOf" srcId="{7FD69239-0DD7-45B0-9826-67FB206B087E}" destId="{3336357B-B79D-415F-9290-E2275F37282D}" srcOrd="0" destOrd="0" presId="urn:microsoft.com/office/officeart/2005/8/layout/process4"/>
    <dgm:cxn modelId="{4D6ED39E-889F-4668-9A62-B1EBB26BAAB1}" srcId="{7FD69239-0DD7-45B0-9826-67FB206B087E}" destId="{EA251078-1322-42FF-AE83-631493FE2397}" srcOrd="2" destOrd="0" parTransId="{DF775EDB-63B1-48D8-A384-8742C90DAC81}" sibTransId="{30C4565B-D0FF-4B7B-B8EF-CF783AE059C1}"/>
    <dgm:cxn modelId="{790F765D-A084-4479-B248-DC8066736D82}" type="presOf" srcId="{7FD69239-0DD7-45B0-9826-67FB206B087E}" destId="{A2A52D9B-757F-47A9-A9B1-1B88CA03940B}" srcOrd="1" destOrd="0" presId="urn:microsoft.com/office/officeart/2005/8/layout/process4"/>
    <dgm:cxn modelId="{A3B8AD8E-1C07-413A-8D45-00EB7A21B0A4}" type="presOf" srcId="{3E4FE712-C9F5-43FF-B34B-8DAD9BC939E9}" destId="{76C13EF9-31EA-4914-B00E-F2518AEDB277}" srcOrd="0" destOrd="0" presId="urn:microsoft.com/office/officeart/2005/8/layout/process4"/>
    <dgm:cxn modelId="{4D3D5773-6F10-41D7-9775-174DD542B1FC}" srcId="{7FD69239-0DD7-45B0-9826-67FB206B087E}" destId="{3E4FE712-C9F5-43FF-B34B-8DAD9BC939E9}" srcOrd="4" destOrd="0" parTransId="{F3CFFD49-6B48-4A24-B9A1-51AEF1606199}" sibTransId="{2FAEC737-5806-45F2-B4CC-35EE2B96665D}"/>
    <dgm:cxn modelId="{4184C5E6-9B67-4F37-9CF3-D70BB0A46ABB}" srcId="{B1BAAAD7-7462-4AF0-A439-F674D42D6519}" destId="{7FD69239-0DD7-45B0-9826-67FB206B087E}" srcOrd="0" destOrd="0" parTransId="{F5C50243-EC0F-4547-830B-6A5C5F035424}" sibTransId="{56046D56-D00A-47D1-8F7E-43CFE8BAECD4}"/>
    <dgm:cxn modelId="{763196AA-3741-46A8-9FEA-75DFE7A990C4}" srcId="{7FD69239-0DD7-45B0-9826-67FB206B087E}" destId="{55A3D607-EDEE-478B-902B-3F0403AD58E5}" srcOrd="3" destOrd="0" parTransId="{2FEB4EEC-7B63-4EFA-8CE8-688E3A280F8B}" sibTransId="{4855CA90-C034-4EE3-B630-54BE1796B97B}"/>
    <dgm:cxn modelId="{C75FCCE0-1D89-43E0-B3E0-FA0E4A7480D9}" type="presOf" srcId="{55A3D607-EDEE-478B-902B-3F0403AD58E5}" destId="{E5BF3F89-2C63-4049-877A-B33B90D9DA0D}" srcOrd="0" destOrd="0" presId="urn:microsoft.com/office/officeart/2005/8/layout/process4"/>
    <dgm:cxn modelId="{54B4CDFD-6011-4368-8D56-743BB1913450}" srcId="{7FD69239-0DD7-45B0-9826-67FB206B087E}" destId="{ECF9A16F-A370-4E8B-A51D-F4872936AE16}" srcOrd="0" destOrd="0" parTransId="{CE9D4B18-2F4F-451D-8532-F2576E720081}" sibTransId="{87A0E13C-7ADE-41AB-AAC5-7A83006F6863}"/>
    <dgm:cxn modelId="{E1291231-9E50-4AC1-94A6-FE1F9E910065}" type="presOf" srcId="{B1BAAAD7-7462-4AF0-A439-F674D42D6519}" destId="{05236B40-6738-411E-B801-E317F99566A2}" srcOrd="0" destOrd="0" presId="urn:microsoft.com/office/officeart/2005/8/layout/process4"/>
    <dgm:cxn modelId="{189453FF-A339-4109-A4E3-8BC001D09F33}" type="presOf" srcId="{EA251078-1322-42FF-AE83-631493FE2397}" destId="{5440E3D6-0768-4F75-BEC1-A82FA3307FF7}" srcOrd="0" destOrd="0" presId="urn:microsoft.com/office/officeart/2005/8/layout/process4"/>
    <dgm:cxn modelId="{DCFBD477-EB1D-4E99-ABDF-2377E3C98C96}" type="presOf" srcId="{ECF9A16F-A370-4E8B-A51D-F4872936AE16}" destId="{3EACCB6B-2D52-43F4-9873-C65A61CE4769}" srcOrd="0" destOrd="0" presId="urn:microsoft.com/office/officeart/2005/8/layout/process4"/>
    <dgm:cxn modelId="{5D8D21A8-14D0-4A1B-A930-C7908697EF92}" srcId="{7FD69239-0DD7-45B0-9826-67FB206B087E}" destId="{58327ED1-1FE3-408C-B98A-D2569AE196E7}" srcOrd="1" destOrd="0" parTransId="{3448DE31-743E-4740-B742-0491A1775B89}" sibTransId="{59AE11A7-79B4-43B5-AA3C-8C251432C421}"/>
    <dgm:cxn modelId="{BBA77BFD-98BA-441E-8CE6-7F51B17140E5}" type="presOf" srcId="{58327ED1-1FE3-408C-B98A-D2569AE196E7}" destId="{1C1D7C2C-3F63-43A2-97ED-B5DB3442C3F2}" srcOrd="0" destOrd="0" presId="urn:microsoft.com/office/officeart/2005/8/layout/process4"/>
    <dgm:cxn modelId="{669CD93F-EEE8-4A17-8464-3AB34979F8BF}" type="presParOf" srcId="{05236B40-6738-411E-B801-E317F99566A2}" destId="{4DB843DD-5C92-4543-BCAD-725ABDD407E4}" srcOrd="0" destOrd="0" presId="urn:microsoft.com/office/officeart/2005/8/layout/process4"/>
    <dgm:cxn modelId="{497223F3-A67D-4A6C-BA47-A5E5156041D0}" type="presParOf" srcId="{4DB843DD-5C92-4543-BCAD-725ABDD407E4}" destId="{3336357B-B79D-415F-9290-E2275F37282D}" srcOrd="0" destOrd="0" presId="urn:microsoft.com/office/officeart/2005/8/layout/process4"/>
    <dgm:cxn modelId="{A52588D7-8E37-43F6-96EB-6A249CD80614}" type="presParOf" srcId="{4DB843DD-5C92-4543-BCAD-725ABDD407E4}" destId="{A2A52D9B-757F-47A9-A9B1-1B88CA03940B}" srcOrd="1" destOrd="0" presId="urn:microsoft.com/office/officeart/2005/8/layout/process4"/>
    <dgm:cxn modelId="{91479E77-5E29-4E95-AEF8-157455E0ED74}" type="presParOf" srcId="{4DB843DD-5C92-4543-BCAD-725ABDD407E4}" destId="{07D88320-1482-4827-B913-0E2850446BDB}" srcOrd="2" destOrd="0" presId="urn:microsoft.com/office/officeart/2005/8/layout/process4"/>
    <dgm:cxn modelId="{4FD6EDAA-D22D-42A9-954D-872BAA9315DD}" type="presParOf" srcId="{07D88320-1482-4827-B913-0E2850446BDB}" destId="{3EACCB6B-2D52-43F4-9873-C65A61CE4769}" srcOrd="0" destOrd="0" presId="urn:microsoft.com/office/officeart/2005/8/layout/process4"/>
    <dgm:cxn modelId="{A4436BD1-5C0D-4EA8-96A6-C2F1E77D0255}" type="presParOf" srcId="{07D88320-1482-4827-B913-0E2850446BDB}" destId="{1C1D7C2C-3F63-43A2-97ED-B5DB3442C3F2}" srcOrd="1" destOrd="0" presId="urn:microsoft.com/office/officeart/2005/8/layout/process4"/>
    <dgm:cxn modelId="{90104733-66CC-4E81-9215-B4B01350E649}" type="presParOf" srcId="{07D88320-1482-4827-B913-0E2850446BDB}" destId="{5440E3D6-0768-4F75-BEC1-A82FA3307FF7}" srcOrd="2" destOrd="0" presId="urn:microsoft.com/office/officeart/2005/8/layout/process4"/>
    <dgm:cxn modelId="{3C835A41-F1A4-431C-AEED-45B74A42D2AE}" type="presParOf" srcId="{07D88320-1482-4827-B913-0E2850446BDB}" destId="{E5BF3F89-2C63-4049-877A-B33B90D9DA0D}" srcOrd="3" destOrd="0" presId="urn:microsoft.com/office/officeart/2005/8/layout/process4"/>
    <dgm:cxn modelId="{D5D40858-6D93-401C-B34B-CCF0309B1171}" type="presParOf" srcId="{07D88320-1482-4827-B913-0E2850446BDB}" destId="{76C13EF9-31EA-4914-B00E-F2518AEDB277}" srcOrd="4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BAAAD7-7462-4AF0-A439-F674D42D6519}" type="doc">
      <dgm:prSet loTypeId="urn:microsoft.com/office/officeart/2005/8/layout/process4" loCatId="process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7FD69239-0DD7-45B0-9826-67FB206B087E}">
      <dgm:prSet custT="1"/>
      <dgm:spPr/>
      <dgm:t>
        <a:bodyPr/>
        <a:lstStyle/>
        <a:p>
          <a:pPr rtl="0"/>
          <a:endParaRPr lang="pl-PL" sz="1300" dirty="0" smtClean="0"/>
        </a:p>
        <a:p>
          <a:pPr rtl="0"/>
          <a:endParaRPr lang="pl-PL" sz="2400" dirty="0" smtClean="0"/>
        </a:p>
        <a:p>
          <a:pPr rtl="0"/>
          <a:r>
            <a:rPr lang="pl-PL" sz="2400" dirty="0" smtClean="0"/>
            <a:t>CEL STRATEGICZNY II </a:t>
          </a:r>
        </a:p>
        <a:p>
          <a:pPr rtl="0"/>
          <a:r>
            <a:rPr lang="pl-PL" sz="2400" dirty="0" smtClean="0"/>
            <a:t>PROFILAKTYKA </a:t>
          </a:r>
          <a:endParaRPr lang="pl-PL" sz="2400" dirty="0"/>
        </a:p>
      </dgm:t>
    </dgm:pt>
    <dgm:pt modelId="{F5C50243-EC0F-4547-830B-6A5C5F035424}" type="parTrans" cxnId="{4184C5E6-9B67-4F37-9CF3-D70BB0A46ABB}">
      <dgm:prSet/>
      <dgm:spPr/>
      <dgm:t>
        <a:bodyPr/>
        <a:lstStyle/>
        <a:p>
          <a:endParaRPr lang="pl-PL"/>
        </a:p>
      </dgm:t>
    </dgm:pt>
    <dgm:pt modelId="{56046D56-D00A-47D1-8F7E-43CFE8BAECD4}" type="sibTrans" cxnId="{4184C5E6-9B67-4F37-9CF3-D70BB0A46ABB}">
      <dgm:prSet/>
      <dgm:spPr/>
      <dgm:t>
        <a:bodyPr/>
        <a:lstStyle/>
        <a:p>
          <a:endParaRPr lang="pl-PL"/>
        </a:p>
      </dgm:t>
    </dgm:pt>
    <dgm:pt modelId="{ECF9A16F-A370-4E8B-A51D-F4872936AE16}">
      <dgm:prSet/>
      <dgm:spPr/>
      <dgm:t>
        <a:bodyPr/>
        <a:lstStyle/>
        <a:p>
          <a:pPr rtl="0"/>
          <a:r>
            <a:rPr lang="pl-PL" dirty="0" smtClean="0"/>
            <a:t>CEL OPERACYJNY 1 Wspieranie programów profilaktycznych i działań społeczności lokalnych na rzecz zapobiegania używaniu alkoholu i innych środków psychoaktywnych, w szczególności przez dzieci i młodzież</a:t>
          </a:r>
          <a:endParaRPr lang="pl-PL" dirty="0"/>
        </a:p>
      </dgm:t>
    </dgm:pt>
    <dgm:pt modelId="{CE9D4B18-2F4F-451D-8532-F2576E720081}" type="parTrans" cxnId="{54B4CDFD-6011-4368-8D56-743BB1913450}">
      <dgm:prSet/>
      <dgm:spPr/>
      <dgm:t>
        <a:bodyPr/>
        <a:lstStyle/>
        <a:p>
          <a:endParaRPr lang="pl-PL"/>
        </a:p>
      </dgm:t>
    </dgm:pt>
    <dgm:pt modelId="{87A0E13C-7ADE-41AB-AAC5-7A83006F6863}" type="sibTrans" cxnId="{54B4CDFD-6011-4368-8D56-743BB1913450}">
      <dgm:prSet/>
      <dgm:spPr/>
      <dgm:t>
        <a:bodyPr/>
        <a:lstStyle/>
        <a:p>
          <a:endParaRPr lang="pl-PL"/>
        </a:p>
      </dgm:t>
    </dgm:pt>
    <dgm:pt modelId="{55F7A5A9-E033-471D-B974-62C530D3E6DB}">
      <dgm:prSet/>
      <dgm:spPr/>
      <dgm:t>
        <a:bodyPr/>
        <a:lstStyle/>
        <a:p>
          <a:pPr rtl="0"/>
          <a:r>
            <a:rPr lang="pl-PL" dirty="0" smtClean="0"/>
            <a:t>CEL OPERACYJNY 2 Podniesienie poziomu wiedzy społeczeństwa na temat problemów związanych z używaniem alkoholu i innych środków psychoaktywnych oraz możliwości zapobiegania temu zjawisku. </a:t>
          </a:r>
          <a:endParaRPr lang="pl-PL" dirty="0"/>
        </a:p>
      </dgm:t>
    </dgm:pt>
    <dgm:pt modelId="{ADA163B5-8AEF-4C10-96AA-574E978DF51A}" type="parTrans" cxnId="{AFEF3C25-040C-4671-9513-EFF13A1AEC63}">
      <dgm:prSet/>
      <dgm:spPr/>
      <dgm:t>
        <a:bodyPr/>
        <a:lstStyle/>
        <a:p>
          <a:endParaRPr lang="pl-PL"/>
        </a:p>
      </dgm:t>
    </dgm:pt>
    <dgm:pt modelId="{048D3013-698E-4740-BD0C-B4606F52CB38}" type="sibTrans" cxnId="{AFEF3C25-040C-4671-9513-EFF13A1AEC63}">
      <dgm:prSet/>
      <dgm:spPr/>
      <dgm:t>
        <a:bodyPr/>
        <a:lstStyle/>
        <a:p>
          <a:endParaRPr lang="pl-PL"/>
        </a:p>
      </dgm:t>
    </dgm:pt>
    <dgm:pt modelId="{EDBB56C8-D14B-452D-892B-20041C3BF6AE}">
      <dgm:prSet/>
      <dgm:spPr/>
      <dgm:t>
        <a:bodyPr/>
        <a:lstStyle/>
        <a:p>
          <a:pPr rtl="0"/>
          <a:r>
            <a:rPr lang="pl-PL" dirty="0" smtClean="0"/>
            <a:t>CEL OPERACYJNY 3 Zwiększenie świadomości młodzieży na temat szkód wynikających z picia alkoholu</a:t>
          </a:r>
          <a:endParaRPr lang="pl-PL" dirty="0"/>
        </a:p>
      </dgm:t>
    </dgm:pt>
    <dgm:pt modelId="{DDC053D3-7E8A-4C0A-B522-A91142EBDBA8}" type="parTrans" cxnId="{0D95C1A4-B2B2-48F7-9BC0-EB739285BB1C}">
      <dgm:prSet/>
      <dgm:spPr/>
      <dgm:t>
        <a:bodyPr/>
        <a:lstStyle/>
        <a:p>
          <a:endParaRPr lang="pl-PL"/>
        </a:p>
      </dgm:t>
    </dgm:pt>
    <dgm:pt modelId="{17D27361-1B4C-42EA-8314-37DD250377F3}" type="sibTrans" cxnId="{0D95C1A4-B2B2-48F7-9BC0-EB739285BB1C}">
      <dgm:prSet/>
      <dgm:spPr/>
      <dgm:t>
        <a:bodyPr/>
        <a:lstStyle/>
        <a:p>
          <a:endParaRPr lang="pl-PL"/>
        </a:p>
      </dgm:t>
    </dgm:pt>
    <dgm:pt modelId="{05236B40-6738-411E-B801-E317F99566A2}" type="pres">
      <dgm:prSet presAssocID="{B1BAAAD7-7462-4AF0-A439-F674D42D651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DB843DD-5C92-4543-BCAD-725ABDD407E4}" type="pres">
      <dgm:prSet presAssocID="{7FD69239-0DD7-45B0-9826-67FB206B087E}" presName="boxAndChildren" presStyleCnt="0"/>
      <dgm:spPr/>
    </dgm:pt>
    <dgm:pt modelId="{3336357B-B79D-415F-9290-E2275F37282D}" type="pres">
      <dgm:prSet presAssocID="{7FD69239-0DD7-45B0-9826-67FB206B087E}" presName="parentTextBox" presStyleLbl="node1" presStyleIdx="0" presStyleCnt="1"/>
      <dgm:spPr/>
      <dgm:t>
        <a:bodyPr/>
        <a:lstStyle/>
        <a:p>
          <a:endParaRPr lang="pl-PL"/>
        </a:p>
      </dgm:t>
    </dgm:pt>
    <dgm:pt modelId="{A2A52D9B-757F-47A9-A9B1-1B88CA03940B}" type="pres">
      <dgm:prSet presAssocID="{7FD69239-0DD7-45B0-9826-67FB206B087E}" presName="entireBox" presStyleLbl="node1" presStyleIdx="0" presStyleCnt="1" custScaleY="31975" custLinFactNeighborX="868" custLinFactNeighborY="-14091"/>
      <dgm:spPr/>
      <dgm:t>
        <a:bodyPr/>
        <a:lstStyle/>
        <a:p>
          <a:endParaRPr lang="pl-PL"/>
        </a:p>
      </dgm:t>
    </dgm:pt>
    <dgm:pt modelId="{07D88320-1482-4827-B913-0E2850446BDB}" type="pres">
      <dgm:prSet presAssocID="{7FD69239-0DD7-45B0-9826-67FB206B087E}" presName="descendantBox" presStyleCnt="0"/>
      <dgm:spPr/>
    </dgm:pt>
    <dgm:pt modelId="{3EACCB6B-2D52-43F4-9873-C65A61CE4769}" type="pres">
      <dgm:prSet presAssocID="{ECF9A16F-A370-4E8B-A51D-F4872936AE16}" presName="childTextBox" presStyleLbl="fgAccFollowNode1" presStyleIdx="0" presStyleCnt="3" custScaleX="92348" custScaleY="99791" custLinFactNeighborX="-17" custLinFactNeighborY="35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3D03465-F3DA-4BF6-9FA9-2129900C5305}" type="pres">
      <dgm:prSet presAssocID="{55F7A5A9-E033-471D-B974-62C530D3E6DB}" presName="childTextBox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C48EA1-88C2-4FC4-B8B9-672878BF08C1}" type="pres">
      <dgm:prSet presAssocID="{EDBB56C8-D14B-452D-892B-20041C3BF6AE}" presName="childTextBox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D95C1A4-B2B2-48F7-9BC0-EB739285BB1C}" srcId="{7FD69239-0DD7-45B0-9826-67FB206B087E}" destId="{EDBB56C8-D14B-452D-892B-20041C3BF6AE}" srcOrd="2" destOrd="0" parTransId="{DDC053D3-7E8A-4C0A-B522-A91142EBDBA8}" sibTransId="{17D27361-1B4C-42EA-8314-37DD250377F3}"/>
    <dgm:cxn modelId="{4184C5E6-9B67-4F37-9CF3-D70BB0A46ABB}" srcId="{B1BAAAD7-7462-4AF0-A439-F674D42D6519}" destId="{7FD69239-0DD7-45B0-9826-67FB206B087E}" srcOrd="0" destOrd="0" parTransId="{F5C50243-EC0F-4547-830B-6A5C5F035424}" sibTransId="{56046D56-D00A-47D1-8F7E-43CFE8BAECD4}"/>
    <dgm:cxn modelId="{D209F023-98C3-47C7-AD45-F5492C71C749}" type="presOf" srcId="{55F7A5A9-E033-471D-B974-62C530D3E6DB}" destId="{D3D03465-F3DA-4BF6-9FA9-2129900C5305}" srcOrd="0" destOrd="0" presId="urn:microsoft.com/office/officeart/2005/8/layout/process4"/>
    <dgm:cxn modelId="{376AC95D-F062-4E70-AD5B-5F0E6644600B}" type="presOf" srcId="{B1BAAAD7-7462-4AF0-A439-F674D42D6519}" destId="{05236B40-6738-411E-B801-E317F99566A2}" srcOrd="0" destOrd="0" presId="urn:microsoft.com/office/officeart/2005/8/layout/process4"/>
    <dgm:cxn modelId="{54B4CDFD-6011-4368-8D56-743BB1913450}" srcId="{7FD69239-0DD7-45B0-9826-67FB206B087E}" destId="{ECF9A16F-A370-4E8B-A51D-F4872936AE16}" srcOrd="0" destOrd="0" parTransId="{CE9D4B18-2F4F-451D-8532-F2576E720081}" sibTransId="{87A0E13C-7ADE-41AB-AAC5-7A83006F6863}"/>
    <dgm:cxn modelId="{949B42F7-13FA-4CAE-A20C-B4F5D50AE483}" type="presOf" srcId="{EDBB56C8-D14B-452D-892B-20041C3BF6AE}" destId="{88C48EA1-88C2-4FC4-B8B9-672878BF08C1}" srcOrd="0" destOrd="0" presId="urn:microsoft.com/office/officeart/2005/8/layout/process4"/>
    <dgm:cxn modelId="{4D9D86EE-AE24-40B8-80AC-A4CF94F57C8C}" type="presOf" srcId="{ECF9A16F-A370-4E8B-A51D-F4872936AE16}" destId="{3EACCB6B-2D52-43F4-9873-C65A61CE4769}" srcOrd="0" destOrd="0" presId="urn:microsoft.com/office/officeart/2005/8/layout/process4"/>
    <dgm:cxn modelId="{AFEF3C25-040C-4671-9513-EFF13A1AEC63}" srcId="{7FD69239-0DD7-45B0-9826-67FB206B087E}" destId="{55F7A5A9-E033-471D-B974-62C530D3E6DB}" srcOrd="1" destOrd="0" parTransId="{ADA163B5-8AEF-4C10-96AA-574E978DF51A}" sibTransId="{048D3013-698E-4740-BD0C-B4606F52CB38}"/>
    <dgm:cxn modelId="{264652B9-66A6-4A2F-B421-9FD9BDDD3CCA}" type="presOf" srcId="{7FD69239-0DD7-45B0-9826-67FB206B087E}" destId="{A2A52D9B-757F-47A9-A9B1-1B88CA03940B}" srcOrd="1" destOrd="0" presId="urn:microsoft.com/office/officeart/2005/8/layout/process4"/>
    <dgm:cxn modelId="{5ABC30BF-AECC-4FEC-B642-5BCBAA1E730E}" type="presOf" srcId="{7FD69239-0DD7-45B0-9826-67FB206B087E}" destId="{3336357B-B79D-415F-9290-E2275F37282D}" srcOrd="0" destOrd="0" presId="urn:microsoft.com/office/officeart/2005/8/layout/process4"/>
    <dgm:cxn modelId="{AD29635C-A5F4-4FE2-B409-891C1B6471E7}" type="presParOf" srcId="{05236B40-6738-411E-B801-E317F99566A2}" destId="{4DB843DD-5C92-4543-BCAD-725ABDD407E4}" srcOrd="0" destOrd="0" presId="urn:microsoft.com/office/officeart/2005/8/layout/process4"/>
    <dgm:cxn modelId="{9D8F4832-084A-4C47-88EC-535641EB419B}" type="presParOf" srcId="{4DB843DD-5C92-4543-BCAD-725ABDD407E4}" destId="{3336357B-B79D-415F-9290-E2275F37282D}" srcOrd="0" destOrd="0" presId="urn:microsoft.com/office/officeart/2005/8/layout/process4"/>
    <dgm:cxn modelId="{2E5C396D-AC43-4BAB-A8A1-7C655A3CFDEF}" type="presParOf" srcId="{4DB843DD-5C92-4543-BCAD-725ABDD407E4}" destId="{A2A52D9B-757F-47A9-A9B1-1B88CA03940B}" srcOrd="1" destOrd="0" presId="urn:microsoft.com/office/officeart/2005/8/layout/process4"/>
    <dgm:cxn modelId="{F7FB4AB6-EAED-4E9D-9F22-39A4A42F97BD}" type="presParOf" srcId="{4DB843DD-5C92-4543-BCAD-725ABDD407E4}" destId="{07D88320-1482-4827-B913-0E2850446BDB}" srcOrd="2" destOrd="0" presId="urn:microsoft.com/office/officeart/2005/8/layout/process4"/>
    <dgm:cxn modelId="{3162267B-F055-4CE1-8993-25F5E19ADED5}" type="presParOf" srcId="{07D88320-1482-4827-B913-0E2850446BDB}" destId="{3EACCB6B-2D52-43F4-9873-C65A61CE4769}" srcOrd="0" destOrd="0" presId="urn:microsoft.com/office/officeart/2005/8/layout/process4"/>
    <dgm:cxn modelId="{AB1D069B-004A-4B8C-95B9-65EE8BFADE73}" type="presParOf" srcId="{07D88320-1482-4827-B913-0E2850446BDB}" destId="{D3D03465-F3DA-4BF6-9FA9-2129900C5305}" srcOrd="1" destOrd="0" presId="urn:microsoft.com/office/officeart/2005/8/layout/process4"/>
    <dgm:cxn modelId="{69A05102-2721-446E-B5F7-4BF17D1703DF}" type="presParOf" srcId="{07D88320-1482-4827-B913-0E2850446BDB}" destId="{88C48EA1-88C2-4FC4-B8B9-672878BF08C1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1BAAAD7-7462-4AF0-A439-F674D42D6519}" type="doc">
      <dgm:prSet loTypeId="urn:microsoft.com/office/officeart/2005/8/layout/process4" loCatId="process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05236B40-6738-411E-B801-E317F99566A2}" type="pres">
      <dgm:prSet presAssocID="{B1BAAAD7-7462-4AF0-A439-F674D42D651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5501C503-9B98-4AC1-A645-F677A9869967}" type="presOf" srcId="{B1BAAAD7-7462-4AF0-A439-F674D42D6519}" destId="{05236B40-6738-411E-B801-E317F99566A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AAAD7-7462-4AF0-A439-F674D42D6519}" type="doc">
      <dgm:prSet loTypeId="urn:microsoft.com/office/officeart/2005/8/layout/process4" loCatId="process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05236B40-6738-411E-B801-E317F99566A2}" type="pres">
      <dgm:prSet presAssocID="{B1BAAAD7-7462-4AF0-A439-F674D42D651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AD7DF83D-3BC4-4CF2-B806-238A84F17FEC}" type="presOf" srcId="{B1BAAAD7-7462-4AF0-A439-F674D42D6519}" destId="{05236B40-6738-411E-B801-E317F99566A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1BAAAD7-7462-4AF0-A439-F674D42D6519}" type="doc">
      <dgm:prSet loTypeId="urn:microsoft.com/office/officeart/2005/8/layout/process4" loCatId="process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7FD69239-0DD7-45B0-9826-67FB206B087E}">
      <dgm:prSet custT="1"/>
      <dgm:spPr/>
      <dgm:t>
        <a:bodyPr/>
        <a:lstStyle/>
        <a:p>
          <a:pPr rtl="0"/>
          <a:endParaRPr lang="pl-PL" sz="1300" dirty="0" smtClean="0"/>
        </a:p>
        <a:p>
          <a:pPr rtl="0"/>
          <a:endParaRPr lang="pl-PL" sz="2400" dirty="0" smtClean="0"/>
        </a:p>
        <a:p>
          <a:pPr rtl="0"/>
          <a:r>
            <a:rPr lang="pl-PL" sz="2400" dirty="0" smtClean="0"/>
            <a:t>CEL STRATEGICZNY III </a:t>
          </a:r>
        </a:p>
        <a:p>
          <a:pPr rtl="0"/>
          <a:r>
            <a:rPr lang="pl-PL" sz="2400" dirty="0" smtClean="0"/>
            <a:t>WSPÓŁDZIAŁANIE  Z  INSTYTUCJAMI I ORGANIZACJAMI</a:t>
          </a:r>
          <a:endParaRPr lang="pl-PL" sz="2400" dirty="0"/>
        </a:p>
      </dgm:t>
    </dgm:pt>
    <dgm:pt modelId="{F5C50243-EC0F-4547-830B-6A5C5F035424}" type="parTrans" cxnId="{4184C5E6-9B67-4F37-9CF3-D70BB0A46ABB}">
      <dgm:prSet/>
      <dgm:spPr/>
      <dgm:t>
        <a:bodyPr/>
        <a:lstStyle/>
        <a:p>
          <a:endParaRPr lang="pl-PL"/>
        </a:p>
      </dgm:t>
    </dgm:pt>
    <dgm:pt modelId="{56046D56-D00A-47D1-8F7E-43CFE8BAECD4}" type="sibTrans" cxnId="{4184C5E6-9B67-4F37-9CF3-D70BB0A46ABB}">
      <dgm:prSet/>
      <dgm:spPr/>
      <dgm:t>
        <a:bodyPr/>
        <a:lstStyle/>
        <a:p>
          <a:endParaRPr lang="pl-PL"/>
        </a:p>
      </dgm:t>
    </dgm:pt>
    <dgm:pt modelId="{ECF9A16F-A370-4E8B-A51D-F4872936AE16}">
      <dgm:prSet/>
      <dgm:spPr/>
      <dgm:t>
        <a:bodyPr/>
        <a:lstStyle/>
        <a:p>
          <a:pPr rtl="0"/>
          <a:r>
            <a:rPr lang="pl-PL" dirty="0" smtClean="0"/>
            <a:t>CEL OPERACYJNY 1 Wspieranie i udzielanie pomocy podmiotom realizującym zadania     związane z profilaktyką i  rozwiązywaniem problemów alkoholowych. </a:t>
          </a:r>
          <a:endParaRPr lang="pl-PL" dirty="0"/>
        </a:p>
      </dgm:t>
    </dgm:pt>
    <dgm:pt modelId="{CE9D4B18-2F4F-451D-8532-F2576E720081}" type="parTrans" cxnId="{54B4CDFD-6011-4368-8D56-743BB1913450}">
      <dgm:prSet/>
      <dgm:spPr/>
      <dgm:t>
        <a:bodyPr/>
        <a:lstStyle/>
        <a:p>
          <a:endParaRPr lang="pl-PL"/>
        </a:p>
      </dgm:t>
    </dgm:pt>
    <dgm:pt modelId="{87A0E13C-7ADE-41AB-AAC5-7A83006F6863}" type="sibTrans" cxnId="{54B4CDFD-6011-4368-8D56-743BB1913450}">
      <dgm:prSet/>
      <dgm:spPr/>
      <dgm:t>
        <a:bodyPr/>
        <a:lstStyle/>
        <a:p>
          <a:endParaRPr lang="pl-PL"/>
        </a:p>
      </dgm:t>
    </dgm:pt>
    <dgm:pt modelId="{55F7A5A9-E033-471D-B974-62C530D3E6DB}">
      <dgm:prSet/>
      <dgm:spPr/>
      <dgm:t>
        <a:bodyPr/>
        <a:lstStyle/>
        <a:p>
          <a:pPr rtl="0"/>
          <a:r>
            <a:rPr lang="pl-PL" dirty="0" smtClean="0"/>
            <a:t>CEL OPERACYJNY 2 Wspieranie programów realizowanych przez organizacje pozarządowe zajmujące się rozwiązywaniem problemów uzależnień oraz przeciwdziałaniem przemocy w rodzinie </a:t>
          </a:r>
          <a:endParaRPr lang="pl-PL" dirty="0"/>
        </a:p>
      </dgm:t>
    </dgm:pt>
    <dgm:pt modelId="{ADA163B5-8AEF-4C10-96AA-574E978DF51A}" type="parTrans" cxnId="{AFEF3C25-040C-4671-9513-EFF13A1AEC63}">
      <dgm:prSet/>
      <dgm:spPr/>
      <dgm:t>
        <a:bodyPr/>
        <a:lstStyle/>
        <a:p>
          <a:endParaRPr lang="pl-PL"/>
        </a:p>
      </dgm:t>
    </dgm:pt>
    <dgm:pt modelId="{048D3013-698E-4740-BD0C-B4606F52CB38}" type="sibTrans" cxnId="{AFEF3C25-040C-4671-9513-EFF13A1AEC63}">
      <dgm:prSet/>
      <dgm:spPr/>
      <dgm:t>
        <a:bodyPr/>
        <a:lstStyle/>
        <a:p>
          <a:endParaRPr lang="pl-PL"/>
        </a:p>
      </dgm:t>
    </dgm:pt>
    <dgm:pt modelId="{EDBB56C8-D14B-452D-892B-20041C3BF6AE}">
      <dgm:prSet/>
      <dgm:spPr/>
      <dgm:t>
        <a:bodyPr/>
        <a:lstStyle/>
        <a:p>
          <a:pPr rtl="0"/>
          <a:r>
            <a:rPr lang="pl-PL" dirty="0" smtClean="0"/>
            <a:t>CEL OPERACYJNY 3 Wsparcie informacyjne realizacji wojewódzkiego programu profilaktyki </a:t>
          </a:r>
          <a:br>
            <a:rPr lang="pl-PL" dirty="0" smtClean="0"/>
          </a:br>
          <a:r>
            <a:rPr lang="pl-PL" dirty="0" smtClean="0"/>
            <a:t>i rozwiązywania problemów alkoholowych</a:t>
          </a:r>
          <a:endParaRPr lang="pl-PL" dirty="0"/>
        </a:p>
      </dgm:t>
    </dgm:pt>
    <dgm:pt modelId="{DDC053D3-7E8A-4C0A-B522-A91142EBDBA8}" type="parTrans" cxnId="{0D95C1A4-B2B2-48F7-9BC0-EB739285BB1C}">
      <dgm:prSet/>
      <dgm:spPr/>
      <dgm:t>
        <a:bodyPr/>
        <a:lstStyle/>
        <a:p>
          <a:endParaRPr lang="pl-PL"/>
        </a:p>
      </dgm:t>
    </dgm:pt>
    <dgm:pt modelId="{17D27361-1B4C-42EA-8314-37DD250377F3}" type="sibTrans" cxnId="{0D95C1A4-B2B2-48F7-9BC0-EB739285BB1C}">
      <dgm:prSet/>
      <dgm:spPr/>
      <dgm:t>
        <a:bodyPr/>
        <a:lstStyle/>
        <a:p>
          <a:endParaRPr lang="pl-PL"/>
        </a:p>
      </dgm:t>
    </dgm:pt>
    <dgm:pt modelId="{05236B40-6738-411E-B801-E317F99566A2}" type="pres">
      <dgm:prSet presAssocID="{B1BAAAD7-7462-4AF0-A439-F674D42D651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DB843DD-5C92-4543-BCAD-725ABDD407E4}" type="pres">
      <dgm:prSet presAssocID="{7FD69239-0DD7-45B0-9826-67FB206B087E}" presName="boxAndChildren" presStyleCnt="0"/>
      <dgm:spPr/>
    </dgm:pt>
    <dgm:pt modelId="{3336357B-B79D-415F-9290-E2275F37282D}" type="pres">
      <dgm:prSet presAssocID="{7FD69239-0DD7-45B0-9826-67FB206B087E}" presName="parentTextBox" presStyleLbl="node1" presStyleIdx="0" presStyleCnt="1"/>
      <dgm:spPr/>
      <dgm:t>
        <a:bodyPr/>
        <a:lstStyle/>
        <a:p>
          <a:endParaRPr lang="pl-PL"/>
        </a:p>
      </dgm:t>
    </dgm:pt>
    <dgm:pt modelId="{A2A52D9B-757F-47A9-A9B1-1B88CA03940B}" type="pres">
      <dgm:prSet presAssocID="{7FD69239-0DD7-45B0-9826-67FB206B087E}" presName="entireBox" presStyleLbl="node1" presStyleIdx="0" presStyleCnt="1" custScaleY="31975" custLinFactNeighborX="868" custLinFactNeighborY="-14091"/>
      <dgm:spPr/>
      <dgm:t>
        <a:bodyPr/>
        <a:lstStyle/>
        <a:p>
          <a:endParaRPr lang="pl-PL"/>
        </a:p>
      </dgm:t>
    </dgm:pt>
    <dgm:pt modelId="{07D88320-1482-4827-B913-0E2850446BDB}" type="pres">
      <dgm:prSet presAssocID="{7FD69239-0DD7-45B0-9826-67FB206B087E}" presName="descendantBox" presStyleCnt="0"/>
      <dgm:spPr/>
    </dgm:pt>
    <dgm:pt modelId="{3EACCB6B-2D52-43F4-9873-C65A61CE4769}" type="pres">
      <dgm:prSet presAssocID="{ECF9A16F-A370-4E8B-A51D-F4872936AE16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3D03465-F3DA-4BF6-9FA9-2129900C5305}" type="pres">
      <dgm:prSet presAssocID="{55F7A5A9-E033-471D-B974-62C530D3E6DB}" presName="childTextBox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C48EA1-88C2-4FC4-B8B9-672878BF08C1}" type="pres">
      <dgm:prSet presAssocID="{EDBB56C8-D14B-452D-892B-20041C3BF6AE}" presName="childTextBox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1A18896-3DBB-4732-A0C1-610D32726CB0}" type="presOf" srcId="{ECF9A16F-A370-4E8B-A51D-F4872936AE16}" destId="{3EACCB6B-2D52-43F4-9873-C65A61CE4769}" srcOrd="0" destOrd="0" presId="urn:microsoft.com/office/officeart/2005/8/layout/process4"/>
    <dgm:cxn modelId="{03C08760-5E71-407F-920E-8E4939210182}" type="presOf" srcId="{EDBB56C8-D14B-452D-892B-20041C3BF6AE}" destId="{88C48EA1-88C2-4FC4-B8B9-672878BF08C1}" srcOrd="0" destOrd="0" presId="urn:microsoft.com/office/officeart/2005/8/layout/process4"/>
    <dgm:cxn modelId="{0D95C1A4-B2B2-48F7-9BC0-EB739285BB1C}" srcId="{7FD69239-0DD7-45B0-9826-67FB206B087E}" destId="{EDBB56C8-D14B-452D-892B-20041C3BF6AE}" srcOrd="2" destOrd="0" parTransId="{DDC053D3-7E8A-4C0A-B522-A91142EBDBA8}" sibTransId="{17D27361-1B4C-42EA-8314-37DD250377F3}"/>
    <dgm:cxn modelId="{4184C5E6-9B67-4F37-9CF3-D70BB0A46ABB}" srcId="{B1BAAAD7-7462-4AF0-A439-F674D42D6519}" destId="{7FD69239-0DD7-45B0-9826-67FB206B087E}" srcOrd="0" destOrd="0" parTransId="{F5C50243-EC0F-4547-830B-6A5C5F035424}" sibTransId="{56046D56-D00A-47D1-8F7E-43CFE8BAECD4}"/>
    <dgm:cxn modelId="{54B4CDFD-6011-4368-8D56-743BB1913450}" srcId="{7FD69239-0DD7-45B0-9826-67FB206B087E}" destId="{ECF9A16F-A370-4E8B-A51D-F4872936AE16}" srcOrd="0" destOrd="0" parTransId="{CE9D4B18-2F4F-451D-8532-F2576E720081}" sibTransId="{87A0E13C-7ADE-41AB-AAC5-7A83006F6863}"/>
    <dgm:cxn modelId="{4BD49A29-6F67-43E6-A5EC-042BD9977EE6}" type="presOf" srcId="{B1BAAAD7-7462-4AF0-A439-F674D42D6519}" destId="{05236B40-6738-411E-B801-E317F99566A2}" srcOrd="0" destOrd="0" presId="urn:microsoft.com/office/officeart/2005/8/layout/process4"/>
    <dgm:cxn modelId="{CBD30E3E-54A3-4161-BA4F-DF7F8AEE9656}" type="presOf" srcId="{55F7A5A9-E033-471D-B974-62C530D3E6DB}" destId="{D3D03465-F3DA-4BF6-9FA9-2129900C5305}" srcOrd="0" destOrd="0" presId="urn:microsoft.com/office/officeart/2005/8/layout/process4"/>
    <dgm:cxn modelId="{8E82A1C4-7B18-4678-A387-A735B6E199E9}" type="presOf" srcId="{7FD69239-0DD7-45B0-9826-67FB206B087E}" destId="{3336357B-B79D-415F-9290-E2275F37282D}" srcOrd="0" destOrd="0" presId="urn:microsoft.com/office/officeart/2005/8/layout/process4"/>
    <dgm:cxn modelId="{AFEF3C25-040C-4671-9513-EFF13A1AEC63}" srcId="{7FD69239-0DD7-45B0-9826-67FB206B087E}" destId="{55F7A5A9-E033-471D-B974-62C530D3E6DB}" srcOrd="1" destOrd="0" parTransId="{ADA163B5-8AEF-4C10-96AA-574E978DF51A}" sibTransId="{048D3013-698E-4740-BD0C-B4606F52CB38}"/>
    <dgm:cxn modelId="{604AC9B7-0789-4A65-B9BB-B288CCE52FE7}" type="presOf" srcId="{7FD69239-0DD7-45B0-9826-67FB206B087E}" destId="{A2A52D9B-757F-47A9-A9B1-1B88CA03940B}" srcOrd="1" destOrd="0" presId="urn:microsoft.com/office/officeart/2005/8/layout/process4"/>
    <dgm:cxn modelId="{41C356DE-BB43-42E5-BB24-8B45EC90735C}" type="presParOf" srcId="{05236B40-6738-411E-B801-E317F99566A2}" destId="{4DB843DD-5C92-4543-BCAD-725ABDD407E4}" srcOrd="0" destOrd="0" presId="urn:microsoft.com/office/officeart/2005/8/layout/process4"/>
    <dgm:cxn modelId="{0EE11208-E3DA-487F-BDF4-CA3422DC2FEC}" type="presParOf" srcId="{4DB843DD-5C92-4543-BCAD-725ABDD407E4}" destId="{3336357B-B79D-415F-9290-E2275F37282D}" srcOrd="0" destOrd="0" presId="urn:microsoft.com/office/officeart/2005/8/layout/process4"/>
    <dgm:cxn modelId="{BADDE999-8BFA-4682-9084-9424761A0369}" type="presParOf" srcId="{4DB843DD-5C92-4543-BCAD-725ABDD407E4}" destId="{A2A52D9B-757F-47A9-A9B1-1B88CA03940B}" srcOrd="1" destOrd="0" presId="urn:microsoft.com/office/officeart/2005/8/layout/process4"/>
    <dgm:cxn modelId="{03849108-89C6-4CD4-B007-5A0331B5F0B4}" type="presParOf" srcId="{4DB843DD-5C92-4543-BCAD-725ABDD407E4}" destId="{07D88320-1482-4827-B913-0E2850446BDB}" srcOrd="2" destOrd="0" presId="urn:microsoft.com/office/officeart/2005/8/layout/process4"/>
    <dgm:cxn modelId="{F1FF9BB8-F3D8-462B-8257-C29BAE75E681}" type="presParOf" srcId="{07D88320-1482-4827-B913-0E2850446BDB}" destId="{3EACCB6B-2D52-43F4-9873-C65A61CE4769}" srcOrd="0" destOrd="0" presId="urn:microsoft.com/office/officeart/2005/8/layout/process4"/>
    <dgm:cxn modelId="{2EB17930-5285-424F-9502-F1C70DE72B39}" type="presParOf" srcId="{07D88320-1482-4827-B913-0E2850446BDB}" destId="{D3D03465-F3DA-4BF6-9FA9-2129900C5305}" srcOrd="1" destOrd="0" presId="urn:microsoft.com/office/officeart/2005/8/layout/process4"/>
    <dgm:cxn modelId="{DA3D438F-B86E-4BB0-A97F-DE072C98DFCF}" type="presParOf" srcId="{07D88320-1482-4827-B913-0E2850446BDB}" destId="{88C48EA1-88C2-4FC4-B8B9-672878BF08C1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0E6AB8-ED1B-47A7-961B-CF7DE495BC91}">
      <dsp:nvSpPr>
        <dsp:cNvPr id="0" name=""/>
        <dsp:cNvSpPr/>
      </dsp:nvSpPr>
      <dsp:spPr>
        <a:xfrm>
          <a:off x="0" y="504047"/>
          <a:ext cx="8229600" cy="126829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Dokumenty normujące problematykę rozwiazywania problemów alkoholowych</a:t>
          </a:r>
          <a:r>
            <a:rPr lang="pl-PL" sz="2800" kern="1200" dirty="0" smtClean="0"/>
            <a:t>:</a:t>
          </a:r>
          <a:endParaRPr lang="pl-PL" sz="2800" kern="1200" dirty="0"/>
        </a:p>
      </dsp:txBody>
      <dsp:txXfrm>
        <a:off x="61913" y="565960"/>
        <a:ext cx="8105774" cy="1144468"/>
      </dsp:txXfrm>
    </dsp:sp>
    <dsp:sp modelId="{EE73032B-E41D-4629-82E8-3FC38CB767A4}">
      <dsp:nvSpPr>
        <dsp:cNvPr id="0" name=""/>
        <dsp:cNvSpPr/>
      </dsp:nvSpPr>
      <dsp:spPr>
        <a:xfrm>
          <a:off x="87274" y="1716003"/>
          <a:ext cx="8055050" cy="2377423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228600" lvl="1" indent="-228600" algn="just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pl-PL" sz="2300" kern="1200" dirty="0"/>
        </a:p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800" kern="1200" dirty="0" smtClean="0"/>
            <a:t>Narodowy Program Zdrowia</a:t>
          </a:r>
          <a:endParaRPr lang="pl-P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800" kern="1200" dirty="0" smtClean="0"/>
            <a:t>Krajowy </a:t>
          </a:r>
          <a:r>
            <a:rPr lang="pl-PL" sz="1800" kern="1200" dirty="0"/>
            <a:t>Program Przeciwdziałania Przemocy w Rodzinie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800" kern="1200" dirty="0" smtClean="0"/>
            <a:t>Program </a:t>
          </a:r>
          <a:r>
            <a:rPr lang="pl-PL" sz="1800" kern="1200" dirty="0"/>
            <a:t>Ochrony Zdrowia Psychicznego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800" kern="1200" dirty="0" smtClean="0"/>
            <a:t>Krajowy </a:t>
          </a:r>
          <a:r>
            <a:rPr lang="pl-PL" sz="1800" kern="1200" dirty="0"/>
            <a:t>Program Przeciwdziałania Narkomanii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800" kern="1200" dirty="0" smtClean="0"/>
            <a:t>Ustawy </a:t>
          </a:r>
          <a:r>
            <a:rPr lang="pl-PL" sz="1800" kern="1200" dirty="0"/>
            <a:t>i rozporządzenia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pl-PL" sz="2300" kern="1200" dirty="0"/>
        </a:p>
      </dsp:txBody>
      <dsp:txXfrm>
        <a:off x="87274" y="1716003"/>
        <a:ext cx="8055050" cy="23774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6A33FF-FBC8-4B0E-83A1-E8C6E86C0F8F}">
      <dsp:nvSpPr>
        <dsp:cNvPr id="0" name=""/>
        <dsp:cNvSpPr/>
      </dsp:nvSpPr>
      <dsp:spPr>
        <a:xfrm>
          <a:off x="3755" y="576943"/>
          <a:ext cx="2428113" cy="1438400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Obszar II strategiczny : Wypełnianie funkcji rodzin (rodziny z osobami zależnymi, bezpieczeństwo)</a:t>
          </a:r>
          <a:endParaRPr lang="pl-PL" sz="1700" kern="1200" dirty="0"/>
        </a:p>
      </dsp:txBody>
      <dsp:txXfrm>
        <a:off x="45884" y="619072"/>
        <a:ext cx="2343855" cy="1354142"/>
      </dsp:txXfrm>
    </dsp:sp>
    <dsp:sp modelId="{D916D8C6-EBCA-40A9-9C27-869ADA7C7261}">
      <dsp:nvSpPr>
        <dsp:cNvPr id="0" name=""/>
        <dsp:cNvSpPr/>
      </dsp:nvSpPr>
      <dsp:spPr>
        <a:xfrm>
          <a:off x="2973684" y="576943"/>
          <a:ext cx="2391096" cy="1438400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Obszar III strategiczny: Profilaktyka oraz oferta leczenia w systemie ochrony zdrowia</a:t>
          </a:r>
          <a:endParaRPr lang="pl-PL" sz="1700" kern="1200" dirty="0"/>
        </a:p>
      </dsp:txBody>
      <dsp:txXfrm>
        <a:off x="3015813" y="619072"/>
        <a:ext cx="2306838" cy="1354142"/>
      </dsp:txXfrm>
    </dsp:sp>
    <dsp:sp modelId="{F5421DE6-3B79-48D9-AC07-860B255F6533}">
      <dsp:nvSpPr>
        <dsp:cNvPr id="0" name=""/>
        <dsp:cNvSpPr/>
      </dsp:nvSpPr>
      <dsp:spPr>
        <a:xfrm>
          <a:off x="5906596" y="576943"/>
          <a:ext cx="2480106" cy="1438400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Obszar VI strategiczny: 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Kapitał społeczny</a:t>
          </a:r>
          <a:endParaRPr lang="pl-PL" sz="1700" kern="1200" dirty="0"/>
        </a:p>
      </dsp:txBody>
      <dsp:txXfrm>
        <a:off x="5948725" y="619072"/>
        <a:ext cx="2395848" cy="13541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52D9B-757F-47A9-A9B1-1B88CA03940B}">
      <dsp:nvSpPr>
        <dsp:cNvPr id="0" name=""/>
        <dsp:cNvSpPr/>
      </dsp:nvSpPr>
      <dsp:spPr>
        <a:xfrm>
          <a:off x="0" y="0"/>
          <a:ext cx="8292852" cy="310919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TRZY CELE STRATEGICZNE PROGRAMU:</a:t>
          </a:r>
          <a:endParaRPr lang="pl-PL" sz="2400" kern="1200" dirty="0"/>
        </a:p>
      </dsp:txBody>
      <dsp:txXfrm>
        <a:off x="0" y="0"/>
        <a:ext cx="8292852" cy="1678963"/>
      </dsp:txXfrm>
    </dsp:sp>
    <dsp:sp modelId="{3EACCB6B-2D52-43F4-9873-C65A61CE4769}">
      <dsp:nvSpPr>
        <dsp:cNvPr id="0" name=""/>
        <dsp:cNvSpPr/>
      </dsp:nvSpPr>
      <dsp:spPr>
        <a:xfrm>
          <a:off x="4049" y="1616779"/>
          <a:ext cx="2761584" cy="1430228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I. Rozwiązywanie problemów alkoholowych </a:t>
          </a:r>
          <a:endParaRPr lang="pl-PL" sz="2000" kern="1200" dirty="0"/>
        </a:p>
      </dsp:txBody>
      <dsp:txXfrm>
        <a:off x="4049" y="1616779"/>
        <a:ext cx="2761584" cy="1430228"/>
      </dsp:txXfrm>
    </dsp:sp>
    <dsp:sp modelId="{8FFAD6B2-1E08-4340-B5C1-7ED3ED764512}">
      <dsp:nvSpPr>
        <dsp:cNvPr id="0" name=""/>
        <dsp:cNvSpPr/>
      </dsp:nvSpPr>
      <dsp:spPr>
        <a:xfrm>
          <a:off x="2765633" y="1616779"/>
          <a:ext cx="2761584" cy="1430228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II. Profilaktyka</a:t>
          </a:r>
          <a:endParaRPr lang="pl-PL" sz="2000" kern="1200" dirty="0"/>
        </a:p>
      </dsp:txBody>
      <dsp:txXfrm>
        <a:off x="2765633" y="1616779"/>
        <a:ext cx="2761584" cy="1430228"/>
      </dsp:txXfrm>
    </dsp:sp>
    <dsp:sp modelId="{A0FD509F-EE2F-4053-BD58-A7A2371ED51F}">
      <dsp:nvSpPr>
        <dsp:cNvPr id="0" name=""/>
        <dsp:cNvSpPr/>
      </dsp:nvSpPr>
      <dsp:spPr>
        <a:xfrm>
          <a:off x="5527218" y="1616779"/>
          <a:ext cx="2761584" cy="1430228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III. Współdziałanie z instytucjami i organizacjami </a:t>
          </a:r>
          <a:endParaRPr lang="pl-PL" sz="2000" kern="1200" dirty="0"/>
        </a:p>
      </dsp:txBody>
      <dsp:txXfrm>
        <a:off x="5527218" y="1616779"/>
        <a:ext cx="2761584" cy="14302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52D9B-757F-47A9-A9B1-1B88CA03940B}">
      <dsp:nvSpPr>
        <dsp:cNvPr id="0" name=""/>
        <dsp:cNvSpPr/>
      </dsp:nvSpPr>
      <dsp:spPr>
        <a:xfrm>
          <a:off x="0" y="106783"/>
          <a:ext cx="8291264" cy="134318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400" kern="1200" dirty="0" smtClean="0"/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CEL STRATEGICZNY I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ROZWIĄZYWANIE PROBLEMÓW ALKOHOLOWYCH </a:t>
          </a:r>
          <a:endParaRPr lang="pl-PL" sz="2000" kern="1200" dirty="0"/>
        </a:p>
      </dsp:txBody>
      <dsp:txXfrm>
        <a:off x="0" y="106783"/>
        <a:ext cx="8291264" cy="725319"/>
      </dsp:txXfrm>
    </dsp:sp>
    <dsp:sp modelId="{3EACCB6B-2D52-43F4-9873-C65A61CE4769}">
      <dsp:nvSpPr>
        <dsp:cNvPr id="0" name=""/>
        <dsp:cNvSpPr/>
      </dsp:nvSpPr>
      <dsp:spPr>
        <a:xfrm>
          <a:off x="1012" y="1514049"/>
          <a:ext cx="1657847" cy="193233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 smtClean="0"/>
            <a:t>CEL OPERACYJNY 1 </a:t>
          </a:r>
          <a:r>
            <a:rPr lang="pl-PL" sz="1000" kern="1200" dirty="0" smtClean="0"/>
            <a:t>Zwiększenie dostępności i jakości świadczeń w zakresie leczenia, rehabilitacji i reintegrację poprzez rozwój i modernizację specjalistycznych podmiotów  oraz programów dla osób uzależnionych od alkoholu, współuzależnionych  i ich rodzin</a:t>
          </a:r>
          <a:endParaRPr lang="pl-PL" sz="1000" kern="1200" dirty="0"/>
        </a:p>
      </dsp:txBody>
      <dsp:txXfrm>
        <a:off x="1012" y="1514049"/>
        <a:ext cx="1657847" cy="1932337"/>
      </dsp:txXfrm>
    </dsp:sp>
    <dsp:sp modelId="{1C1D7C2C-3F63-43A2-97ED-B5DB3442C3F2}">
      <dsp:nvSpPr>
        <dsp:cNvPr id="0" name=""/>
        <dsp:cNvSpPr/>
      </dsp:nvSpPr>
      <dsp:spPr>
        <a:xfrm>
          <a:off x="1658860" y="1514049"/>
          <a:ext cx="1657847" cy="193233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 smtClean="0"/>
            <a:t>CEL OPERACYJNY 2 </a:t>
          </a:r>
          <a:r>
            <a:rPr lang="pl-PL" sz="1000" kern="1200" dirty="0" smtClean="0"/>
            <a:t>Wdrażanie metod wczesnej diagnozy i krótkiej interwencji wobec nadużywających alkohol </a:t>
          </a:r>
          <a:endParaRPr lang="pl-PL" sz="1000" kern="1200" dirty="0"/>
        </a:p>
      </dsp:txBody>
      <dsp:txXfrm>
        <a:off x="1658860" y="1514049"/>
        <a:ext cx="1657847" cy="1932337"/>
      </dsp:txXfrm>
    </dsp:sp>
    <dsp:sp modelId="{5440E3D6-0768-4F75-BEC1-A82FA3307FF7}">
      <dsp:nvSpPr>
        <dsp:cNvPr id="0" name=""/>
        <dsp:cNvSpPr/>
      </dsp:nvSpPr>
      <dsp:spPr>
        <a:xfrm>
          <a:off x="3316708" y="1514049"/>
          <a:ext cx="1657847" cy="193233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 smtClean="0"/>
            <a:t>CEL OPERACYJNY3</a:t>
          </a: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 smtClean="0"/>
            <a:t>Zwiększenie dostępności pomocy terapeutycznej dla osób uzależnionych od alkoholu zagrożonych marginalizacją społeczną </a:t>
          </a:r>
          <a:endParaRPr lang="pl-PL" sz="1000" kern="1200" dirty="0"/>
        </a:p>
      </dsp:txBody>
      <dsp:txXfrm>
        <a:off x="3316708" y="1514049"/>
        <a:ext cx="1657847" cy="1932337"/>
      </dsp:txXfrm>
    </dsp:sp>
    <dsp:sp modelId="{E5BF3F89-2C63-4049-877A-B33B90D9DA0D}">
      <dsp:nvSpPr>
        <dsp:cNvPr id="0" name=""/>
        <dsp:cNvSpPr/>
      </dsp:nvSpPr>
      <dsp:spPr>
        <a:xfrm>
          <a:off x="4974555" y="1514049"/>
          <a:ext cx="1657847" cy="193233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 smtClean="0"/>
            <a:t>CEL OPERACYJNY4</a:t>
          </a: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 smtClean="0"/>
            <a:t>Przeciwdziałanie przemocy w rodzinie z problemem alkoholowym</a:t>
          </a:r>
          <a:endParaRPr lang="pl-PL" sz="1000" b="0" kern="1200" dirty="0"/>
        </a:p>
      </dsp:txBody>
      <dsp:txXfrm>
        <a:off x="4974555" y="1514049"/>
        <a:ext cx="1657847" cy="1932337"/>
      </dsp:txXfrm>
    </dsp:sp>
    <dsp:sp modelId="{76C13EF9-31EA-4914-B00E-F2518AEDB277}">
      <dsp:nvSpPr>
        <dsp:cNvPr id="0" name=""/>
        <dsp:cNvSpPr/>
      </dsp:nvSpPr>
      <dsp:spPr>
        <a:xfrm>
          <a:off x="6633416" y="1518812"/>
          <a:ext cx="1657847" cy="193235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 smtClean="0"/>
            <a:t>CEL OPERACYJNY5  </a:t>
          </a:r>
          <a:r>
            <a:rPr lang="pl-PL" sz="1000" b="0" kern="1200" dirty="0" smtClean="0"/>
            <a:t>Ograniczenie szkód zdrowotnych  wynikających ze spożywania alkoholu</a:t>
          </a:r>
          <a:endParaRPr lang="pl-PL" sz="1000" b="0" kern="1200" dirty="0"/>
        </a:p>
      </dsp:txBody>
      <dsp:txXfrm>
        <a:off x="6633416" y="1518812"/>
        <a:ext cx="1657847" cy="19323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17FA3B-C404-4317-B0BC-953931111309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17FA3B-C404-4317-B0BC-953931111309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17FA3B-C404-4317-B0BC-953931111309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rops@rops-bialystok.pl" TargetMode="External"/><Relationship Id="rId2" Type="http://schemas.openxmlformats.org/officeDocument/2006/relationships/hyperlink" Target="http://www.rops-bialystok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8602216" cy="1451024"/>
          </a:xfrm>
        </p:spPr>
        <p:txBody>
          <a:bodyPr>
            <a:noAutofit/>
          </a:bodyPr>
          <a:lstStyle/>
          <a:p>
            <a:pPr algn="ctr"/>
            <a:r>
              <a:rPr lang="pl-PL" sz="3200" dirty="0"/>
              <a:t>Program Profilaktyki i Rozwiązywania Problemów Alkoholowych w Województwie </a:t>
            </a:r>
            <a:r>
              <a:rPr lang="pl-PL" sz="3200" dirty="0" smtClean="0"/>
              <a:t>Podlaskim w latach 2014 - 2018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pl-PL" dirty="0" smtClean="0"/>
          </a:p>
          <a:p>
            <a:r>
              <a:rPr lang="pl-PL" sz="4000" dirty="0" smtClean="0"/>
              <a:t>Prezentacja </a:t>
            </a:r>
            <a:r>
              <a:rPr lang="pl-PL" sz="4000" dirty="0"/>
              <a:t>założeń, celów i kierunków działań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pic>
        <p:nvPicPr>
          <p:cNvPr id="4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729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26884" y="1988840"/>
            <a:ext cx="7967538" cy="237626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1600" b="1" dirty="0" smtClean="0"/>
              <a:t>Działania</a:t>
            </a:r>
          </a:p>
          <a:p>
            <a:pPr marL="109728" indent="0">
              <a:buNone/>
            </a:pPr>
            <a:r>
              <a:rPr lang="pl-PL" sz="1500" dirty="0" smtClean="0"/>
              <a:t>- Edukacja </a:t>
            </a:r>
            <a:r>
              <a:rPr lang="pl-PL" sz="1500" dirty="0"/>
              <a:t>lekarzy i innych pracowników ochrony zdrowia w zakresie stosowania metody wczesnej diagnozy i krótkiej interwencji wobec pacjentów nadużywających alkoholu. </a:t>
            </a:r>
            <a:endParaRPr lang="pl-PL" sz="1500" dirty="0" smtClean="0"/>
          </a:p>
          <a:p>
            <a:pPr marL="109728" indent="0">
              <a:buNone/>
            </a:pPr>
            <a:r>
              <a:rPr lang="pl-PL" sz="1500" dirty="0" smtClean="0"/>
              <a:t>- Inicjowanie </a:t>
            </a:r>
            <a:r>
              <a:rPr lang="pl-PL" sz="1500" dirty="0"/>
              <a:t>współpracy między podmiotami lecznictwa odwykowego, a podmiotami udzielającymi świadczeń zdrowotnych w zakresie przekazywania informacji, konsultacji w przedmiocie uzależnienia od alkoholu i współuzależnienia. </a:t>
            </a:r>
            <a:endParaRPr lang="pl-PL" sz="1500" dirty="0" smtClean="0"/>
          </a:p>
          <a:p>
            <a:pPr marL="109728" indent="0">
              <a:buNone/>
            </a:pPr>
            <a:r>
              <a:rPr lang="pl-PL" sz="1500" dirty="0" smtClean="0"/>
              <a:t>- Realizacja </a:t>
            </a:r>
            <a:r>
              <a:rPr lang="pl-PL" sz="1500" dirty="0"/>
              <a:t>programów </a:t>
            </a:r>
            <a:r>
              <a:rPr lang="pl-PL" sz="1500" dirty="0" err="1"/>
              <a:t>psychoedukacyjnych</a:t>
            </a:r>
            <a:r>
              <a:rPr lang="pl-PL" sz="1500" dirty="0"/>
              <a:t> skierowanych do osób ubiegających się oraz czynnych kierowców, dotycząca konsekwencji prowadzenia pojazdów pod wpływem alkoholu i innych środków psychoaktywnych.</a:t>
            </a:r>
            <a:endParaRPr lang="pl-PL" sz="1500" dirty="0" smtClean="0"/>
          </a:p>
          <a:p>
            <a:pPr>
              <a:buFontTx/>
              <a:buChar char="-"/>
            </a:pPr>
            <a:endParaRPr lang="pl-PL" sz="2400" dirty="0" smtClean="0"/>
          </a:p>
        </p:txBody>
      </p:sp>
      <p:sp>
        <p:nvSpPr>
          <p:cNvPr id="4" name="Prostokąt zaokrąglony 3"/>
          <p:cNvSpPr/>
          <p:nvPr/>
        </p:nvSpPr>
        <p:spPr>
          <a:xfrm>
            <a:off x="526884" y="836712"/>
            <a:ext cx="8161504" cy="108012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CEL OPERACYJNY 2</a:t>
            </a:r>
          </a:p>
          <a:p>
            <a:pPr algn="ctr"/>
            <a:r>
              <a:rPr lang="pl-PL" dirty="0" smtClean="0"/>
              <a:t>Wdrażanie </a:t>
            </a:r>
            <a:r>
              <a:rPr lang="pl-PL" dirty="0"/>
              <a:t>metod wczesnej diagnozy i krótkiej interwencji wobec nadużywających alkohol  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526884" y="4365104"/>
            <a:ext cx="8161504" cy="93610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Wskaźniki osiągania celu </a:t>
            </a:r>
            <a:endParaRPr lang="pl-PL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526884" y="5480270"/>
            <a:ext cx="8161504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1"/>
              </a:buClr>
            </a:pPr>
            <a:r>
              <a:rPr lang="pl-PL" sz="1500" dirty="0" smtClean="0"/>
              <a:t> Liczba przeprowadzonych szkoleń</a:t>
            </a:r>
          </a:p>
          <a:p>
            <a:pPr marL="0" indent="0">
              <a:buClr>
                <a:schemeClr val="tx1"/>
              </a:buClr>
            </a:pPr>
            <a:r>
              <a:rPr lang="pl-PL" sz="1500" dirty="0" smtClean="0"/>
              <a:t> Liczba kierowców, którzy zostali zatrzymani pod wpływem alkoholu</a:t>
            </a:r>
            <a:endParaRPr lang="pl-PL" sz="1500" dirty="0"/>
          </a:p>
        </p:txBody>
      </p:sp>
      <p:pic>
        <p:nvPicPr>
          <p:cNvPr id="8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406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4987" y="2636912"/>
            <a:ext cx="8229600" cy="24482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1800" b="1" dirty="0" smtClean="0"/>
              <a:t>Działania</a:t>
            </a:r>
          </a:p>
          <a:p>
            <a:pPr marL="3175" indent="0">
              <a:buClr>
                <a:schemeClr val="tx1"/>
              </a:buClr>
              <a:buNone/>
              <a:tabLst>
                <a:tab pos="0" algn="l"/>
              </a:tabLst>
            </a:pPr>
            <a:r>
              <a:rPr lang="pl-PL" sz="1800" dirty="0" smtClean="0"/>
              <a:t>- Wspieranie </a:t>
            </a:r>
            <a:r>
              <a:rPr lang="pl-PL" sz="1800" dirty="0"/>
              <a:t>programów </a:t>
            </a:r>
            <a:r>
              <a:rPr lang="pl-PL" sz="1800" dirty="0" err="1"/>
              <a:t>edukacyjno</a:t>
            </a:r>
            <a:r>
              <a:rPr lang="pl-PL" sz="1800" dirty="0"/>
              <a:t> - terapeutycznych prowadzonych z osobami   uzależnionymi  od  alkoholu  opuszczającymi  zakłady karne.</a:t>
            </a:r>
          </a:p>
          <a:p>
            <a:pPr marL="3175" indent="0">
              <a:buClr>
                <a:schemeClr val="tx1"/>
              </a:buClr>
              <a:buNone/>
            </a:pPr>
            <a:r>
              <a:rPr lang="pl-PL" sz="1800" dirty="0" smtClean="0"/>
              <a:t>- Wspieranie </a:t>
            </a:r>
            <a:r>
              <a:rPr lang="pl-PL" sz="1800" dirty="0"/>
              <a:t>organizowania i wyposażania centrów integracji społecznej.</a:t>
            </a:r>
          </a:p>
          <a:p>
            <a:pPr marL="3175" indent="0">
              <a:buClr>
                <a:schemeClr val="tx1"/>
              </a:buClr>
              <a:buNone/>
            </a:pPr>
            <a:r>
              <a:rPr lang="pl-PL" sz="1800" dirty="0" smtClean="0"/>
              <a:t>- Upowszechnianie </a:t>
            </a:r>
            <a:r>
              <a:rPr lang="pl-PL" sz="1800" dirty="0"/>
              <a:t>w zakładach penitencjarnych </a:t>
            </a:r>
            <a:r>
              <a:rPr lang="pl-PL" sz="1800" dirty="0" smtClean="0"/>
              <a:t>programów edukacyjno- </a:t>
            </a:r>
            <a:r>
              <a:rPr lang="pl-PL" sz="1800" dirty="0"/>
              <a:t>terapeutycznych  skierowanych do osadzonych - uzależnionych od alkoholu.</a:t>
            </a:r>
          </a:p>
          <a:p>
            <a:pPr marL="109728" indent="0">
              <a:buClr>
                <a:schemeClr val="tx1"/>
              </a:buClr>
              <a:buNone/>
            </a:pPr>
            <a:endParaRPr lang="pl-PL" sz="1800" dirty="0" smtClean="0"/>
          </a:p>
          <a:p>
            <a:pPr marL="109728" indent="0">
              <a:buNone/>
            </a:pPr>
            <a:endParaRPr lang="pl-PL" sz="2000" dirty="0"/>
          </a:p>
        </p:txBody>
      </p:sp>
      <p:sp>
        <p:nvSpPr>
          <p:cNvPr id="2" name="Prostokąt zaokrąglony 1"/>
          <p:cNvSpPr/>
          <p:nvPr/>
        </p:nvSpPr>
        <p:spPr>
          <a:xfrm>
            <a:off x="395536" y="1124744"/>
            <a:ext cx="8109012" cy="129614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dirty="0">
                <a:solidFill>
                  <a:prstClr val="white"/>
                </a:solidFill>
              </a:rPr>
              <a:t>CEL OPERACYJNY 3</a:t>
            </a:r>
          </a:p>
          <a:p>
            <a:pPr lvl="0" algn="ctr"/>
            <a:r>
              <a:rPr lang="pl-PL" dirty="0">
                <a:solidFill>
                  <a:prstClr val="white"/>
                </a:solidFill>
              </a:rPr>
              <a:t>Zwiększenie dostępności pomocy terapeutycznej dla osób uzależnionych od alkoholu zagrożonych marginalizacją społeczną</a:t>
            </a:r>
          </a:p>
        </p:txBody>
      </p:sp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04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4987" y="2276872"/>
            <a:ext cx="8229600" cy="1728192"/>
          </a:xfrm>
        </p:spPr>
        <p:txBody>
          <a:bodyPr>
            <a:normAutofit fontScale="85000" lnSpcReduction="20000"/>
          </a:bodyPr>
          <a:lstStyle/>
          <a:p>
            <a:pPr marL="3175" indent="0">
              <a:buNone/>
            </a:pPr>
            <a:r>
              <a:rPr lang="pl-PL" sz="2100" b="1" dirty="0" smtClean="0"/>
              <a:t>Działania:</a:t>
            </a:r>
          </a:p>
          <a:p>
            <a:pPr marL="3175" indent="0">
              <a:buNone/>
            </a:pPr>
            <a:r>
              <a:rPr lang="pl-PL" sz="2000" dirty="0" smtClean="0"/>
              <a:t>- Wspieranie </a:t>
            </a:r>
            <a:r>
              <a:rPr lang="pl-PL" sz="2000" dirty="0"/>
              <a:t>programów edukacyjno-terapeutycznych dla osób zagrożonych bezdomnością, bezdomnych  oraz wychodzących z bezdomności uzależnionych od alkoholu.</a:t>
            </a:r>
          </a:p>
          <a:p>
            <a:pPr marL="3175" indent="0">
              <a:buNone/>
            </a:pPr>
            <a:r>
              <a:rPr lang="pl-PL" sz="2000" dirty="0" smtClean="0"/>
              <a:t>- Wspieranie </a:t>
            </a:r>
            <a:r>
              <a:rPr lang="pl-PL" sz="2000" dirty="0"/>
              <a:t>programów mających na celu współtowarzyszenie osobom wychodzącym z bezdomności,  których celem jest uchronienie od powrotu do picia alkoholu.</a:t>
            </a:r>
          </a:p>
          <a:p>
            <a:pPr marL="109728" indent="0">
              <a:buNone/>
            </a:pPr>
            <a:endParaRPr lang="pl-PL" sz="2000" dirty="0" smtClean="0"/>
          </a:p>
          <a:p>
            <a:pPr marL="109728" indent="0">
              <a:buNone/>
            </a:pPr>
            <a:endParaRPr lang="pl-PL" sz="20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447493" y="4168571"/>
            <a:ext cx="8240895" cy="79208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Wskaźniki osiągania celu </a:t>
            </a:r>
            <a:endParaRPr lang="pl-PL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447493" y="4941168"/>
            <a:ext cx="8240895" cy="93765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endParaRPr lang="pl-PL" sz="1600" dirty="0" smtClean="0"/>
          </a:p>
          <a:p>
            <a:pPr marL="0" indent="0">
              <a:buClr>
                <a:schemeClr val="tx1"/>
              </a:buClr>
            </a:pPr>
            <a:r>
              <a:rPr lang="pl-PL" sz="1700" dirty="0" smtClean="0"/>
              <a:t> Liczba programów edukacyjno-terapeutycznych</a:t>
            </a:r>
          </a:p>
          <a:p>
            <a:pPr marL="0" indent="0">
              <a:buClr>
                <a:schemeClr val="tx1"/>
              </a:buClr>
            </a:pPr>
            <a:r>
              <a:rPr lang="pl-PL" sz="1700" dirty="0" smtClean="0"/>
              <a:t> Liczba osadzonych w zakładach karnych, którzy  uczestniczą w programach</a:t>
            </a:r>
          </a:p>
          <a:p>
            <a:pPr marL="109728" indent="0">
              <a:buFont typeface="Georgia"/>
              <a:buNone/>
            </a:pPr>
            <a:endParaRPr lang="pl-PL" sz="1700" dirty="0"/>
          </a:p>
        </p:txBody>
      </p:sp>
      <p:sp>
        <p:nvSpPr>
          <p:cNvPr id="2" name="Prostokąt zaokrąglony 1"/>
          <p:cNvSpPr/>
          <p:nvPr/>
        </p:nvSpPr>
        <p:spPr>
          <a:xfrm>
            <a:off x="447493" y="980728"/>
            <a:ext cx="8240895" cy="1224136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dirty="0">
                <a:solidFill>
                  <a:prstClr val="white"/>
                </a:solidFill>
              </a:rPr>
              <a:t>CEL OPERACYJNY 3</a:t>
            </a:r>
          </a:p>
          <a:p>
            <a:pPr lvl="0" algn="ctr"/>
            <a:r>
              <a:rPr lang="pl-PL" dirty="0">
                <a:solidFill>
                  <a:prstClr val="white"/>
                </a:solidFill>
              </a:rPr>
              <a:t>Zwiększenie dostępności pomocy terapeutycznej dla osób uzależnionych od alkoholu zagrożonych marginalizacją społeczną</a:t>
            </a:r>
          </a:p>
        </p:txBody>
      </p:sp>
      <p:pic>
        <p:nvPicPr>
          <p:cNvPr id="8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213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8788" y="2564904"/>
            <a:ext cx="8229600" cy="2304256"/>
          </a:xfrm>
        </p:spPr>
        <p:txBody>
          <a:bodyPr>
            <a:normAutofit/>
          </a:bodyPr>
          <a:lstStyle/>
          <a:p>
            <a:pPr marL="82550" indent="26988">
              <a:buNone/>
            </a:pPr>
            <a:r>
              <a:rPr lang="pl-PL" sz="1700" b="1" dirty="0" smtClean="0"/>
              <a:t>Działania:</a:t>
            </a:r>
          </a:p>
          <a:p>
            <a:pPr marL="3175" indent="0">
              <a:buNone/>
            </a:pPr>
            <a:r>
              <a:rPr lang="pl-PL" sz="1700" dirty="0" smtClean="0"/>
              <a:t>- Wspieranie </a:t>
            </a:r>
            <a:r>
              <a:rPr lang="pl-PL" sz="1700" dirty="0"/>
              <a:t>miejskich, gminnych Komisji Rozwiązywania Problemów Alkoholowych w realizacji  procedury „Niebieska Karta</a:t>
            </a:r>
            <a:r>
              <a:rPr lang="pl-PL" sz="1700" dirty="0" smtClean="0"/>
              <a:t>”.</a:t>
            </a:r>
          </a:p>
          <a:p>
            <a:pPr marL="3175" indent="0">
              <a:buNone/>
            </a:pPr>
            <a:r>
              <a:rPr lang="pl-PL" sz="1700" dirty="0" smtClean="0"/>
              <a:t>- Organizowanie </a:t>
            </a:r>
            <a:r>
              <a:rPr lang="pl-PL" sz="1700" dirty="0"/>
              <a:t>interdyscyplinarnych szkoleń dla przedstawicieli gminnych komisji rozwiązywania problemów alkoholowych oraz przedstawicieli innych grup zawodowych na temat form pomocy osobom uwikłanym w przemoc oraz współpracy służb w tym zakresie</a:t>
            </a:r>
            <a:r>
              <a:rPr lang="pl-PL" sz="1700" dirty="0" smtClean="0"/>
              <a:t>.</a:t>
            </a:r>
          </a:p>
          <a:p>
            <a:pPr marL="109728" indent="0">
              <a:buNone/>
            </a:pPr>
            <a:endParaRPr lang="pl-PL" sz="17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467544" y="1057672"/>
            <a:ext cx="8220844" cy="115212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CEL OPERACYJNY 4</a:t>
            </a:r>
          </a:p>
          <a:p>
            <a:pPr algn="ctr"/>
            <a:r>
              <a:rPr lang="pl-PL" dirty="0" smtClean="0"/>
              <a:t>Przeciwdziałanie </a:t>
            </a:r>
            <a:r>
              <a:rPr lang="pl-PL" dirty="0"/>
              <a:t>przemocy w rodzinie z problemem alkoholowym</a:t>
            </a:r>
          </a:p>
        </p:txBody>
      </p:sp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41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5079" y="2492896"/>
            <a:ext cx="8229600" cy="1512168"/>
          </a:xfrm>
        </p:spPr>
        <p:txBody>
          <a:bodyPr/>
          <a:lstStyle/>
          <a:p>
            <a:pPr marL="109728" indent="0">
              <a:buNone/>
            </a:pPr>
            <a:r>
              <a:rPr lang="pl-PL" sz="1600" b="1" dirty="0" smtClean="0"/>
              <a:t>Działania:</a:t>
            </a:r>
          </a:p>
          <a:p>
            <a:pPr marL="3175" indent="0">
              <a:buNone/>
            </a:pPr>
            <a:r>
              <a:rPr lang="pl-PL" sz="1600" dirty="0" smtClean="0"/>
              <a:t>- Organizacja </a:t>
            </a:r>
            <a:r>
              <a:rPr lang="pl-PL" sz="1600" dirty="0"/>
              <a:t>konferencji oraz kampanii </a:t>
            </a:r>
            <a:r>
              <a:rPr lang="pl-PL" sz="1600" dirty="0" err="1"/>
              <a:t>informacyjno</a:t>
            </a:r>
            <a:r>
              <a:rPr lang="pl-PL" sz="1600" dirty="0"/>
              <a:t> - edukacyjnych na temat problemu przemocy w rodzinie oraz możliwych form pomocy dla osób uwikłanych w przemoc.</a:t>
            </a:r>
          </a:p>
          <a:p>
            <a:pPr marL="3175" indent="0">
              <a:buNone/>
            </a:pPr>
            <a:r>
              <a:rPr lang="pl-PL" sz="1600" dirty="0" smtClean="0"/>
              <a:t>- Wspieranie </a:t>
            </a:r>
            <a:r>
              <a:rPr lang="pl-PL" sz="1600" dirty="0"/>
              <a:t>programów skierowanych do osób uwikłanych w przemoc w rodzinie.</a:t>
            </a:r>
          </a:p>
          <a:p>
            <a:pPr marL="109728" indent="0">
              <a:buNone/>
            </a:pPr>
            <a:endParaRPr lang="pl-PL" sz="20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467544" y="1143000"/>
            <a:ext cx="8220844" cy="115212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CEL OPERACYJNY 4</a:t>
            </a:r>
          </a:p>
          <a:p>
            <a:pPr algn="ctr"/>
            <a:r>
              <a:rPr lang="pl-PL" dirty="0" smtClean="0"/>
              <a:t>Przeciwdziałanie </a:t>
            </a:r>
            <a:r>
              <a:rPr lang="pl-PL" dirty="0"/>
              <a:t>przemocy w rodzinie z problemem alkoholowym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467544" y="4005064"/>
            <a:ext cx="8220844" cy="100811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Wskaźniki osiągania celu</a:t>
            </a:r>
            <a:endParaRPr lang="pl-PL" dirty="0"/>
          </a:p>
        </p:txBody>
      </p:sp>
      <p:sp>
        <p:nvSpPr>
          <p:cNvPr id="2" name="Prostokąt 1"/>
          <p:cNvSpPr/>
          <p:nvPr/>
        </p:nvSpPr>
        <p:spPr>
          <a:xfrm>
            <a:off x="467544" y="5212978"/>
            <a:ext cx="7704856" cy="869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300"/>
              </a:spcBef>
              <a:buClr>
                <a:schemeClr val="tx1"/>
              </a:buClr>
              <a:buFont typeface="Georgia"/>
              <a:buChar char="•"/>
            </a:pPr>
            <a:r>
              <a:rPr lang="pl-PL" sz="1600" dirty="0" smtClean="0">
                <a:solidFill>
                  <a:prstClr val="black"/>
                </a:solidFill>
              </a:rPr>
              <a:t> Liczba </a:t>
            </a:r>
            <a:r>
              <a:rPr lang="pl-PL" sz="1600" dirty="0">
                <a:solidFill>
                  <a:prstClr val="black"/>
                </a:solidFill>
              </a:rPr>
              <a:t>„Niebieskich Kart”</a:t>
            </a:r>
          </a:p>
          <a:p>
            <a:pPr lvl="0">
              <a:spcBef>
                <a:spcPts val="300"/>
              </a:spcBef>
              <a:buClr>
                <a:schemeClr val="tx1"/>
              </a:buClr>
              <a:buFont typeface="Georgia"/>
              <a:buChar char="•"/>
            </a:pPr>
            <a:r>
              <a:rPr lang="pl-PL" sz="1600" dirty="0" smtClean="0">
                <a:solidFill>
                  <a:prstClr val="black"/>
                </a:solidFill>
              </a:rPr>
              <a:t> Liczba </a:t>
            </a:r>
            <a:r>
              <a:rPr lang="pl-PL" sz="1600" dirty="0">
                <a:solidFill>
                  <a:prstClr val="black"/>
                </a:solidFill>
              </a:rPr>
              <a:t>szkoleń przeprowadzonych dla przedstawicieli gminnych komisji rozwiazywania problemów alkoholowych</a:t>
            </a:r>
          </a:p>
        </p:txBody>
      </p:sp>
      <p:pic>
        <p:nvPicPr>
          <p:cNvPr id="7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277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7124" y="2708920"/>
            <a:ext cx="8229600" cy="3178616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pl-PL" sz="1800" b="1" dirty="0" smtClean="0"/>
              <a:t>Działania:</a:t>
            </a:r>
          </a:p>
          <a:p>
            <a:pPr marL="109728" indent="0">
              <a:buNone/>
            </a:pPr>
            <a:r>
              <a:rPr lang="pl-PL" sz="1800" dirty="0" smtClean="0"/>
              <a:t>- Rozszerzenie </a:t>
            </a:r>
            <a:r>
              <a:rPr lang="pl-PL" sz="1800" dirty="0"/>
              <a:t>dostępności oferty programów terapeutycznych i rehabilitacyjnych dla osób używających szkodliwie i ryzykownie, uzależnionych od alkoholu, a szczególności </a:t>
            </a:r>
            <a:r>
              <a:rPr lang="pl-PL" sz="1800" dirty="0" smtClean="0"/>
              <a:t>młodzieży.</a:t>
            </a:r>
          </a:p>
          <a:p>
            <a:pPr marL="109728" indent="0">
              <a:buNone/>
            </a:pPr>
            <a:r>
              <a:rPr lang="pl-PL" sz="1800" dirty="0" smtClean="0"/>
              <a:t>- Edukacja </a:t>
            </a:r>
            <a:r>
              <a:rPr lang="pl-PL" sz="1800" dirty="0"/>
              <a:t>społeczna z zakresu destrukcyjnego wpływu alkoholu i innych środków psychoaktywnych na prawidłowy rozwój dziecka w okresie prenatalnym( zagrożenie FAS</a:t>
            </a:r>
            <a:r>
              <a:rPr lang="pl-PL" sz="1800" dirty="0" smtClean="0"/>
              <a:t>).</a:t>
            </a:r>
          </a:p>
          <a:p>
            <a:pPr marL="109728" indent="0">
              <a:buNone/>
            </a:pPr>
            <a:r>
              <a:rPr lang="pl-PL" sz="1800" dirty="0" smtClean="0"/>
              <a:t>- Wdrażanie </a:t>
            </a:r>
            <a:r>
              <a:rPr lang="pl-PL" sz="1800" dirty="0"/>
              <a:t>systemu pomocy psychologicznej, terapeutycznej i rehabilitacyjnej dla osób  uzależnionych od alkoholu ze współwystępującymi zaburzeniami psychicznymi, niesłyszących, osób przebywających w instytucjach całodobowego </a:t>
            </a:r>
            <a:r>
              <a:rPr lang="pl-PL" sz="1800" dirty="0" smtClean="0"/>
              <a:t>wsparcia.</a:t>
            </a:r>
          </a:p>
          <a:p>
            <a:pPr>
              <a:buFontTx/>
              <a:buChar char="-"/>
            </a:pPr>
            <a:endParaRPr lang="pl-PL" sz="19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467544" y="908721"/>
            <a:ext cx="8220844" cy="1440160"/>
          </a:xfrm>
          <a:prstGeom prst="roundRect">
            <a:avLst>
              <a:gd name="adj" fmla="val 6936"/>
            </a:avLst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CEL OPERACYJNY 5</a:t>
            </a:r>
          </a:p>
          <a:p>
            <a:pPr algn="ctr"/>
            <a:r>
              <a:rPr lang="pl-PL" dirty="0" smtClean="0"/>
              <a:t>Ograniczenie </a:t>
            </a:r>
            <a:r>
              <a:rPr lang="pl-PL" dirty="0"/>
              <a:t>szkód zdrowotnych wynikających ze  spożywania alkoholu</a:t>
            </a:r>
          </a:p>
        </p:txBody>
      </p:sp>
      <p:pic>
        <p:nvPicPr>
          <p:cNvPr id="7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97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9476" y="2564904"/>
            <a:ext cx="8229600" cy="151216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1600" b="1" dirty="0" smtClean="0"/>
              <a:t>Działania</a:t>
            </a:r>
          </a:p>
          <a:p>
            <a:pPr marL="3175" indent="0">
              <a:buNone/>
            </a:pPr>
            <a:r>
              <a:rPr lang="pl-PL" sz="1600" dirty="0" smtClean="0"/>
              <a:t>- Wspieranie </a:t>
            </a:r>
            <a:r>
              <a:rPr lang="pl-PL" sz="1600" dirty="0"/>
              <a:t>działań środowisk </a:t>
            </a:r>
            <a:r>
              <a:rPr lang="pl-PL" sz="1600" dirty="0" smtClean="0"/>
              <a:t>abstynenckich.</a:t>
            </a:r>
          </a:p>
          <a:p>
            <a:pPr marL="0" indent="0">
              <a:buClrTx/>
              <a:buNone/>
            </a:pPr>
            <a:r>
              <a:rPr lang="pl-PL" sz="1600" dirty="0" smtClean="0"/>
              <a:t>- Szkolenia </a:t>
            </a:r>
            <a:r>
              <a:rPr lang="pl-PL" sz="1600" dirty="0"/>
              <a:t>dla pracowników świetlic z programem socjoterapeutycznym i opiekuńczo - wychowawczym  oraz innych grup zawodowych w zakresie pomocy dzieciom z rodzin z problemem alkoholowym oraz dzieciom z </a:t>
            </a:r>
            <a:r>
              <a:rPr lang="pl-PL" sz="1600" dirty="0" smtClean="0"/>
              <a:t>FASD.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611560" y="1127760"/>
            <a:ext cx="8072178" cy="114591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CEL OPERACYJNY 5</a:t>
            </a:r>
          </a:p>
          <a:p>
            <a:pPr algn="ctr"/>
            <a:r>
              <a:rPr lang="pl-PL" dirty="0" smtClean="0"/>
              <a:t>Ograniczenie </a:t>
            </a:r>
            <a:r>
              <a:rPr lang="pl-PL" dirty="0"/>
              <a:t>szkód zdrowotnych wynikających ze  spożywania alkoholu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611560" y="4186495"/>
            <a:ext cx="8072178" cy="1073906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/>
              <a:t>Wskaźniki osiągania celu </a:t>
            </a:r>
            <a:endParaRPr lang="pl-PL" sz="2000" dirty="0"/>
          </a:p>
        </p:txBody>
      </p:sp>
      <p:sp>
        <p:nvSpPr>
          <p:cNvPr id="2" name="Prostokąt 1"/>
          <p:cNvSpPr/>
          <p:nvPr/>
        </p:nvSpPr>
        <p:spPr>
          <a:xfrm>
            <a:off x="611560" y="5419949"/>
            <a:ext cx="74287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300"/>
              </a:spcBef>
              <a:buClr>
                <a:srgbClr val="A04DA3"/>
              </a:buClr>
            </a:pPr>
            <a:r>
              <a:rPr lang="pl-PL" sz="1600" dirty="0">
                <a:solidFill>
                  <a:prstClr val="black"/>
                </a:solidFill>
              </a:rPr>
              <a:t>• Liczba szkoleń przeprowadzonych dla pracowników świetlic na temat pomocy dzieciom z rodzin z problemem alkoholowym</a:t>
            </a:r>
          </a:p>
        </p:txBody>
      </p:sp>
      <p:pic>
        <p:nvPicPr>
          <p:cNvPr id="8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454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5279" y="764704"/>
            <a:ext cx="8229600" cy="106680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W ramach drugiego celu strategicznego </a:t>
            </a:r>
            <a:br>
              <a:rPr lang="pl-PL" sz="2800" dirty="0" smtClean="0"/>
            </a:br>
            <a:r>
              <a:rPr lang="pl-PL" sz="2800" dirty="0" smtClean="0"/>
              <a:t>określono trzy cele operacyjne</a:t>
            </a:r>
            <a:endParaRPr lang="pl-PL" sz="40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6800706"/>
              </p:ext>
            </p:extLst>
          </p:nvPr>
        </p:nvGraphicFramePr>
        <p:xfrm>
          <a:off x="412492" y="1916832"/>
          <a:ext cx="8291264" cy="4204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43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679" y="2564904"/>
            <a:ext cx="8229600" cy="3456384"/>
          </a:xfrm>
        </p:spPr>
        <p:txBody>
          <a:bodyPr>
            <a:normAutofit/>
          </a:bodyPr>
          <a:lstStyle/>
          <a:p>
            <a:r>
              <a:rPr lang="pl-PL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Działania</a:t>
            </a:r>
            <a:r>
              <a:rPr lang="pl-PL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Wspieranie samorządów lokalnych w tworzeniu gminnych strategii rozwiązywania problemów społecznych, a w szczególności części dotyczącej diagnozy skali używania alkoholu, narkotyków i tytoniu przez dzieci, młodzież oraz planowanych działań zapobiegawczych</a:t>
            </a:r>
            <a:r>
              <a:rPr lang="pl-PL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br>
              <a:rPr lang="pl-PL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pl-PL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</a:t>
            </a:r>
            <a:r>
              <a:rPr lang="pl-PL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Wspieranie rozwoju programów profilaktycznych realizowanych w  środowisku  szkolnym  i  </a:t>
            </a:r>
            <a:r>
              <a:rPr lang="pl-PL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pozaszkolnym.</a:t>
            </a:r>
            <a:r>
              <a:rPr lang="pl-PL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Wspieranie realizacji programów profilaktycznych w zakresie organizacji czasu wolnego  dzieci i młodzieży oraz programów stanowiących alternatywę wobec używania alkoholu i innych środków </a:t>
            </a:r>
            <a:r>
              <a:rPr lang="pl-PL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psychoaktywnych.</a:t>
            </a:r>
            <a:endParaRPr lang="pl-PL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00250"/>
              </p:ext>
            </p:extLst>
          </p:nvPr>
        </p:nvGraphicFramePr>
        <p:xfrm>
          <a:off x="8028384" y="6453336"/>
          <a:ext cx="72008" cy="72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rostokąt zaokrąglony 9"/>
          <p:cNvSpPr/>
          <p:nvPr/>
        </p:nvSpPr>
        <p:spPr>
          <a:xfrm>
            <a:off x="395536" y="1052736"/>
            <a:ext cx="8288202" cy="1540543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dirty="0" smtClean="0"/>
              <a:t>CEL OPERACYJNY 1</a:t>
            </a:r>
          </a:p>
          <a:p>
            <a:pPr lvl="0"/>
            <a:r>
              <a:rPr lang="pl-PL" dirty="0" smtClean="0"/>
              <a:t>Wspieranie </a:t>
            </a:r>
            <a:r>
              <a:rPr lang="pl-PL" dirty="0"/>
              <a:t>programów profilaktycznych i działań społeczności lokalnych na rzecz zapobiegania używaniu alkoholu i innych środków psychoaktywnych, w szczególności przez dzieci i młodzież</a:t>
            </a:r>
          </a:p>
        </p:txBody>
      </p:sp>
      <p:pic>
        <p:nvPicPr>
          <p:cNvPr id="7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074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7805" y="2233239"/>
            <a:ext cx="8229600" cy="2376264"/>
          </a:xfrm>
        </p:spPr>
        <p:txBody>
          <a:bodyPr>
            <a:normAutofit/>
          </a:bodyPr>
          <a:lstStyle/>
          <a:p>
            <a:r>
              <a:rPr lang="pl-PL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Działania</a:t>
            </a:r>
            <a:r>
              <a:rPr lang="pl-PL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Wspieranie realizacji programów  </a:t>
            </a:r>
            <a:r>
              <a:rPr lang="pl-PL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profilaktyczno</a:t>
            </a:r>
            <a:r>
              <a:rPr lang="pl-PL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edukacyjnych  skierowanych do grup podwyższonego ryzyka</a:t>
            </a:r>
            <a:r>
              <a:rPr lang="pl-PL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l-PL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Organizowanie </a:t>
            </a:r>
            <a:r>
              <a:rPr lang="pl-PL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szkoleń w celu podniesienia kwalifikacji i umiejętności zawodowych osób realizujących zadania z zakresu profilaktyki uzależnień. </a:t>
            </a:r>
            <a:br>
              <a:rPr lang="pl-PL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Promowanie </a:t>
            </a:r>
            <a:r>
              <a:rPr lang="pl-PL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wspieranie działań propagujących abstynencki styl życia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2344660"/>
              </p:ext>
            </p:extLst>
          </p:nvPr>
        </p:nvGraphicFramePr>
        <p:xfrm>
          <a:off x="8028384" y="6453336"/>
          <a:ext cx="72008" cy="72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rostokąt zaokrąglony 9"/>
          <p:cNvSpPr/>
          <p:nvPr/>
        </p:nvSpPr>
        <p:spPr>
          <a:xfrm>
            <a:off x="395536" y="692696"/>
            <a:ext cx="8288202" cy="1540543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dirty="0" smtClean="0"/>
              <a:t>CEL OPERACYJNY 1</a:t>
            </a:r>
          </a:p>
          <a:p>
            <a:pPr lvl="0" algn="ctr"/>
            <a:r>
              <a:rPr lang="pl-PL" dirty="0" smtClean="0"/>
              <a:t>Wspieranie </a:t>
            </a:r>
            <a:r>
              <a:rPr lang="pl-PL" dirty="0"/>
              <a:t>programów profilaktycznych i działań społeczności lokalnych na rzecz zapobiegania używaniu alkoholu i innych środków psychoaktywnych, w szczególności przez dzieci i młodzież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395536" y="4581128"/>
            <a:ext cx="8288202" cy="864096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/>
              <a:t>Wskaźniki osiągania celu</a:t>
            </a:r>
            <a:endParaRPr lang="pl-PL" sz="2000" dirty="0"/>
          </a:p>
        </p:txBody>
      </p:sp>
      <p:sp>
        <p:nvSpPr>
          <p:cNvPr id="3" name="Prostokąt 2"/>
          <p:cNvSpPr/>
          <p:nvPr/>
        </p:nvSpPr>
        <p:spPr>
          <a:xfrm>
            <a:off x="510052" y="5795972"/>
            <a:ext cx="3695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Liczba </a:t>
            </a:r>
            <a:r>
              <a:rPr lang="pl-PL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programów profilaktycznych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21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0127" y="596137"/>
            <a:ext cx="8229600" cy="816639"/>
          </a:xfrm>
        </p:spPr>
        <p:txBody>
          <a:bodyPr>
            <a:normAutofit/>
          </a:bodyPr>
          <a:lstStyle/>
          <a:p>
            <a:r>
              <a:rPr lang="pl-PL" dirty="0" smtClean="0"/>
              <a:t>Podstawa prawna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54487"/>
              </p:ext>
            </p:extLst>
          </p:nvPr>
        </p:nvGraphicFramePr>
        <p:xfrm>
          <a:off x="390126" y="1556792"/>
          <a:ext cx="8229600" cy="4541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698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8788" y="2636912"/>
            <a:ext cx="8229600" cy="187220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pl-PL" sz="1800" b="1" dirty="0" smtClean="0"/>
              <a:t>Działania</a:t>
            </a:r>
          </a:p>
          <a:p>
            <a:pPr marL="0" lvl="0" indent="0">
              <a:buNone/>
            </a:pPr>
            <a:r>
              <a:rPr lang="pl-PL" sz="1800" dirty="0" smtClean="0"/>
              <a:t>- Prowadzenie </a:t>
            </a:r>
            <a:r>
              <a:rPr lang="pl-PL" sz="1800" dirty="0"/>
              <a:t>wojewódzkich i lokalnych kampanii edukacyjnych uwzględniających problematykę uzależnień oraz włączanie się w realizację ogólnopolskich kampanii i akcji promujących życie bez alkoholu</a:t>
            </a:r>
            <a:r>
              <a:rPr lang="pl-PL" sz="1800" dirty="0" smtClean="0"/>
              <a:t>.</a:t>
            </a:r>
          </a:p>
          <a:p>
            <a:pPr marL="0" lvl="0" indent="0">
              <a:buNone/>
            </a:pPr>
            <a:r>
              <a:rPr lang="pl-PL" sz="1800" dirty="0" smtClean="0"/>
              <a:t>- Współpraca </a:t>
            </a:r>
            <a:r>
              <a:rPr lang="pl-PL" sz="1800" dirty="0"/>
              <a:t>z mediami oraz inicjowanie wymiany informacji pomiędzy mediami  i instytucjami odpowiedzialnymi za profilaktykę i rozwiązywanie problemów uzależnień.</a:t>
            </a:r>
            <a:endParaRPr lang="pl-PL" sz="1800" dirty="0" smtClean="0"/>
          </a:p>
        </p:txBody>
      </p:sp>
      <p:sp>
        <p:nvSpPr>
          <p:cNvPr id="7" name="Prostokąt zaokrąglony 6"/>
          <p:cNvSpPr/>
          <p:nvPr/>
        </p:nvSpPr>
        <p:spPr>
          <a:xfrm>
            <a:off x="539552" y="908720"/>
            <a:ext cx="8144186" cy="1584176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CEL OPERACYJNY 2</a:t>
            </a:r>
            <a:br>
              <a:rPr lang="pl-PL" dirty="0"/>
            </a:br>
            <a:r>
              <a:rPr lang="pl-PL" dirty="0"/>
              <a:t>Podniesienie poziomu wiedzy społeczeństwa na temat problemów związanych z używaniem alkoholu i innych środków psychoaktywnych oraz możliwości zapobiegania temu zjawisku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539552" y="4521272"/>
            <a:ext cx="8144186" cy="72008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/>
              <a:t>Wskaźniki osiągania celu</a:t>
            </a:r>
            <a:endParaRPr lang="pl-PL" sz="2000" dirty="0"/>
          </a:p>
        </p:txBody>
      </p:sp>
      <p:sp>
        <p:nvSpPr>
          <p:cNvPr id="2" name="Prostokąt 1"/>
          <p:cNvSpPr/>
          <p:nvPr/>
        </p:nvSpPr>
        <p:spPr>
          <a:xfrm>
            <a:off x="539552" y="5656950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1113">
              <a:buFont typeface="Arial" panose="020B0604020202020204" pitchFamily="34" charset="0"/>
              <a:buChar char="•"/>
            </a:pPr>
            <a:r>
              <a:rPr lang="pl-PL" dirty="0" smtClean="0"/>
              <a:t> Liczba </a:t>
            </a:r>
            <a:r>
              <a:rPr lang="pl-PL" dirty="0"/>
              <a:t>prowadzonych kampanii </a:t>
            </a:r>
            <a:r>
              <a:rPr lang="pl-PL" dirty="0" err="1"/>
              <a:t>edukacjynych</a:t>
            </a:r>
            <a:endParaRPr lang="pl-PL" dirty="0"/>
          </a:p>
        </p:txBody>
      </p:sp>
      <p:pic>
        <p:nvPicPr>
          <p:cNvPr id="9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816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4138" y="2060848"/>
            <a:ext cx="8229600" cy="25922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1800" b="1" dirty="0" smtClean="0"/>
              <a:t>Działania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pl-PL" sz="1800" dirty="0" smtClean="0"/>
              <a:t>- Realizacja </a:t>
            </a:r>
            <a:r>
              <a:rPr lang="pl-PL" sz="1800" dirty="0"/>
              <a:t>oraz wspieranie kampanii i programów edukacyjnych mających na celu zwiększenie świadomości młodzieży na temat szkód wynikających z picia alkoholu  przez dzieci i młodzież</a:t>
            </a:r>
            <a:r>
              <a:rPr lang="pl-PL" sz="1800" dirty="0" smtClean="0"/>
              <a:t>.</a:t>
            </a:r>
          </a:p>
          <a:p>
            <a:pPr marL="0" indent="0">
              <a:buNone/>
            </a:pPr>
            <a:r>
              <a:rPr lang="pl-PL" sz="1800" dirty="0" smtClean="0"/>
              <a:t>- Edukacja </a:t>
            </a:r>
            <a:r>
              <a:rPr lang="pl-PL" sz="1800" dirty="0"/>
              <a:t>rodziców i wychowawców w zakresie pomocy młodzieży w utrzymaniu   abstynencji oraz kształtowaniu atmosfery społecznej negującej używanie alkoholu</a:t>
            </a:r>
            <a:r>
              <a:rPr lang="pl-PL" sz="1800" dirty="0" smtClean="0"/>
              <a:t>.</a:t>
            </a:r>
          </a:p>
          <a:p>
            <a:pPr marL="0" indent="0">
              <a:buNone/>
            </a:pPr>
            <a:r>
              <a:rPr lang="pl-PL" sz="1800" dirty="0" smtClean="0"/>
              <a:t>- Realizacja </a:t>
            </a:r>
            <a:r>
              <a:rPr lang="pl-PL" sz="1800" dirty="0"/>
              <a:t>działań profilaktycznych z obszaru profilaktyki selektywnej i wskazującej, adresowany do grup ryzyka i młodych ludzi eksperymentujących z alkoholem</a:t>
            </a:r>
            <a:endParaRPr lang="pl-PL" sz="1800" dirty="0" smtClean="0"/>
          </a:p>
        </p:txBody>
      </p:sp>
      <p:sp>
        <p:nvSpPr>
          <p:cNvPr id="2" name="Prostokąt zaokrąglony 1"/>
          <p:cNvSpPr/>
          <p:nvPr/>
        </p:nvSpPr>
        <p:spPr>
          <a:xfrm>
            <a:off x="520311" y="692696"/>
            <a:ext cx="8012127" cy="1224136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CEL OPERACYJNY 3</a:t>
            </a:r>
          </a:p>
          <a:p>
            <a:pPr algn="ctr"/>
            <a:r>
              <a:rPr lang="pl-PL" dirty="0" smtClean="0"/>
              <a:t>Zwiększenie </a:t>
            </a:r>
            <a:r>
              <a:rPr lang="pl-PL" dirty="0"/>
              <a:t>świadomości dzieci i młodzieży na temat szkód wynikających z picia alkoholu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520310" y="4622882"/>
            <a:ext cx="8012127" cy="844669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/>
              <a:t>Wskaźniki osiągania celu </a:t>
            </a:r>
            <a:endParaRPr lang="pl-PL" sz="2000" dirty="0"/>
          </a:p>
        </p:txBody>
      </p:sp>
      <p:sp>
        <p:nvSpPr>
          <p:cNvPr id="4" name="Prostokąt 3"/>
          <p:cNvSpPr/>
          <p:nvPr/>
        </p:nvSpPr>
        <p:spPr>
          <a:xfrm>
            <a:off x="520310" y="5808247"/>
            <a:ext cx="73395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300"/>
              </a:spcBef>
              <a:buClr>
                <a:srgbClr val="A04DA3"/>
              </a:buClr>
            </a:pPr>
            <a:r>
              <a:rPr lang="pl-PL" dirty="0">
                <a:solidFill>
                  <a:prstClr val="black"/>
                </a:solidFill>
              </a:rPr>
              <a:t>• </a:t>
            </a:r>
            <a:r>
              <a:rPr lang="pl-PL" sz="1700" dirty="0">
                <a:solidFill>
                  <a:prstClr val="black"/>
                </a:solidFill>
              </a:rPr>
              <a:t>Liczba podmiotów biorąca udział w kampaniach</a:t>
            </a:r>
          </a:p>
        </p:txBody>
      </p:sp>
    </p:spTree>
    <p:extLst>
      <p:ext uri="{BB962C8B-B14F-4D97-AF65-F5344CB8AC3E}">
        <p14:creationId xmlns:p14="http://schemas.microsoft.com/office/powerpoint/2010/main" val="331983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5279" y="764704"/>
            <a:ext cx="8229600" cy="1066800"/>
          </a:xfrm>
        </p:spPr>
        <p:txBody>
          <a:bodyPr>
            <a:normAutofit/>
          </a:bodyPr>
          <a:lstStyle/>
          <a:p>
            <a:r>
              <a:rPr lang="pl-PL" sz="2800" dirty="0"/>
              <a:t>W ramach </a:t>
            </a:r>
            <a:r>
              <a:rPr lang="pl-PL" sz="2800" dirty="0" smtClean="0"/>
              <a:t>trzeciego </a:t>
            </a:r>
            <a:r>
              <a:rPr lang="pl-PL" sz="2800" dirty="0"/>
              <a:t>celu strategicznego </a:t>
            </a:r>
            <a:br>
              <a:rPr lang="pl-PL" sz="2800" dirty="0"/>
            </a:br>
            <a:r>
              <a:rPr lang="pl-PL" sz="2800" dirty="0"/>
              <a:t>określono </a:t>
            </a:r>
            <a:r>
              <a:rPr lang="pl-PL" sz="2800" dirty="0" smtClean="0"/>
              <a:t>trzy cele operacyjne</a:t>
            </a:r>
            <a:endParaRPr lang="pl-PL" sz="40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070421"/>
              </p:ext>
            </p:extLst>
          </p:nvPr>
        </p:nvGraphicFramePr>
        <p:xfrm>
          <a:off x="467544" y="1788074"/>
          <a:ext cx="8291264" cy="4377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130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708920"/>
            <a:ext cx="8229600" cy="3312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700" b="1" dirty="0" smtClean="0"/>
              <a:t>Działania</a:t>
            </a:r>
          </a:p>
          <a:p>
            <a:pPr marL="0" indent="0">
              <a:buNone/>
            </a:pPr>
            <a:r>
              <a:rPr lang="pl-PL" sz="1700" dirty="0" smtClean="0"/>
              <a:t>- Organizacja </a:t>
            </a:r>
            <a:r>
              <a:rPr lang="pl-PL" sz="1700" dirty="0"/>
              <a:t>i wsparcie merytoryczne szkoleń, konferencji, seminariów dla przedstawicieli różnych grup zawodowych zaangażowanych w działania profilaktyczne i naprawcze</a:t>
            </a:r>
            <a:r>
              <a:rPr lang="pl-PL" sz="1700" dirty="0" smtClean="0"/>
              <a:t>.</a:t>
            </a:r>
          </a:p>
          <a:p>
            <a:pPr marL="0" indent="0">
              <a:buNone/>
            </a:pPr>
            <a:r>
              <a:rPr lang="pl-PL" sz="1700" dirty="0" smtClean="0"/>
              <a:t>- Udzielanie  </a:t>
            </a:r>
            <a:r>
              <a:rPr lang="pl-PL" sz="1700" dirty="0"/>
              <a:t>pomocy  merytorycznej  samorządom  gminnym  w  zakresie realizacji gminnych programów profilaktyki i rozwiązywania problemów </a:t>
            </a:r>
            <a:r>
              <a:rPr lang="pl-PL" sz="1700" dirty="0" smtClean="0"/>
              <a:t>alkoholowych.</a:t>
            </a:r>
          </a:p>
        </p:txBody>
      </p:sp>
      <p:sp>
        <p:nvSpPr>
          <p:cNvPr id="2" name="Prostokąt zaokrąglony 1"/>
          <p:cNvSpPr/>
          <p:nvPr/>
        </p:nvSpPr>
        <p:spPr>
          <a:xfrm>
            <a:off x="467544" y="980728"/>
            <a:ext cx="8216194" cy="136815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CEL OPERACYJNY 1</a:t>
            </a:r>
          </a:p>
          <a:p>
            <a:pPr algn="ctr"/>
            <a:r>
              <a:rPr lang="pl-PL" dirty="0" smtClean="0"/>
              <a:t>Wspieranie </a:t>
            </a:r>
            <a:r>
              <a:rPr lang="pl-PL" dirty="0"/>
              <a:t>i udzielanie pomocy podmiotom realizującym zadania     związane z profilaktyką i  rozwiązywaniem problemów alkoholowych</a:t>
            </a:r>
            <a:r>
              <a:rPr lang="pl-PL" sz="2400" dirty="0"/>
              <a:t>.</a:t>
            </a:r>
          </a:p>
        </p:txBody>
      </p:sp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52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492896"/>
            <a:ext cx="8229600" cy="16561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1700" b="1" dirty="0" smtClean="0"/>
              <a:t>Działania</a:t>
            </a:r>
          </a:p>
          <a:p>
            <a:pPr marL="0" indent="0">
              <a:buNone/>
            </a:pPr>
            <a:r>
              <a:rPr lang="pl-PL" sz="1700" dirty="0" smtClean="0"/>
              <a:t>- Współdziałanie </a:t>
            </a:r>
            <a:r>
              <a:rPr lang="pl-PL" sz="1700" dirty="0"/>
              <a:t>w zakresie rozwoju systemu przeciwdziałania wykluczeniu     społecznemu poprzez wspieranie ośrodków przeznaczonych dla osób zagrożonych marginalizacją i wykluczeniem społecznym – centrów integracji społecznej, klubów integracji społecznej, klubów młodzieżowych oraz innych form aktywizujących te </a:t>
            </a:r>
            <a:r>
              <a:rPr lang="pl-PL" sz="1700" dirty="0" smtClean="0"/>
              <a:t>środowiska.</a:t>
            </a:r>
          </a:p>
        </p:txBody>
      </p:sp>
      <p:sp>
        <p:nvSpPr>
          <p:cNvPr id="2" name="Prostokąt zaokrąglony 1"/>
          <p:cNvSpPr/>
          <p:nvPr/>
        </p:nvSpPr>
        <p:spPr>
          <a:xfrm>
            <a:off x="611560" y="980728"/>
            <a:ext cx="8076828" cy="136815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CEL OPERACYJNY 1</a:t>
            </a:r>
          </a:p>
          <a:p>
            <a:pPr algn="ctr"/>
            <a:r>
              <a:rPr lang="pl-PL" dirty="0" smtClean="0"/>
              <a:t>Wspieranie </a:t>
            </a:r>
            <a:r>
              <a:rPr lang="pl-PL" dirty="0"/>
              <a:t>i udzielanie pomocy podmiotom realizującym zadania     związane z profilaktyką i  rozwiązywaniem problemów alkoholowych</a:t>
            </a:r>
            <a:r>
              <a:rPr lang="pl-PL" sz="2400" dirty="0"/>
              <a:t>.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611560" y="4221088"/>
            <a:ext cx="8076828" cy="79208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 </a:t>
            </a:r>
            <a:r>
              <a:rPr lang="pl-PL" sz="2000" dirty="0" smtClean="0"/>
              <a:t>Wskaźniki osiągania celu</a:t>
            </a:r>
            <a:endParaRPr lang="pl-PL" sz="2000" dirty="0"/>
          </a:p>
        </p:txBody>
      </p:sp>
      <p:sp>
        <p:nvSpPr>
          <p:cNvPr id="4" name="Prostokąt 3"/>
          <p:cNvSpPr/>
          <p:nvPr/>
        </p:nvSpPr>
        <p:spPr>
          <a:xfrm>
            <a:off x="755576" y="5445224"/>
            <a:ext cx="6937328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700" dirty="0"/>
              <a:t>• Liczba podmiotów objętych wsparciem w ramach działań profilaktycznych</a:t>
            </a:r>
          </a:p>
          <a:p>
            <a:r>
              <a:rPr lang="pl-PL" sz="1700" dirty="0"/>
              <a:t>• Liczba funkcjonujących CIS-ów</a:t>
            </a:r>
          </a:p>
        </p:txBody>
      </p:sp>
      <p:pic>
        <p:nvPicPr>
          <p:cNvPr id="7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520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5561" y="2204864"/>
            <a:ext cx="8229600" cy="23042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1800" b="1" dirty="0" smtClean="0"/>
              <a:t>Działania</a:t>
            </a:r>
          </a:p>
          <a:p>
            <a:pPr marL="0" indent="0">
              <a:buNone/>
            </a:pPr>
            <a:r>
              <a:rPr lang="pl-PL" sz="1800" dirty="0" smtClean="0"/>
              <a:t>- Współpraca </a:t>
            </a:r>
            <a:r>
              <a:rPr lang="pl-PL" sz="1800" dirty="0"/>
              <a:t>z podmiotami pozarządowymi: stowarzyszeniami, fundacjami, związkami wyznaniowymi, organizacjami sportowymi,  kulturalno-oświatowymi w zakresie: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pl-PL" sz="1800" dirty="0" smtClean="0"/>
              <a:t>- wspierania </a:t>
            </a:r>
            <a:r>
              <a:rPr lang="pl-PL" sz="1800" dirty="0"/>
              <a:t>programów edukacyjno-terapeutycznych prowadzonych z osobami uzależnionymi od alkoholu opuszczającymi zakłady karne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pl-PL" sz="1800" dirty="0" smtClean="0"/>
              <a:t>- realizacji </a:t>
            </a:r>
            <a:r>
              <a:rPr lang="pl-PL" sz="1800" dirty="0"/>
              <a:t>programów terapeutyczno- rehabilitacyjnych dla osób uzależnionych i ich rodzin oraz realizacji programów związanych z przemocą w rodzinie</a:t>
            </a:r>
            <a:r>
              <a:rPr lang="pl-PL" sz="1800" dirty="0" smtClean="0"/>
              <a:t>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400" dirty="0" smtClean="0"/>
          </a:p>
        </p:txBody>
      </p:sp>
      <p:sp>
        <p:nvSpPr>
          <p:cNvPr id="2" name="Prostokąt zaokrąglony 1"/>
          <p:cNvSpPr/>
          <p:nvPr/>
        </p:nvSpPr>
        <p:spPr>
          <a:xfrm>
            <a:off x="626806" y="764704"/>
            <a:ext cx="8056931" cy="1224136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CEL OPERACYJNY 2</a:t>
            </a:r>
          </a:p>
          <a:p>
            <a:pPr algn="ctr"/>
            <a:r>
              <a:rPr lang="pl-PL" dirty="0" smtClean="0"/>
              <a:t>Wspieranie </a:t>
            </a:r>
            <a:r>
              <a:rPr lang="pl-PL" dirty="0"/>
              <a:t>programów realizowanych przez organizacje pozarządowe zajmujące się rozwiązywaniem problemów uzależnień oraz przeciwdziałaniem przemocy w rodzinie </a:t>
            </a:r>
            <a:endParaRPr lang="pl-PL" sz="24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611922" y="4455404"/>
            <a:ext cx="8056930" cy="98982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 </a:t>
            </a:r>
            <a:r>
              <a:rPr lang="pl-PL" sz="2000" dirty="0" smtClean="0"/>
              <a:t>Wskaźniki osiągania celu</a:t>
            </a:r>
            <a:endParaRPr lang="pl-PL" sz="2000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595792" y="5704881"/>
            <a:ext cx="7316924" cy="5760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eorgia"/>
              <a:buNone/>
            </a:pPr>
            <a:r>
              <a:rPr lang="pl-PL" sz="1700" dirty="0" smtClean="0"/>
              <a:t>• Liczba organizacji objętych wsparciem</a:t>
            </a:r>
          </a:p>
        </p:txBody>
      </p:sp>
    </p:spTree>
    <p:extLst>
      <p:ext uri="{BB962C8B-B14F-4D97-AF65-F5344CB8AC3E}">
        <p14:creationId xmlns:p14="http://schemas.microsoft.com/office/powerpoint/2010/main" val="249552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708920"/>
            <a:ext cx="7776864" cy="2592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b="1" dirty="0" smtClean="0"/>
              <a:t>Działania</a:t>
            </a:r>
          </a:p>
          <a:p>
            <a:pPr marL="0" indent="0">
              <a:buNone/>
            </a:pPr>
            <a:r>
              <a:rPr lang="pl-PL" sz="1800" dirty="0" smtClean="0"/>
              <a:t>- Zbieranie </a:t>
            </a:r>
            <a:r>
              <a:rPr lang="pl-PL" sz="1800" dirty="0"/>
              <a:t>i opracowywanie danych statystycznych dotyczących używania alkoholu oraz związanych z tym problemów społecznych</a:t>
            </a:r>
            <a:r>
              <a:rPr lang="pl-PL" sz="1800" dirty="0" smtClean="0"/>
              <a:t>.</a:t>
            </a:r>
          </a:p>
          <a:p>
            <a:pPr marL="0" indent="0">
              <a:buNone/>
            </a:pPr>
            <a:r>
              <a:rPr lang="pl-PL" sz="1800" dirty="0" smtClean="0"/>
              <a:t>- Opracowanie </a:t>
            </a:r>
            <a:r>
              <a:rPr lang="pl-PL" sz="1800" dirty="0"/>
              <a:t>diagnozy opartej na cyklicznych, rzetelnych badaniach  problemów i zjawisk związanych z </a:t>
            </a:r>
            <a:r>
              <a:rPr lang="pl-PL" sz="1800" dirty="0" smtClean="0"/>
              <a:t>używaniem</a:t>
            </a:r>
            <a:r>
              <a:rPr lang="pl-PL" sz="1800" dirty="0"/>
              <a:t> alkoholu przez dzieci i </a:t>
            </a:r>
            <a:r>
              <a:rPr lang="pl-PL" sz="1800" dirty="0" smtClean="0"/>
              <a:t>młodzież.</a:t>
            </a:r>
          </a:p>
          <a:p>
            <a:pPr marL="0" indent="0">
              <a:buNone/>
            </a:pPr>
            <a:r>
              <a:rPr lang="pl-PL" sz="1800" dirty="0" smtClean="0"/>
              <a:t>- Gromadzenie </a:t>
            </a:r>
            <a:r>
              <a:rPr lang="pl-PL" sz="1800" dirty="0"/>
              <a:t>bazy danych  o  miejscach  i formach pomocy dla osób z problemem alkoholowym.</a:t>
            </a:r>
          </a:p>
          <a:p>
            <a:pPr marL="342900" indent="-342900">
              <a:buFontTx/>
              <a:buChar char="-"/>
            </a:pPr>
            <a:endParaRPr lang="pl-PL" sz="2000" dirty="0" smtClean="0"/>
          </a:p>
        </p:txBody>
      </p:sp>
      <p:sp>
        <p:nvSpPr>
          <p:cNvPr id="2" name="Prostokąt zaokrąglony 1"/>
          <p:cNvSpPr/>
          <p:nvPr/>
        </p:nvSpPr>
        <p:spPr>
          <a:xfrm>
            <a:off x="539552" y="1052736"/>
            <a:ext cx="7964996" cy="136815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CEL OPERACYJNY 3</a:t>
            </a:r>
          </a:p>
          <a:p>
            <a:pPr algn="ctr"/>
            <a:r>
              <a:rPr lang="pl-PL" dirty="0" smtClean="0"/>
              <a:t>Wsparcie </a:t>
            </a:r>
            <a:r>
              <a:rPr lang="pl-PL" dirty="0"/>
              <a:t>informacyjne realizacji wojewódzkiego programu profilaktyki i rozwiązywania problemów alkoholowych</a:t>
            </a:r>
            <a:endParaRPr lang="pl-PL" dirty="0" smtClean="0"/>
          </a:p>
        </p:txBody>
      </p:sp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503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2198" y="2492896"/>
            <a:ext cx="7704856" cy="1800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1800" b="1" dirty="0" smtClean="0"/>
              <a:t>Działania</a:t>
            </a:r>
          </a:p>
          <a:p>
            <a:pPr marL="0" indent="0">
              <a:buNone/>
            </a:pPr>
            <a:r>
              <a:rPr lang="pl-PL" sz="1800" dirty="0" smtClean="0"/>
              <a:t>- Pozyskiwanie </a:t>
            </a:r>
            <a:r>
              <a:rPr lang="pl-PL" sz="1800" dirty="0"/>
              <a:t>danych nt. stanu lecznictwa odwykowego w województwie oraz analiza tych danych</a:t>
            </a:r>
            <a:r>
              <a:rPr lang="pl-PL" sz="1800" dirty="0" smtClean="0"/>
              <a:t>.</a:t>
            </a:r>
          </a:p>
          <a:p>
            <a:pPr marL="0" indent="0">
              <a:buNone/>
            </a:pPr>
            <a:r>
              <a:rPr lang="pl-PL" sz="1800" dirty="0" smtClean="0"/>
              <a:t>- Współpraca </a:t>
            </a:r>
            <a:r>
              <a:rPr lang="pl-PL" sz="1800" dirty="0"/>
              <a:t>z innymi instytucjami zajmującymi się profilaktyką i rozwiązywaniem problemów alkoholowych w celu pozyskiwania danych przydatnych do diagnozy problemów alkoholowych w województwie. </a:t>
            </a:r>
            <a:endParaRPr lang="pl-PL" sz="1800" dirty="0" smtClean="0"/>
          </a:p>
        </p:txBody>
      </p:sp>
      <p:sp>
        <p:nvSpPr>
          <p:cNvPr id="2" name="Prostokąt zaokrąglony 1"/>
          <p:cNvSpPr/>
          <p:nvPr/>
        </p:nvSpPr>
        <p:spPr>
          <a:xfrm>
            <a:off x="467544" y="908720"/>
            <a:ext cx="8216194" cy="136815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CEL OPERACYJNY 3</a:t>
            </a:r>
          </a:p>
          <a:p>
            <a:pPr algn="ctr"/>
            <a:r>
              <a:rPr lang="pl-PL" dirty="0" smtClean="0"/>
              <a:t>Wsparcie </a:t>
            </a:r>
            <a:r>
              <a:rPr lang="pl-PL" dirty="0"/>
              <a:t>informacyjne realizacji wojewódzkiego programu profilaktyki i rozwiązywania problemów alkoholowych</a:t>
            </a:r>
            <a:endParaRPr lang="pl-PL" dirty="0" smtClean="0"/>
          </a:p>
        </p:txBody>
      </p:sp>
      <p:sp>
        <p:nvSpPr>
          <p:cNvPr id="7" name="Prostokąt zaokrąglony 6"/>
          <p:cNvSpPr/>
          <p:nvPr/>
        </p:nvSpPr>
        <p:spPr>
          <a:xfrm>
            <a:off x="467544" y="4293096"/>
            <a:ext cx="8216194" cy="79208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 </a:t>
            </a:r>
            <a:r>
              <a:rPr lang="pl-PL" sz="2000" dirty="0" smtClean="0"/>
              <a:t>Wskaźniki osiągania celu</a:t>
            </a:r>
            <a:endParaRPr lang="pl-PL" sz="2000" dirty="0"/>
          </a:p>
        </p:txBody>
      </p:sp>
      <p:sp>
        <p:nvSpPr>
          <p:cNvPr id="4" name="Prostokąt 3"/>
          <p:cNvSpPr/>
          <p:nvPr/>
        </p:nvSpPr>
        <p:spPr>
          <a:xfrm>
            <a:off x="613515" y="5445224"/>
            <a:ext cx="73361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• Liczba badań i analiz dotyczących problemów alkoholowych</a:t>
            </a:r>
          </a:p>
        </p:txBody>
      </p:sp>
      <p:pic>
        <p:nvPicPr>
          <p:cNvPr id="8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983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pl-PL" sz="4800" dirty="0"/>
              <a:t>Dziękuję za uwagę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endParaRPr lang="pl-PL" sz="2400" dirty="0" smtClean="0"/>
          </a:p>
          <a:p>
            <a:pPr marL="0" lvl="0" indent="0" algn="ctr">
              <a:buNone/>
            </a:pPr>
            <a:r>
              <a:rPr lang="pl-PL" sz="2000" dirty="0" smtClean="0"/>
              <a:t>Regionalny </a:t>
            </a:r>
            <a:r>
              <a:rPr lang="pl-PL" sz="2000" dirty="0"/>
              <a:t>Ośrodek Polityki Społecznej </a:t>
            </a:r>
            <a:endParaRPr lang="pl-PL" sz="2000" dirty="0" smtClean="0"/>
          </a:p>
          <a:p>
            <a:pPr marL="0" lvl="0" indent="0" algn="ctr">
              <a:buNone/>
            </a:pPr>
            <a:r>
              <a:rPr lang="pl-PL" sz="2000" dirty="0" smtClean="0"/>
              <a:t>w </a:t>
            </a:r>
            <a:r>
              <a:rPr lang="pl-PL" sz="2000" dirty="0"/>
              <a:t>Białymstoku </a:t>
            </a:r>
          </a:p>
          <a:p>
            <a:pPr marL="0" lvl="0" indent="0" algn="ctr">
              <a:buNone/>
            </a:pPr>
            <a:r>
              <a:rPr lang="pl-PL" sz="2000" dirty="0"/>
              <a:t>ul. Kombatantów 7</a:t>
            </a:r>
          </a:p>
          <a:p>
            <a:pPr marL="0" lvl="0" indent="0" algn="ctr">
              <a:buNone/>
            </a:pPr>
            <a:r>
              <a:rPr lang="pl-PL" sz="2000" dirty="0" smtClean="0"/>
              <a:t>15-110 </a:t>
            </a:r>
            <a:r>
              <a:rPr lang="pl-PL" sz="2000" dirty="0"/>
              <a:t>Białystok </a:t>
            </a:r>
          </a:p>
          <a:p>
            <a:pPr marL="0" lvl="0" indent="0" algn="ctr">
              <a:buNone/>
            </a:pPr>
            <a:r>
              <a:rPr lang="pl-PL" sz="2000" dirty="0"/>
              <a:t>tel. 85 744 72 72</a:t>
            </a:r>
          </a:p>
          <a:p>
            <a:pPr marL="0" lvl="0" indent="0" algn="ctr">
              <a:buNone/>
            </a:pPr>
            <a:r>
              <a:rPr lang="pl-PL" sz="2000" dirty="0">
                <a:hlinkClick r:id="rId2"/>
              </a:rPr>
              <a:t>www.rops-bialystok.pl</a:t>
            </a:r>
            <a:endParaRPr lang="pl-PL" sz="2000" dirty="0"/>
          </a:p>
          <a:p>
            <a:pPr marL="0" lvl="0" indent="0" algn="ctr">
              <a:buNone/>
            </a:pPr>
            <a:r>
              <a:rPr lang="pl-PL" sz="2000" dirty="0">
                <a:hlinkClick r:id="rId3"/>
              </a:rPr>
              <a:t>rops@rops-bialystok.pl</a:t>
            </a:r>
            <a:endParaRPr lang="pl-PL" sz="2000" dirty="0"/>
          </a:p>
          <a:p>
            <a:endParaRPr lang="pl-PL" sz="2400" dirty="0"/>
          </a:p>
        </p:txBody>
      </p:sp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199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92088"/>
          </a:xfrm>
        </p:spPr>
        <p:txBody>
          <a:bodyPr>
            <a:normAutofit/>
          </a:bodyPr>
          <a:lstStyle/>
          <a:p>
            <a:r>
              <a:rPr lang="pl-PL" sz="2800" dirty="0" smtClean="0"/>
              <a:t>Ustawy i rozporządzenia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7480835" cy="5233768"/>
          </a:xfrm>
        </p:spPr>
        <p:txBody>
          <a:bodyPr>
            <a:normAutofit fontScale="55000" lnSpcReduction="20000"/>
          </a:bodyPr>
          <a:lstStyle/>
          <a:p>
            <a:pPr>
              <a:buClr>
                <a:schemeClr val="tx1"/>
              </a:buClr>
            </a:pPr>
            <a:r>
              <a:rPr lang="pl-PL" sz="2900" dirty="0" smtClean="0"/>
              <a:t>Ustawa </a:t>
            </a:r>
            <a:r>
              <a:rPr lang="pl-PL" sz="2900" dirty="0"/>
              <a:t>z dnia 5 czerwca 1998 roku o samorządzie województwa (</a:t>
            </a:r>
            <a:r>
              <a:rPr lang="pl-PL" sz="2900" dirty="0" err="1"/>
              <a:t>t.j</a:t>
            </a:r>
            <a:r>
              <a:rPr lang="pl-PL" sz="2900" dirty="0"/>
              <a:t>. Dz. U. z 2013 r., poz. 596 z </a:t>
            </a:r>
            <a:r>
              <a:rPr lang="pl-PL" sz="2900" dirty="0" err="1"/>
              <a:t>późn</a:t>
            </a:r>
            <a:r>
              <a:rPr lang="pl-PL" sz="2900" dirty="0"/>
              <a:t>. zm.).</a:t>
            </a:r>
          </a:p>
          <a:p>
            <a:pPr lvl="0">
              <a:buClr>
                <a:schemeClr val="tx1"/>
              </a:buClr>
            </a:pPr>
            <a:r>
              <a:rPr lang="pl-PL" sz="2900" dirty="0"/>
              <a:t>Ustawa z dnia 26 października 1982 roku o wychowaniu w trzeźwości i przeciwdziałaniu alkoholizmowi (</a:t>
            </a:r>
            <a:r>
              <a:rPr lang="pl-PL" sz="2900" dirty="0" err="1"/>
              <a:t>t.j</a:t>
            </a:r>
            <a:r>
              <a:rPr lang="pl-PL" sz="2900" dirty="0"/>
              <a:t>. Dz. U. z 2012 r. poz. 1356 z </a:t>
            </a:r>
            <a:r>
              <a:rPr lang="pl-PL" sz="2900" dirty="0" err="1"/>
              <a:t>późn</a:t>
            </a:r>
            <a:r>
              <a:rPr lang="pl-PL" sz="2900" dirty="0"/>
              <a:t>. zm.).</a:t>
            </a:r>
          </a:p>
          <a:p>
            <a:pPr lvl="0">
              <a:buClr>
                <a:schemeClr val="tx1"/>
              </a:buClr>
            </a:pPr>
            <a:r>
              <a:rPr lang="pl-PL" sz="2900" dirty="0"/>
              <a:t>Ustawa z dnia 24 kwietnia 2003 roku o działalności pożytku publicznego i wolontariacie (</a:t>
            </a:r>
            <a:r>
              <a:rPr lang="pl-PL" sz="2900" dirty="0" err="1"/>
              <a:t>t.j</a:t>
            </a:r>
            <a:r>
              <a:rPr lang="pl-PL" sz="2900" dirty="0"/>
              <a:t>. Dz. U. z 2010 r. Nr 234, poz. 1536 z </a:t>
            </a:r>
            <a:r>
              <a:rPr lang="pl-PL" sz="2900" dirty="0" err="1"/>
              <a:t>późn</a:t>
            </a:r>
            <a:r>
              <a:rPr lang="pl-PL" sz="2900" dirty="0"/>
              <a:t>. zm.).</a:t>
            </a:r>
          </a:p>
          <a:p>
            <a:pPr lvl="0">
              <a:buClr>
                <a:schemeClr val="tx1"/>
              </a:buClr>
            </a:pPr>
            <a:r>
              <a:rPr lang="pl-PL" sz="2900" dirty="0"/>
              <a:t>Ustawa z dnia 29 lipca 2005 roku o przeciwdziałaniu przemocy w rodzinie (Dz. U. Nr 180 poz. 1493 z </a:t>
            </a:r>
            <a:r>
              <a:rPr lang="pl-PL" sz="2900" dirty="0" err="1"/>
              <a:t>póź</a:t>
            </a:r>
            <a:r>
              <a:rPr lang="pl-PL" sz="2900" dirty="0"/>
              <a:t>. zm.).</a:t>
            </a:r>
          </a:p>
          <a:p>
            <a:pPr lvl="0">
              <a:buClr>
                <a:schemeClr val="tx1"/>
              </a:buClr>
            </a:pPr>
            <a:r>
              <a:rPr lang="pl-PL" sz="2900" dirty="0"/>
              <a:t>Ustawa z dnia 15 kwietnia 2011 r. o działalności leczniczej (</a:t>
            </a:r>
            <a:r>
              <a:rPr lang="pl-PL" sz="2900" dirty="0" err="1"/>
              <a:t>t.j</a:t>
            </a:r>
            <a:r>
              <a:rPr lang="pl-PL" sz="2900" dirty="0"/>
              <a:t>. Dz. U. z 2013 r. poz. 217 z </a:t>
            </a:r>
            <a:r>
              <a:rPr lang="pl-PL" sz="2900" dirty="0" err="1"/>
              <a:t>późn</a:t>
            </a:r>
            <a:r>
              <a:rPr lang="pl-PL" sz="2900" dirty="0"/>
              <a:t>. zm.).</a:t>
            </a:r>
          </a:p>
          <a:p>
            <a:pPr lvl="0">
              <a:buClr>
                <a:schemeClr val="tx1"/>
              </a:buClr>
            </a:pPr>
            <a:r>
              <a:rPr lang="pl-PL" sz="2900" dirty="0"/>
              <a:t>Ustawa z dnia 13 czerwca 2003 r. o zatrudnieniu socjalnym (</a:t>
            </a:r>
            <a:r>
              <a:rPr lang="pl-PL" sz="2900" dirty="0" err="1"/>
              <a:t>t.j</a:t>
            </a:r>
            <a:r>
              <a:rPr lang="pl-PL" sz="2900" dirty="0"/>
              <a:t>. Dz. U. z 2011 r. Nr 43, poz. 225 z </a:t>
            </a:r>
            <a:r>
              <a:rPr lang="pl-PL" sz="2900" dirty="0" err="1"/>
              <a:t>późn</a:t>
            </a:r>
            <a:r>
              <a:rPr lang="pl-PL" sz="2900" dirty="0"/>
              <a:t>. zm.).</a:t>
            </a:r>
          </a:p>
          <a:p>
            <a:pPr lvl="0">
              <a:buClr>
                <a:schemeClr val="tx1"/>
              </a:buClr>
            </a:pPr>
            <a:r>
              <a:rPr lang="pl-PL" sz="2900" dirty="0"/>
              <a:t>Ustawa z dnia 27 sierpnia 2009 r. o finansach publicznych (</a:t>
            </a:r>
            <a:r>
              <a:rPr lang="pl-PL" sz="2900" dirty="0" err="1"/>
              <a:t>t.j</a:t>
            </a:r>
            <a:r>
              <a:rPr lang="pl-PL" sz="2900" dirty="0"/>
              <a:t>. Dz. U. z 2013 r. poz. 885 z </a:t>
            </a:r>
            <a:r>
              <a:rPr lang="pl-PL" sz="2900" dirty="0" err="1"/>
              <a:t>późn</a:t>
            </a:r>
            <a:r>
              <a:rPr lang="pl-PL" sz="2900" dirty="0"/>
              <a:t>. zm.).</a:t>
            </a:r>
          </a:p>
          <a:p>
            <a:pPr lvl="0">
              <a:buClr>
                <a:schemeClr val="tx1"/>
              </a:buClr>
            </a:pPr>
            <a:r>
              <a:rPr lang="pl-PL" sz="2900" dirty="0"/>
              <a:t>Ustawa z dnia 12 marca 2004 r. o pomocy społecznej (</a:t>
            </a:r>
            <a:r>
              <a:rPr lang="pl-PL" sz="2900" dirty="0" err="1"/>
              <a:t>t.j</a:t>
            </a:r>
            <a:r>
              <a:rPr lang="pl-PL" sz="2900" dirty="0"/>
              <a:t>. Dz. U. z 2013 r., poz. 182 z </a:t>
            </a:r>
            <a:r>
              <a:rPr lang="pl-PL" sz="2900" dirty="0" err="1"/>
              <a:t>późn</a:t>
            </a:r>
            <a:r>
              <a:rPr lang="pl-PL" sz="2900" dirty="0"/>
              <a:t>. zm.).</a:t>
            </a:r>
          </a:p>
          <a:p>
            <a:pPr lvl="0">
              <a:buClr>
                <a:schemeClr val="tx1"/>
              </a:buClr>
            </a:pPr>
            <a:r>
              <a:rPr lang="pl-PL" sz="2900" dirty="0"/>
              <a:t>Rozporządzenie Ministra Zdrowia z dnia 25 czerwca 2012 r. w sprawie organizacji, kwalifikacji personelu, sposobu funkcjonowania i rodzajów podmiotów leczniczych wykonujących świadczenia stacjonarne i całodobowe oraz ambulatoryjne w sprawowaniu opieki nad uzależnionymi od alkoholu oraz sposobu współdziałania w tym zakresie z instytucjami publicznymi i organizacjami społecznymi kwalifikacji personelu, zasad funkcjonowania i rodzaju w sprawowaniu opieki nad osobami uzależnionymi od alkoholu (</a:t>
            </a:r>
            <a:r>
              <a:rPr lang="pl-PL" sz="2900" dirty="0" err="1"/>
              <a:t>Dz.U</a:t>
            </a:r>
            <a:r>
              <a:rPr lang="pl-PL" sz="2900" dirty="0"/>
              <a:t>. z 2012, poz. 734).</a:t>
            </a:r>
          </a:p>
          <a:p>
            <a:endParaRPr lang="pl-PL" dirty="0"/>
          </a:p>
        </p:txBody>
      </p:sp>
      <p:pic>
        <p:nvPicPr>
          <p:cNvPr id="7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8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aokrąglony 4"/>
          <p:cNvSpPr/>
          <p:nvPr/>
        </p:nvSpPr>
        <p:spPr>
          <a:xfrm>
            <a:off x="827583" y="1402733"/>
            <a:ext cx="7128793" cy="3982955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09728" indent="0">
              <a:buNone/>
            </a:pPr>
            <a:r>
              <a:rPr lang="pl-PL" sz="2000" dirty="0" smtClean="0"/>
              <a:t> </a:t>
            </a:r>
            <a:r>
              <a:rPr lang="pl-PL" sz="2000" dirty="0"/>
              <a:t>Program </a:t>
            </a:r>
            <a:r>
              <a:rPr lang="pl-PL" sz="2000" dirty="0" smtClean="0"/>
              <a:t>profilaktyki </a:t>
            </a:r>
            <a:r>
              <a:rPr lang="pl-PL" sz="2000" dirty="0"/>
              <a:t>i </a:t>
            </a:r>
            <a:r>
              <a:rPr lang="pl-PL" sz="2000" dirty="0" smtClean="0"/>
              <a:t>rozwiązywania </a:t>
            </a:r>
            <a:r>
              <a:rPr lang="pl-PL" sz="2000" dirty="0"/>
              <a:t>p</a:t>
            </a:r>
            <a:r>
              <a:rPr lang="pl-PL" sz="2000" dirty="0" smtClean="0"/>
              <a:t>roblemów </a:t>
            </a:r>
            <a:r>
              <a:rPr lang="pl-PL" sz="2000" dirty="0"/>
              <a:t>a</a:t>
            </a:r>
            <a:r>
              <a:rPr lang="pl-PL" sz="2000" dirty="0" smtClean="0"/>
              <a:t>lkoholowych </a:t>
            </a:r>
            <a:r>
              <a:rPr lang="pl-PL" sz="2000" dirty="0"/>
              <a:t>w </a:t>
            </a:r>
            <a:r>
              <a:rPr lang="pl-PL" sz="2000" dirty="0" smtClean="0"/>
              <a:t>województwie </a:t>
            </a:r>
            <a:r>
              <a:rPr lang="pl-PL" sz="2000" dirty="0"/>
              <a:t>p</a:t>
            </a:r>
            <a:r>
              <a:rPr lang="pl-PL" sz="2000" dirty="0" smtClean="0"/>
              <a:t>odlaskim </a:t>
            </a:r>
            <a:r>
              <a:rPr lang="pl-PL" sz="2000" dirty="0"/>
              <a:t>na lata 2014-2018” wpisuje się w cele strategiczne i działania zapisane w Narodowym Programie Profilaktyki i Rozwiązywania Problemów Alkoholowych na </a:t>
            </a:r>
            <a:r>
              <a:rPr lang="pl-PL" sz="2000" dirty="0" smtClean="0"/>
              <a:t>lata 2011-2015.Jest </a:t>
            </a:r>
            <a:r>
              <a:rPr lang="pl-PL" sz="2000" dirty="0"/>
              <a:t>programem operacyjnym Strategii Polityki Społecznej Województwa Podlaskiego.</a:t>
            </a:r>
          </a:p>
        </p:txBody>
      </p:sp>
      <p:pic>
        <p:nvPicPr>
          <p:cNvPr id="4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7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ymbol zastępczy zawartośc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867756"/>
              </p:ext>
            </p:extLst>
          </p:nvPr>
        </p:nvGraphicFramePr>
        <p:xfrm>
          <a:off x="430014" y="2924944"/>
          <a:ext cx="8390458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rostokąt zaokrąglony 3"/>
          <p:cNvSpPr/>
          <p:nvPr/>
        </p:nvSpPr>
        <p:spPr>
          <a:xfrm>
            <a:off x="395536" y="1054430"/>
            <a:ext cx="8292852" cy="1224136"/>
          </a:xfrm>
          <a:prstGeom prst="roundRect">
            <a:avLst>
              <a:gd name="adj" fmla="val 22133"/>
            </a:avLst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000" dirty="0" smtClean="0"/>
              <a:t>Cele strategiczne Programu określone są w trzech obszarach tej Strategii:</a:t>
            </a:r>
            <a:endParaRPr lang="pl-PL" sz="2000" dirty="0"/>
          </a:p>
        </p:txBody>
      </p:sp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70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1938" y="692696"/>
            <a:ext cx="8229600" cy="1066800"/>
          </a:xfrm>
        </p:spPr>
        <p:txBody>
          <a:bodyPr>
            <a:noAutofit/>
          </a:bodyPr>
          <a:lstStyle/>
          <a:p>
            <a:r>
              <a:rPr lang="pl-PL" sz="2400" dirty="0"/>
              <a:t>Program profilaktyki i rozwiązywania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problemów </a:t>
            </a:r>
            <a:r>
              <a:rPr lang="pl-PL" sz="2400" dirty="0"/>
              <a:t>alkoholowych w województwie podlaskim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na </a:t>
            </a:r>
            <a:r>
              <a:rPr lang="pl-PL" sz="2400" dirty="0"/>
              <a:t>lata </a:t>
            </a:r>
            <a:r>
              <a:rPr lang="pl-PL" sz="2400" dirty="0" smtClean="0"/>
              <a:t>2014-2018</a:t>
            </a:r>
            <a:endParaRPr lang="pl-PL" sz="32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714095"/>
              </p:ext>
            </p:extLst>
          </p:nvPr>
        </p:nvGraphicFramePr>
        <p:xfrm>
          <a:off x="359796" y="2204864"/>
          <a:ext cx="8292852" cy="3109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946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5279" y="764704"/>
            <a:ext cx="8229600" cy="1066800"/>
          </a:xfrm>
        </p:spPr>
        <p:txBody>
          <a:bodyPr>
            <a:normAutofit/>
          </a:bodyPr>
          <a:lstStyle/>
          <a:p>
            <a:r>
              <a:rPr lang="pl-PL" sz="2800" dirty="0"/>
              <a:t>W ramach pierwszego celu strategicznego </a:t>
            </a:r>
            <a:br>
              <a:rPr lang="pl-PL" sz="2800" dirty="0"/>
            </a:br>
            <a:r>
              <a:rPr lang="pl-PL" sz="2800" dirty="0"/>
              <a:t>określono </a:t>
            </a:r>
            <a:r>
              <a:rPr lang="pl-PL" sz="2800" dirty="0" smtClean="0"/>
              <a:t>pięć celów operacyjnych</a:t>
            </a:r>
            <a:endParaRPr lang="pl-PL" sz="40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35211"/>
              </p:ext>
            </p:extLst>
          </p:nvPr>
        </p:nvGraphicFramePr>
        <p:xfrm>
          <a:off x="419752" y="1916832"/>
          <a:ext cx="8291264" cy="4204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79" y="5445224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967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2660" y="3367049"/>
            <a:ext cx="8229600" cy="265423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1600" b="1" dirty="0" smtClean="0"/>
              <a:t>Działania:</a:t>
            </a:r>
          </a:p>
          <a:p>
            <a:pPr marL="109728" indent="0">
              <a:buNone/>
            </a:pPr>
            <a:r>
              <a:rPr lang="pl-PL" sz="1600" dirty="0" smtClean="0"/>
              <a:t>- Wspieranie </a:t>
            </a:r>
            <a:r>
              <a:rPr lang="pl-PL" sz="1600" dirty="0"/>
              <a:t>placówek lecznictwa odwykowego, wobec których Samorząd Województwa jest organem założycielskim poprzez finansowanie programów zmierzających  do  poprawy  jakości  świadczonych </a:t>
            </a:r>
            <a:r>
              <a:rPr lang="pl-PL" sz="1600" dirty="0" smtClean="0"/>
              <a:t>usług</a:t>
            </a:r>
          </a:p>
          <a:p>
            <a:pPr marL="109728" indent="0">
              <a:buNone/>
            </a:pPr>
            <a:r>
              <a:rPr lang="pl-PL" sz="1600" dirty="0" smtClean="0"/>
              <a:t>- Wspieranie </a:t>
            </a:r>
            <a:r>
              <a:rPr lang="pl-PL" sz="1600" dirty="0"/>
              <a:t>nowoczesnych programów terapeutycznych dla osób uzależnionych od alkoholu, współuzależnionych i ich rodzin, uzależnionych krzyżowo oraz z  diagnozą w zakresie realizacji ponadpodstawowych programów terapeutycznych.</a:t>
            </a:r>
            <a:endParaRPr lang="pl-PL" sz="1600" dirty="0" smtClean="0"/>
          </a:p>
          <a:p>
            <a:pPr marL="109728" indent="0">
              <a:buNone/>
            </a:pPr>
            <a:endParaRPr lang="pl-PL" dirty="0"/>
          </a:p>
        </p:txBody>
      </p:sp>
      <p:pic>
        <p:nvPicPr>
          <p:cNvPr id="6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708" y="6165304"/>
            <a:ext cx="367680" cy="547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ostokąt zaokrąglony 1"/>
          <p:cNvSpPr/>
          <p:nvPr/>
        </p:nvSpPr>
        <p:spPr>
          <a:xfrm>
            <a:off x="467544" y="1124744"/>
            <a:ext cx="8037004" cy="180020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CEL OPERACYJNY 1</a:t>
            </a:r>
          </a:p>
          <a:p>
            <a:pPr algn="ctr"/>
            <a:r>
              <a:rPr lang="pl-PL" dirty="0"/>
              <a:t>Zwiększenie dostępności i jakości świadczeń w zakresie leczenia, rehabilitacji i reintegrację poprzez rozwój i modernizację specjalistycznych podmiotów  oraz programów dla osób uzależnionych od alkoholu, współuzależnionych  i ich rodzin</a:t>
            </a:r>
          </a:p>
        </p:txBody>
      </p:sp>
    </p:spTree>
    <p:extLst>
      <p:ext uri="{BB962C8B-B14F-4D97-AF65-F5344CB8AC3E}">
        <p14:creationId xmlns:p14="http://schemas.microsoft.com/office/powerpoint/2010/main" val="72515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7" y="2132856"/>
            <a:ext cx="8229600" cy="1872208"/>
          </a:xfrm>
        </p:spPr>
        <p:txBody>
          <a:bodyPr>
            <a:normAutofit/>
          </a:bodyPr>
          <a:lstStyle/>
          <a:p>
            <a:pPr marL="109728" lvl="0" indent="0">
              <a:buClr>
                <a:srgbClr val="A04DA3"/>
              </a:buClr>
              <a:buNone/>
            </a:pPr>
            <a:r>
              <a:rPr lang="pl-PL" sz="1600" b="1" dirty="0" smtClean="0">
                <a:solidFill>
                  <a:prstClr val="black"/>
                </a:solidFill>
              </a:rPr>
              <a:t>Działania:</a:t>
            </a:r>
            <a:endParaRPr lang="pl-PL" sz="1600" b="1" dirty="0">
              <a:solidFill>
                <a:prstClr val="black"/>
              </a:solidFill>
            </a:endParaRPr>
          </a:p>
          <a:p>
            <a:pPr marL="109728" lvl="0" indent="0">
              <a:buClr>
                <a:srgbClr val="A04DA3"/>
              </a:buClr>
              <a:buNone/>
            </a:pPr>
            <a:r>
              <a:rPr lang="pl-PL" sz="1400" dirty="0" smtClean="0"/>
              <a:t>- Organizowanie </a:t>
            </a:r>
            <a:r>
              <a:rPr lang="pl-PL" sz="1400" dirty="0"/>
              <a:t>i dofinansowanie szkoleń dla osób realizujących zadania w zakresie profilaktyki i terapii uzależnień.</a:t>
            </a:r>
          </a:p>
          <a:p>
            <a:pPr marL="109728" lvl="0" indent="0">
              <a:buClr>
                <a:srgbClr val="A04DA3"/>
              </a:buClr>
              <a:buNone/>
            </a:pPr>
            <a:r>
              <a:rPr lang="pl-PL" sz="1400" dirty="0" smtClean="0"/>
              <a:t>- Wspieranie </a:t>
            </a:r>
            <a:r>
              <a:rPr lang="pl-PL" sz="1400" dirty="0"/>
              <a:t>ofert programów pogłębionej psychoterapii uzależnień w podmiotach prowadzących leczenie </a:t>
            </a:r>
            <a:r>
              <a:rPr lang="pl-PL" sz="1400" dirty="0" smtClean="0"/>
              <a:t>uzależnień.</a:t>
            </a:r>
          </a:p>
          <a:p>
            <a:pPr marL="109728" lvl="0" indent="0">
              <a:buClr>
                <a:srgbClr val="A04DA3"/>
              </a:buClr>
              <a:buNone/>
            </a:pPr>
            <a:r>
              <a:rPr lang="pl-PL" sz="1400" dirty="0" smtClean="0"/>
              <a:t>- Wspieranie </a:t>
            </a:r>
            <a:r>
              <a:rPr lang="pl-PL" sz="1400" dirty="0"/>
              <a:t>tworzenia nowych podmiotów lecznictwa odwykowego oraz  punktów konsultacyjnych d</a:t>
            </a:r>
            <a:r>
              <a:rPr lang="pl-PL" sz="1400" dirty="0">
                <a:solidFill>
                  <a:prstClr val="black"/>
                </a:solidFill>
              </a:rPr>
              <a:t>la dzieci i </a:t>
            </a:r>
            <a:r>
              <a:rPr lang="pl-PL" sz="1400" dirty="0" smtClean="0">
                <a:solidFill>
                  <a:prstClr val="black"/>
                </a:solidFill>
              </a:rPr>
              <a:t>młodzieży.</a:t>
            </a:r>
            <a:endParaRPr lang="pl-PL" sz="1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443880" y="908721"/>
            <a:ext cx="8229600" cy="108012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dirty="0" smtClean="0"/>
              <a:t>CEL OPERACYJNY 1</a:t>
            </a:r>
          </a:p>
          <a:p>
            <a:pPr lvl="0"/>
            <a:r>
              <a:rPr lang="pl-PL" sz="1400" dirty="0" smtClean="0"/>
              <a:t>Zwiększenie dostępności i jakości świadczeń w zakresie leczenia, rehabilitacji i reintegrację poprzez rozwój i modernizację specjalistycznych podmiotów  oraz programów dla osób uzależnionych od alkoholu, współuzależnionych  i ich rodzin</a:t>
            </a:r>
            <a:endParaRPr lang="pl-PL" sz="1400" dirty="0"/>
          </a:p>
        </p:txBody>
      </p:sp>
      <p:pic>
        <p:nvPicPr>
          <p:cNvPr id="6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708" y="6165304"/>
            <a:ext cx="367680" cy="547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rostokąt zaokrąglony 4"/>
          <p:cNvSpPr/>
          <p:nvPr/>
        </p:nvSpPr>
        <p:spPr>
          <a:xfrm>
            <a:off x="443880" y="4005064"/>
            <a:ext cx="8229600" cy="100811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Wskaźniki osiągania </a:t>
            </a:r>
            <a:r>
              <a:rPr lang="pl-PL" dirty="0" smtClean="0"/>
              <a:t>celu</a:t>
            </a:r>
            <a:endParaRPr lang="pl-PL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443880" y="5301208"/>
            <a:ext cx="8229600" cy="10081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1"/>
              </a:buClr>
            </a:pPr>
            <a:r>
              <a:rPr lang="pl-PL" sz="1400" dirty="0" smtClean="0"/>
              <a:t> Liczba placówek, które otrzymały wsparcie</a:t>
            </a:r>
          </a:p>
          <a:p>
            <a:pPr marL="0" indent="0">
              <a:buClr>
                <a:schemeClr val="tx1"/>
              </a:buClr>
            </a:pPr>
            <a:r>
              <a:rPr lang="pl-PL" sz="1400" dirty="0" smtClean="0"/>
              <a:t> Liczba pacjentów zarejestrowanych w placówkach w danym roku </a:t>
            </a:r>
          </a:p>
          <a:p>
            <a:pPr marL="109728" indent="0">
              <a:buClr>
                <a:schemeClr val="tx1"/>
              </a:buClr>
              <a:buFont typeface="Georgia"/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27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1241</TotalTime>
  <Words>1980</Words>
  <Application>Microsoft Office PowerPoint</Application>
  <PresentationFormat>Pokaz na ekranie (4:3)</PresentationFormat>
  <Paragraphs>186</Paragraphs>
  <Slides>28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29" baseType="lpstr">
      <vt:lpstr>Wielkomiejski</vt:lpstr>
      <vt:lpstr>Program Profilaktyki i Rozwiązywania Problemów Alkoholowych w Województwie Podlaskim w latach 2014 - 2018</vt:lpstr>
      <vt:lpstr>Podstawa prawna</vt:lpstr>
      <vt:lpstr>Ustawy i rozporządzenia</vt:lpstr>
      <vt:lpstr>Prezentacja programu PowerPoint</vt:lpstr>
      <vt:lpstr>Prezentacja programu PowerPoint</vt:lpstr>
      <vt:lpstr>Program profilaktyki i rozwiązywania  problemów alkoholowych w województwie podlaskim  na lata 2014-2018</vt:lpstr>
      <vt:lpstr>W ramach pierwszego celu strategicznego  określono pięć celów operacyjnych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W ramach drugiego celu strategicznego  określono trzy cele operacyjne</vt:lpstr>
      <vt:lpstr>Działania - Wspieranie samorządów lokalnych w tworzeniu gminnych strategii rozwiązywania problemów społecznych, a w szczególności części dotyczącej diagnozy skali używania alkoholu, narkotyków i tytoniu przez dzieci, młodzież oraz planowanych działań zapobiegawczych. - Wspieranie rozwoju programów profilaktycznych realizowanych w  środowisku  szkolnym  i  pozaszkolnym. - Wspieranie realizacji programów profilaktycznych w zakresie organizacji czasu wolnego  dzieci i młodzieży oraz programów stanowiących alternatywę wobec używania alkoholu i innych środków psychoaktywnych.</vt:lpstr>
      <vt:lpstr>Działania - Wspieranie realizacji programów  profilaktyczno - edukacyjnych  skierowanych do grup podwyższonego ryzyka. - Organizowanie szkoleń w celu podniesienia kwalifikacji i umiejętności zawodowych osób realizujących zadania z zakresu profilaktyki uzależnień.  - Promowanie i wspieranie działań propagujących abstynencki styl życia.</vt:lpstr>
      <vt:lpstr>Prezentacja programu PowerPoint</vt:lpstr>
      <vt:lpstr>Prezentacja programu PowerPoint</vt:lpstr>
      <vt:lpstr>W ramach trzeciego celu strategicznego  określono trzy cele operacyjne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Dziękuję za uwagę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Monika</dc:creator>
  <cp:lastModifiedBy>tadmin</cp:lastModifiedBy>
  <cp:revision>120</cp:revision>
  <dcterms:created xsi:type="dcterms:W3CDTF">2013-12-09T07:26:14Z</dcterms:created>
  <dcterms:modified xsi:type="dcterms:W3CDTF">2014-02-04T11:48:56Z</dcterms:modified>
</cp:coreProperties>
</file>