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9" autoAdjust="0"/>
    <p:restoredTop sz="86475" autoAdjust="0"/>
  </p:normalViewPr>
  <p:slideViewPr>
    <p:cSldViewPr>
      <p:cViewPr>
        <p:scale>
          <a:sx n="94" d="100"/>
          <a:sy n="94" d="100"/>
        </p:scale>
        <p:origin x="870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80BCF-5D97-4F58-8B53-3065514B5A1E}" type="datetimeFigureOut">
              <a:rPr lang="pl-PL" smtClean="0"/>
              <a:pPr/>
              <a:t>2014-02-04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366BA-8FA7-440A-B1D3-229937D8684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3910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66BA-8FA7-440A-B1D3-229937D86844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ostokąt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ostokąt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ostokąt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ostokąt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ostokąt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Prostokąt zaokrąglony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Prostokąt zaokrąglony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6BA3EF1-49C2-48E4-B5F2-73624E2FDF88}" type="datetimeFigureOut">
              <a:rPr lang="pl-PL" smtClean="0"/>
              <a:pPr/>
              <a:t>2014-02-04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9A0583D-3BF0-499A-84AA-BD65F24058D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3EF1-49C2-48E4-B5F2-73624E2FDF88}" type="datetimeFigureOut">
              <a:rPr lang="pl-PL" smtClean="0"/>
              <a:pPr/>
              <a:t>2014-02-04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0583D-3BF0-499A-84AA-BD65F24058D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3EF1-49C2-48E4-B5F2-73624E2FDF88}" type="datetimeFigureOut">
              <a:rPr lang="pl-PL" smtClean="0"/>
              <a:pPr/>
              <a:t>2014-02-04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0583D-3BF0-499A-84AA-BD65F24058D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3EF1-49C2-48E4-B5F2-73624E2FDF88}" type="datetimeFigureOut">
              <a:rPr lang="pl-PL" smtClean="0"/>
              <a:pPr/>
              <a:t>2014-02-04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0583D-3BF0-499A-84AA-BD65F24058D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3EF1-49C2-48E4-B5F2-73624E2FDF88}" type="datetimeFigureOut">
              <a:rPr lang="pl-PL" smtClean="0"/>
              <a:pPr/>
              <a:t>2014-02-04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0583D-3BF0-499A-84AA-BD65F24058D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3EF1-49C2-48E4-B5F2-73624E2FDF88}" type="datetimeFigureOut">
              <a:rPr lang="pl-PL" smtClean="0"/>
              <a:pPr/>
              <a:t>2014-02-04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0583D-3BF0-499A-84AA-BD65F24058D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daty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BA3EF1-49C2-48E4-B5F2-73624E2FDF88}" type="datetimeFigureOut">
              <a:rPr lang="pl-PL" smtClean="0"/>
              <a:pPr/>
              <a:t>2014-02-04</a:t>
            </a:fld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A0583D-3BF0-499A-84AA-BD65F24058D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6BA3EF1-49C2-48E4-B5F2-73624E2FDF88}" type="datetimeFigureOut">
              <a:rPr lang="pl-PL" smtClean="0"/>
              <a:pPr/>
              <a:t>2014-02-04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9A0583D-3BF0-499A-84AA-BD65F24058D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3EF1-49C2-48E4-B5F2-73624E2FDF88}" type="datetimeFigureOut">
              <a:rPr lang="pl-PL" smtClean="0"/>
              <a:pPr/>
              <a:t>2014-02-04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0583D-3BF0-499A-84AA-BD65F24058D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3EF1-49C2-48E4-B5F2-73624E2FDF88}" type="datetimeFigureOut">
              <a:rPr lang="pl-PL" smtClean="0"/>
              <a:pPr/>
              <a:t>2014-02-04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0583D-3BF0-499A-84AA-BD65F24058D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3EF1-49C2-48E4-B5F2-73624E2FDF88}" type="datetimeFigureOut">
              <a:rPr lang="pl-PL" smtClean="0"/>
              <a:pPr/>
              <a:t>2014-02-04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0583D-3BF0-499A-84AA-BD65F24058D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ostokąt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ostokąt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ostokąt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Prostokąt zaokrąglony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Prostokąt zaokrąglony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ostokąt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ostokąt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ostokąt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ostokąt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ostokąt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6BA3EF1-49C2-48E4-B5F2-73624E2FDF88}" type="datetimeFigureOut">
              <a:rPr lang="pl-PL" smtClean="0"/>
              <a:pPr/>
              <a:t>2014-02-04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9A0583D-3BF0-499A-84AA-BD65F24058D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3200" dirty="0" smtClean="0"/>
              <a:t>Program na rzecz poprawy warunków życia społecznego i zawodowego osób niepełnosprawnych w województwie podlaskim na lata 2014 - 2018</a:t>
            </a: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Prezentacja założeń, celów</a:t>
            </a:r>
          </a:p>
          <a:p>
            <a:r>
              <a:rPr lang="pl-PL" dirty="0" smtClean="0"/>
              <a:t>i kierunków działań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Cel operacyjny 1.2.</a:t>
            </a:r>
            <a:br>
              <a:rPr lang="pl-PL" sz="2400" dirty="0" smtClean="0"/>
            </a:br>
            <a:r>
              <a:rPr lang="pl-PL" sz="2400" dirty="0" smtClean="0"/>
              <a:t>Wspieranie wczesnej interwencji i rehabilitacji osób niepełnosprawnych</a:t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Działania:</a:t>
            </a:r>
          </a:p>
          <a:p>
            <a:r>
              <a:rPr lang="pl-PL" dirty="0" smtClean="0"/>
              <a:t>Popularyzowanie wczesnej interwencji, profilaktyki i jej wpływu na proces rehabilitacji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Wspieranie i prowadzenie działań z zakresu szeroko pojętej rehabilitacji osób niepełnosprawnych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 smtClean="0"/>
              <a:t>Działania:</a:t>
            </a:r>
          </a:p>
          <a:p>
            <a:r>
              <a:rPr lang="pl-PL" dirty="0" smtClean="0"/>
              <a:t>Tworzenie warunków do prowadzenia kompleksowej, ciągłej rehabilitacji dla osób niepełnosprawnych poprzez wsparcie Podmiotów</a:t>
            </a:r>
            <a:r>
              <a:rPr lang="pl-PL" baseline="0" dirty="0" smtClean="0"/>
              <a:t> Leczniczych</a:t>
            </a:r>
            <a:r>
              <a:rPr lang="pl-PL" dirty="0" smtClean="0"/>
              <a:t> prowadzących rehabilitację leczniczą oraz bezpośrednio osoby niepełnosprawne w doposażeniu w sprzęt rehabilitacyjny</a:t>
            </a:r>
          </a:p>
          <a:p>
            <a:pPr marL="109728" indent="0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Wskaźniki:</a:t>
            </a:r>
          </a:p>
          <a:p>
            <a:r>
              <a:rPr lang="pl-PL" dirty="0" smtClean="0"/>
              <a:t>Liczba podmiotów doposażonych w sprzęt rehabilitacji</a:t>
            </a:r>
          </a:p>
          <a:p>
            <a:r>
              <a:rPr lang="pl-PL" dirty="0" smtClean="0"/>
              <a:t>Liczba działań wczesnej interwencji i rehabilitacji</a:t>
            </a: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Cel operacyjny 1.2.</a:t>
            </a:r>
            <a:br>
              <a:rPr lang="pl-PL" sz="2400" dirty="0" smtClean="0"/>
            </a:br>
            <a:r>
              <a:rPr lang="pl-PL" sz="2400" dirty="0" smtClean="0"/>
              <a:t>Wspieranie wczesnej interwencji i rehabilitacji osób niepełnosprawnych</a:t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 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000" dirty="0" smtClean="0"/>
              <a:t>Cel operacyjny 1.3.</a:t>
            </a:r>
            <a:br>
              <a:rPr lang="pl-PL" sz="2000" dirty="0" smtClean="0"/>
            </a:br>
            <a:r>
              <a:rPr lang="pl-PL" sz="2000" dirty="0" smtClean="0"/>
              <a:t>Wzmocnienie aktywności i integracji osób niepełnosprawnych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Działania:</a:t>
            </a:r>
          </a:p>
          <a:p>
            <a:r>
              <a:rPr lang="pl-PL" dirty="0" smtClean="0"/>
              <a:t>Wspieranie przedsięwzięć kulturalnych i sportowych, w których współuczestniczą osoby niepełnosprawne i ich rodziny</a:t>
            </a:r>
          </a:p>
          <a:p>
            <a:endParaRPr lang="pl-PL" dirty="0" smtClean="0"/>
          </a:p>
          <a:p>
            <a:r>
              <a:rPr lang="pl-PL" dirty="0" smtClean="0"/>
              <a:t>Popularyzowanie i wspieranie różnych form aktywności i twórczości osób niepełnosprawnych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200" dirty="0" smtClean="0"/>
              <a:t>Cel operacyjny 1.3.</a:t>
            </a:r>
            <a:br>
              <a:rPr lang="pl-PL" sz="2200" dirty="0" smtClean="0"/>
            </a:br>
            <a:r>
              <a:rPr lang="pl-PL" sz="2200" dirty="0" smtClean="0"/>
              <a:t>Wzmocnienie aktywności i integracji osób niepełnosprawnych</a:t>
            </a:r>
            <a:endParaRPr lang="pl-PL" sz="2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Działania:</a:t>
            </a:r>
          </a:p>
          <a:p>
            <a:r>
              <a:rPr lang="pl-PL" dirty="0" smtClean="0"/>
              <a:t>Promocja konstruktywnych postaw wobec osób niepełnosprawnych i chorych</a:t>
            </a:r>
          </a:p>
          <a:p>
            <a:r>
              <a:rPr lang="pl-PL" dirty="0" smtClean="0"/>
              <a:t>Wspieranie grup i instytucji działających na rzecz integracji osób niepełnosprawnych i ich otoczenia</a:t>
            </a:r>
          </a:p>
          <a:p>
            <a:r>
              <a:rPr lang="pl-PL" dirty="0" smtClean="0"/>
              <a:t>Promowanie i współorganizowanie konferencji, szkoleń, warsztatów na rzecz aktywizacji osób niepełnosprawnych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200" dirty="0" smtClean="0"/>
              <a:t>Cel operacyjny 1.3.</a:t>
            </a:r>
            <a:br>
              <a:rPr lang="pl-PL" sz="2200" dirty="0" smtClean="0"/>
            </a:br>
            <a:r>
              <a:rPr lang="pl-PL" sz="2200" dirty="0" smtClean="0"/>
              <a:t>Wzmocnienie aktywności i integracji osób niepełnosprawnych</a:t>
            </a:r>
            <a:endParaRPr lang="pl-PL" sz="2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Wskaźniki:</a:t>
            </a:r>
          </a:p>
          <a:p>
            <a:r>
              <a:rPr lang="pl-PL" dirty="0" smtClean="0"/>
              <a:t>Liczba osób niepełnosprawnych uczestniczących w różnego rodzaju imprezach kulturalnych</a:t>
            </a:r>
          </a:p>
          <a:p>
            <a:endParaRPr lang="pl-PL" dirty="0" smtClean="0"/>
          </a:p>
          <a:p>
            <a:r>
              <a:rPr lang="pl-PL" dirty="0" smtClean="0"/>
              <a:t>Liczba konferencji, szkoleń, warsztatów na rzecz aktywności i integracji osób niepełnosprawnych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200" dirty="0" smtClean="0"/>
              <a:t>Cel operacyjny 1.4.</a:t>
            </a:r>
            <a:br>
              <a:rPr lang="pl-PL" sz="2200" dirty="0" smtClean="0"/>
            </a:br>
            <a:r>
              <a:rPr lang="pl-PL" sz="2200" dirty="0" smtClean="0"/>
              <a:t>Współdziałanie w zaspakajaniu potrzeb osób niepełnosprawnych i ich rodzin poprzez działania wspierające i respektujące ich uprawnienia</a:t>
            </a:r>
            <a:endParaRPr lang="pl-PL" sz="2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Działania:</a:t>
            </a:r>
          </a:p>
          <a:p>
            <a:r>
              <a:rPr lang="pl-PL" dirty="0" smtClean="0"/>
              <a:t>Współpraca z lokalnymi samorządami, organizacjami pozarządowymi i pracodawcami w zakresie zwiększenia poziomu świadomości społecznej, na temat występujących niepełnosprawności i ich problemów</a:t>
            </a:r>
          </a:p>
          <a:p>
            <a:r>
              <a:rPr lang="pl-PL" dirty="0" smtClean="0"/>
              <a:t>Podniesienie poziomu świadomości osób niepełnosprawnych w zakresie obowiązków i przysługujących im praw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200" dirty="0" smtClean="0"/>
              <a:t>Cel operacyjny 1.4.</a:t>
            </a:r>
            <a:br>
              <a:rPr lang="pl-PL" sz="2200" dirty="0" smtClean="0"/>
            </a:br>
            <a:r>
              <a:rPr lang="pl-PL" sz="2200" dirty="0" smtClean="0"/>
              <a:t>Współdziałanie w zaspakajaniu potrzeb osób niepełnosprawnych i ich rodzin poprzez działania wspierające i respektujące ich uprawnienia</a:t>
            </a:r>
            <a:endParaRPr lang="pl-PL" sz="2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/>
              <a:t>Działania:</a:t>
            </a:r>
          </a:p>
          <a:p>
            <a:r>
              <a:rPr lang="pl-PL" dirty="0" smtClean="0"/>
              <a:t>Dofinansowanie prac budowlanych w obiektach użyteczności</a:t>
            </a:r>
            <a:r>
              <a:rPr lang="pl-PL" baseline="0" dirty="0" smtClean="0"/>
              <a:t> publicznej </a:t>
            </a:r>
            <a:r>
              <a:rPr lang="pl-PL" dirty="0" smtClean="0"/>
              <a:t>służących osobom niepełnosprawnym</a:t>
            </a:r>
          </a:p>
          <a:p>
            <a:r>
              <a:rPr lang="pl-PL" dirty="0" smtClean="0"/>
              <a:t>Współpraca z partnerami życia społeczno – gospodarczego w celu kształtowania wolnego od stereotypów wizerunku osoby niepełnosprawnej</a:t>
            </a:r>
          </a:p>
          <a:p>
            <a:r>
              <a:rPr lang="pl-PL" dirty="0" smtClean="0"/>
              <a:t>Organizowanie seminariów, konferencji oraz innych działań informacyjnych i szkoleniowych związanych z tematyką niepełnosprawności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200" dirty="0" smtClean="0"/>
              <a:t>Cel operacyjny 1.4.</a:t>
            </a:r>
            <a:br>
              <a:rPr lang="pl-PL" sz="2200" dirty="0" smtClean="0"/>
            </a:br>
            <a:r>
              <a:rPr lang="pl-PL" sz="2200" dirty="0" smtClean="0"/>
              <a:t>Współdziałanie w zaspakajaniu potrzeb osób niepełnosprawnych i ich rodzin poprzez działania wspierające i respektujące ich uprawnienia</a:t>
            </a:r>
            <a:endParaRPr lang="pl-PL" sz="2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Działania:</a:t>
            </a:r>
          </a:p>
          <a:p>
            <a:r>
              <a:rPr lang="pl-PL" dirty="0" smtClean="0"/>
              <a:t>Wspieranie działań zmierzających do usamodzielnienia osób z niepełnosprawnością,</a:t>
            </a:r>
          </a:p>
          <a:p>
            <a:r>
              <a:rPr lang="pl-PL" dirty="0" smtClean="0"/>
              <a:t>Przeprowadzenie badań i analiz dotyczących osób niepełnosprawnych w województwie podlaskim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200" dirty="0" smtClean="0"/>
              <a:t>Cel operacyjny 1.4.</a:t>
            </a:r>
            <a:br>
              <a:rPr lang="pl-PL" sz="2200" dirty="0" smtClean="0"/>
            </a:br>
            <a:r>
              <a:rPr lang="pl-PL" sz="2200" dirty="0" smtClean="0"/>
              <a:t>Współdziałanie w zaspakajaniu potrzeb osób niepełnosprawnych i ich rodzin poprzez działania wspierające i respektujące ich uprawnienia</a:t>
            </a:r>
            <a:endParaRPr lang="pl-PL" sz="2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Wskaźniki:</a:t>
            </a:r>
          </a:p>
          <a:p>
            <a:r>
              <a:rPr lang="pl-PL" dirty="0" smtClean="0"/>
              <a:t>Liczba seminariów, konferencji i działań związanych z tematyką niepełnosprawności</a:t>
            </a:r>
          </a:p>
          <a:p>
            <a:endParaRPr lang="pl-PL" dirty="0" smtClean="0"/>
          </a:p>
          <a:p>
            <a:r>
              <a:rPr lang="pl-PL" dirty="0" smtClean="0"/>
              <a:t>Liczba badań i analiz dotyczących osób niepełnosprawnych</a:t>
            </a: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W ramach drugiego celu strategicznego określono dwa cele operacyjne</a:t>
            </a:r>
            <a:endParaRPr lang="pl-PL" sz="24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3200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CEL STRATEGICZNY II</a:t>
                      </a:r>
                    </a:p>
                    <a:p>
                      <a:pPr algn="ctr"/>
                      <a:r>
                        <a:rPr lang="pl-PL" dirty="0" smtClean="0"/>
                        <a:t>WSPARCIE  REALIZACJI  ZADAŃ NA RZECZ ZATRUDNIANIA OSÓB NIEPEŁNOSPRAWNYCH</a:t>
                      </a:r>
                    </a:p>
                    <a:p>
                      <a:pPr algn="ctr"/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l-PL" dirty="0" smtClean="0"/>
                    </a:p>
                    <a:p>
                      <a:r>
                        <a:rPr lang="pl-PL" dirty="0" smtClean="0"/>
                        <a:t>CEL</a:t>
                      </a:r>
                      <a:r>
                        <a:rPr lang="pl-PL" baseline="0" dirty="0" smtClean="0"/>
                        <a:t> OPERACYJNY 2.1.</a:t>
                      </a:r>
                    </a:p>
                    <a:p>
                      <a:r>
                        <a:rPr lang="pl-PL" baseline="0" dirty="0" smtClean="0"/>
                        <a:t>Wyrównywanie szans osób niepełnosprawnych w dostępie do edukacji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 smtClean="0"/>
                    </a:p>
                    <a:p>
                      <a:r>
                        <a:rPr lang="pl-PL" dirty="0" smtClean="0"/>
                        <a:t>CEL OPERACYJNY 2.2.</a:t>
                      </a:r>
                    </a:p>
                    <a:p>
                      <a:r>
                        <a:rPr lang="pl-PL" dirty="0" smtClean="0"/>
                        <a:t>Tworzenie warunków do rehabilitacji zawodowej osób niepełnosprawnych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Podstawa prawna: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Zgodnie z art.35 ustawy z dnia 27 sierpnia 1997 r. o rehabilitacji zawodowej i społecznej oraz zatrudnianiu osób niepełnosprawnych</a:t>
            </a:r>
          </a:p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(</a:t>
            </a:r>
            <a:r>
              <a:rPr lang="pl-PL" dirty="0" err="1" smtClean="0">
                <a:solidFill>
                  <a:schemeClr val="tx1"/>
                </a:solidFill>
              </a:rPr>
              <a:t>t.jDz</a:t>
            </a:r>
            <a:r>
              <a:rPr lang="pl-PL" dirty="0" smtClean="0">
                <a:solidFill>
                  <a:schemeClr val="tx1"/>
                </a:solidFill>
              </a:rPr>
              <a:t>. U. z 2011 r. nr 127. poz. 721 z </a:t>
            </a:r>
            <a:r>
              <a:rPr lang="pl-PL" dirty="0" err="1" smtClean="0">
                <a:solidFill>
                  <a:schemeClr val="tx1"/>
                </a:solidFill>
              </a:rPr>
              <a:t>późn</a:t>
            </a:r>
            <a:r>
              <a:rPr lang="pl-PL" dirty="0" smtClean="0">
                <a:solidFill>
                  <a:schemeClr val="tx1"/>
                </a:solidFill>
              </a:rPr>
              <a:t>. </a:t>
            </a:r>
            <a:r>
              <a:rPr lang="pl-PL" dirty="0" err="1" smtClean="0">
                <a:solidFill>
                  <a:schemeClr val="tx1"/>
                </a:solidFill>
              </a:rPr>
              <a:t>zm</a:t>
            </a:r>
            <a:r>
              <a:rPr lang="pl-PL" dirty="0" smtClean="0">
                <a:solidFill>
                  <a:schemeClr val="tx1"/>
                </a:solidFill>
              </a:rPr>
              <a:t>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b="1" dirty="0" smtClean="0"/>
              <a:t> </a:t>
            </a:r>
            <a:r>
              <a:rPr lang="pl-PL" dirty="0" smtClean="0"/>
              <a:t>Do zadań samorządu województwa realizowanych w ramach ustawy należy:</a:t>
            </a:r>
          </a:p>
          <a:p>
            <a:pPr>
              <a:buNone/>
            </a:pPr>
            <a:r>
              <a:rPr lang="pl-PL" dirty="0" smtClean="0"/>
              <a:t>1) </a:t>
            </a:r>
            <a:r>
              <a:rPr lang="pl-PL" b="1" dirty="0" smtClean="0"/>
              <a:t>Opracowanie i realizacja wojewódzkich programów dotyczących wyrównywania szans osób niepełnosprawnych i przeciwdziałania ich wykluczeniu społecznemu oraz pomocy w realizacji zadań na rzecz zatrudniania osób niepełnosprawnych</a:t>
            </a:r>
            <a:endParaRPr lang="pl-PL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000" dirty="0" smtClean="0"/>
              <a:t>CEL OPERACYJNY 2.1.</a:t>
            </a:r>
            <a:br>
              <a:rPr lang="pl-PL" sz="2000" dirty="0" smtClean="0"/>
            </a:br>
            <a:r>
              <a:rPr lang="pl-PL" sz="2000" dirty="0" smtClean="0"/>
              <a:t>Wyrównywanie szans osób niepełnosprawnych w dostępie do edukacji</a:t>
            </a:r>
            <a:endParaRPr lang="pl-PL" sz="2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/>
              <a:t>Działania:</a:t>
            </a:r>
          </a:p>
          <a:p>
            <a:r>
              <a:rPr lang="pl-PL" dirty="0" smtClean="0"/>
              <a:t>Podejmowanie działań na rzecz likwidacji barier architektonicznych, transportowych i finansowych</a:t>
            </a:r>
          </a:p>
          <a:p>
            <a:r>
              <a:rPr lang="pl-PL" dirty="0" smtClean="0"/>
              <a:t>Organizowanie dla dorosłych niepełnosprawnych szkoleń i kursów, umożliwiających zdobycie odpowiednich kwalifikacji i doskonalenie już posiadanych umiejętności, przekwalifikowań oraz zdobycie umiejętności aktywnego poszukiwania pracy </a:t>
            </a: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400" dirty="0" smtClean="0"/>
              <a:t>CEL OPERACYJNY 2.1</a:t>
            </a:r>
            <a:br>
              <a:rPr lang="pl-PL" sz="2400" dirty="0" smtClean="0"/>
            </a:br>
            <a:r>
              <a:rPr lang="pl-PL" sz="2400" dirty="0" smtClean="0"/>
              <a:t>Wyrównywanie szans osób niepełnosprawnych w dostępie do edukacji</a:t>
            </a:r>
            <a:endParaRPr lang="pl-PL" sz="2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Działania:</a:t>
            </a:r>
          </a:p>
          <a:p>
            <a:r>
              <a:rPr lang="pl-PL" dirty="0" smtClean="0"/>
              <a:t>Dokształcanie kadry pedagogicznej, rodziców, opiekunów i innych osób w zakresie pedagogiki specjalnej oraz metod pracy z osobami niepełnosprawnymi</a:t>
            </a:r>
          </a:p>
          <a:p>
            <a:endParaRPr lang="pl-PL" dirty="0" smtClean="0"/>
          </a:p>
          <a:p>
            <a:r>
              <a:rPr lang="pl-PL" dirty="0" smtClean="0"/>
              <a:t>Promowanie innowacyjnych technik i sposobów ułatwiających dostęp do edukacji, kultury i rozrywki</a:t>
            </a:r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000" dirty="0" smtClean="0"/>
              <a:t>CEL OPERACYJNY 2.1.</a:t>
            </a:r>
            <a:br>
              <a:rPr lang="pl-PL" sz="2000" dirty="0" smtClean="0"/>
            </a:br>
            <a:r>
              <a:rPr lang="pl-PL" sz="2000" dirty="0" smtClean="0"/>
              <a:t>Wyrównywanie szans osób niepełnosprawnych w dostępie do edukacji</a:t>
            </a:r>
            <a:endParaRPr lang="pl-PL" sz="2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Wskaźniki:</a:t>
            </a:r>
          </a:p>
          <a:p>
            <a:r>
              <a:rPr lang="pl-PL" dirty="0" smtClean="0"/>
              <a:t>Liczba szkoleń i kursów skierowanych do osób niepełnosprawnych</a:t>
            </a:r>
          </a:p>
          <a:p>
            <a:endParaRPr lang="pl-PL" dirty="0" smtClean="0"/>
          </a:p>
          <a:p>
            <a:r>
              <a:rPr lang="pl-PL" dirty="0" smtClean="0"/>
              <a:t>Liczba działań zorganizowanych na rzecz wyrównywania szans osób niepełnosprawnych w dostępie do edukacji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400" dirty="0" smtClean="0"/>
              <a:t>CEL OPERACYJNY 2.2.</a:t>
            </a:r>
            <a:br>
              <a:rPr lang="pl-PL" sz="2400" dirty="0" smtClean="0"/>
            </a:br>
            <a:r>
              <a:rPr lang="pl-PL" sz="2400" dirty="0" smtClean="0"/>
              <a:t>Tworzenie warunków do rehabilitacji zawodowej osób niepełnosprawnych</a:t>
            </a:r>
            <a:endParaRPr lang="pl-PL" sz="2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Działania:</a:t>
            </a:r>
          </a:p>
          <a:p>
            <a:r>
              <a:rPr lang="pl-PL" dirty="0" smtClean="0"/>
              <a:t>Wspieranie zatrudnienia osób niepełnosprawnych w instytucjach ekonomii społecznej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Wspieranie podejmowania działalności gospodarczej lub rolniczej osób niepełnosprawnych poprzez doradztwo organizacyjno – prawne i ekonomiczne</a:t>
            </a:r>
            <a:endParaRPr lang="pl-P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000" dirty="0" smtClean="0"/>
              <a:t>CEL OPERACYJNY 2.2.</a:t>
            </a:r>
            <a:br>
              <a:rPr lang="pl-PL" sz="2000" dirty="0" smtClean="0"/>
            </a:br>
            <a:r>
              <a:rPr lang="pl-PL" sz="2000" dirty="0" smtClean="0"/>
              <a:t>Tworzenie warunków do rehabilitacji zawodowej osób </a:t>
            </a:r>
            <a:r>
              <a:rPr lang="pl-PL" sz="2200" dirty="0" smtClean="0"/>
              <a:t>niepełnosprawnych</a:t>
            </a:r>
            <a:endParaRPr lang="pl-PL" sz="2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Działanie:</a:t>
            </a:r>
          </a:p>
          <a:p>
            <a:r>
              <a:rPr lang="pl-PL" dirty="0" smtClean="0"/>
              <a:t>Wspieranie zmiany kwalifikacji zawodowych osób niepełnosprawnych poprzez szkolenia oraz poradnictwo zawodowe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Upowszechnianie informacji wśród pracodawców na temat możliwości zatrudniania osób niepełnosprawnych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400" dirty="0" smtClean="0"/>
              <a:t>CEL OPERACYJNY 2.2.</a:t>
            </a:r>
            <a:br>
              <a:rPr lang="pl-PL" sz="2400" dirty="0" smtClean="0"/>
            </a:br>
            <a:r>
              <a:rPr lang="pl-PL" sz="2400" dirty="0" smtClean="0"/>
              <a:t>Tworzenie warunków do rehabilitacji zawodowej osób niepełnosprawnych</a:t>
            </a:r>
            <a:endParaRPr lang="pl-PL" sz="2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Wskaźniki:</a:t>
            </a:r>
          </a:p>
          <a:p>
            <a:r>
              <a:rPr lang="pl-PL" dirty="0" smtClean="0"/>
              <a:t>Liczba osób niepełnosprawnych zatrudnionych w instytucjach ekonomii społecznej</a:t>
            </a:r>
          </a:p>
          <a:p>
            <a:endParaRPr lang="pl-PL" dirty="0" smtClean="0"/>
          </a:p>
          <a:p>
            <a:r>
              <a:rPr lang="pl-PL" dirty="0" smtClean="0"/>
              <a:t>Liczba kursów zmieniających kwalifikacje osób niepełnosprawnych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Podstawa prawna: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Na podstawie art.21ustawy z dnia 12 marca 2004 r. o pomocy społecznej</a:t>
            </a:r>
          </a:p>
          <a:p>
            <a:pPr>
              <a:buNone/>
            </a:pPr>
            <a:r>
              <a:rPr lang="pl-PL" dirty="0" smtClean="0"/>
              <a:t>(</a:t>
            </a:r>
            <a:r>
              <a:rPr lang="pl-PL" dirty="0" err="1" smtClean="0"/>
              <a:t>t.jDz</a:t>
            </a:r>
            <a:r>
              <a:rPr lang="pl-PL" dirty="0" smtClean="0"/>
              <a:t>. U. z 2013 poz. 182 z </a:t>
            </a:r>
            <a:r>
              <a:rPr lang="pl-PL" dirty="0" err="1" smtClean="0"/>
              <a:t>późn</a:t>
            </a:r>
            <a:r>
              <a:rPr lang="pl-PL" dirty="0" smtClean="0"/>
              <a:t>. )</a:t>
            </a:r>
            <a:r>
              <a:rPr lang="pl-PL" dirty="0"/>
              <a:t>d</a:t>
            </a:r>
            <a:r>
              <a:rPr lang="pl-PL" dirty="0" smtClean="0"/>
              <a:t>o zadań samorządu województwa należy opracowanie, aktualizacja i realizacja strategii wojewódzkiej w zakresie polityki społecznej będącej integralną częścią strategii rozwoju województwa obejmującej w szczególności </a:t>
            </a:r>
            <a:r>
              <a:rPr lang="pl-PL" b="1" dirty="0" smtClean="0"/>
              <a:t>programy (…) wyrównywania szans osób niepełnosprawnych, pomocy społecznej, profilaktyki i rozwiązywania problemów alkoholowych (…)</a:t>
            </a:r>
            <a:r>
              <a:rPr lang="pl-PL" dirty="0" smtClean="0"/>
              <a:t>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pl-PL" sz="2400" dirty="0" smtClean="0"/>
              <a:t>Cele strategiczne i operacyjne Programu określone są w trzech obszarach Wojewódzkiej Strategii Polityki Społecznej: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sz="2400" dirty="0" smtClean="0"/>
              <a:t>Obszar II strategiczny: Wypełnianie funkcji rodzin (rodziny z osobami zależnymi, bezpieczeństwo)</a:t>
            </a:r>
          </a:p>
          <a:p>
            <a:r>
              <a:rPr lang="pl-PL" sz="2400" dirty="0" smtClean="0"/>
              <a:t>Obszar III strategiczny: Profilaktyka oraz oferta leczenia w systemie ochrony zdrowia</a:t>
            </a:r>
          </a:p>
          <a:p>
            <a:r>
              <a:rPr lang="pl-PL" sz="2400" dirty="0" smtClean="0"/>
              <a:t>Obszar IV strategiczny: Wzrost zatrudnienia i mobilności zawodowej </a:t>
            </a:r>
            <a:endParaRPr lang="pl-PL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400" dirty="0" smtClean="0"/>
              <a:t>Program na rzecz poprawy warunków życia społecznego i zawodowego osób niepełnosprawnych w województwie podlaskim na lata 2014 - 2018</a:t>
            </a:r>
            <a:endParaRPr lang="pl-PL" sz="24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3535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endParaRPr lang="pl-PL" sz="2800" dirty="0" smtClean="0"/>
                    </a:p>
                    <a:p>
                      <a:pPr algn="ctr"/>
                      <a:r>
                        <a:rPr lang="pl-PL" sz="2800" dirty="0" smtClean="0"/>
                        <a:t>OKREŚLONO</a:t>
                      </a:r>
                      <a:r>
                        <a:rPr lang="pl-PL" sz="2800" baseline="0" dirty="0" smtClean="0"/>
                        <a:t> DWA CELE STRATEGICZNE PROGRAMU:</a:t>
                      </a:r>
                    </a:p>
                    <a:p>
                      <a:pPr algn="ctr"/>
                      <a:endParaRPr lang="pl-PL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l-PL" dirty="0" smtClean="0"/>
                    </a:p>
                    <a:p>
                      <a:pPr marL="342900" indent="-342900">
                        <a:buAutoNum type="romanUcPeriod"/>
                      </a:pPr>
                      <a:r>
                        <a:rPr lang="pl-PL" baseline="0" dirty="0" smtClean="0"/>
                        <a:t>Wyrównywanie szans osób niepełnosprawnych i przeciwdziałanie ich wykluczeniu społecznemu</a:t>
                      </a:r>
                    </a:p>
                    <a:p>
                      <a:pPr marL="342900" indent="-342900">
                        <a:buNone/>
                      </a:pP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 smtClean="0"/>
                    </a:p>
                    <a:p>
                      <a:r>
                        <a:rPr lang="pl-PL" dirty="0" smtClean="0"/>
                        <a:t>II.</a:t>
                      </a:r>
                      <a:r>
                        <a:rPr lang="pl-PL" baseline="0" dirty="0" smtClean="0"/>
                        <a:t> Wsparcie realizacji zadań na rzecz zatrudniania osób niepełnosprawnych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W ramach pierwszego celu strategicznego określono cztery cele operacyjne</a:t>
            </a:r>
            <a:endParaRPr lang="pl-PL" sz="24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3688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54560"/>
                <a:gridCol w="2160240"/>
                <a:gridCol w="1944216"/>
                <a:gridCol w="2170584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CEL STRATEGICZNY  I </a:t>
                      </a:r>
                    </a:p>
                    <a:p>
                      <a:pPr algn="ctr"/>
                      <a:r>
                        <a:rPr lang="pl-PL" dirty="0" smtClean="0"/>
                        <a:t>WYRÓWNYWANIE SZANS OSÓB NIEPEŁNOSPRAWNYCH I PRZECIWDZIAŁANIE ICH WYKLUCZENIU SPOŁECZNEMU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CEL OPERACYJNY1.1</a:t>
                      </a:r>
                    </a:p>
                    <a:p>
                      <a:endParaRPr lang="pl-PL" sz="1600" dirty="0" smtClean="0"/>
                    </a:p>
                    <a:p>
                      <a:r>
                        <a:rPr lang="pl-PL" sz="1600" dirty="0" smtClean="0"/>
                        <a:t>Wspieranie</a:t>
                      </a:r>
                      <a:r>
                        <a:rPr lang="pl-PL" sz="1600" baseline="0" dirty="0" smtClean="0"/>
                        <a:t> działań profilaktycznych o charakterze społecznym, edukacyjnym i zdrowotnym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CEL OPERACYJNY1.2</a:t>
                      </a:r>
                    </a:p>
                    <a:p>
                      <a:endParaRPr lang="pl-PL" sz="1600" dirty="0" smtClean="0"/>
                    </a:p>
                    <a:p>
                      <a:r>
                        <a:rPr lang="pl-PL" sz="1600" dirty="0" smtClean="0"/>
                        <a:t>Wspieranie wczesnej interwencji i rehabilitacji osób niepełnosprawnych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CEL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OPERACYJNY</a:t>
                      </a:r>
                      <a:r>
                        <a:rPr lang="pl-PL" sz="1600" dirty="0" smtClean="0"/>
                        <a:t>1.3</a:t>
                      </a:r>
                    </a:p>
                    <a:p>
                      <a:endParaRPr lang="pl-PL" sz="1600" dirty="0" smtClean="0"/>
                    </a:p>
                    <a:p>
                      <a:r>
                        <a:rPr lang="pl-PL" sz="1600" dirty="0" smtClean="0"/>
                        <a:t>Wzmocnienie aktywności i integracji osób niepełnosprawnych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CEL</a:t>
                      </a:r>
                      <a:r>
                        <a:rPr lang="pl-PL" sz="1600" baseline="0" dirty="0" smtClean="0"/>
                        <a:t> OPERACYJNY1.4</a:t>
                      </a:r>
                    </a:p>
                    <a:p>
                      <a:endParaRPr lang="pl-PL" sz="1600" baseline="0" dirty="0" smtClean="0"/>
                    </a:p>
                    <a:p>
                      <a:r>
                        <a:rPr lang="pl-PL" sz="1600" baseline="0" dirty="0" smtClean="0"/>
                        <a:t>Współdziałanie w zaspakajaniu potrzeb osób niepełnosprawnych i ich rodzin poprzez działania wspierające i respektujące ich uprawnienia</a:t>
                      </a:r>
                      <a:endParaRPr lang="pl-PL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400" dirty="0" smtClean="0"/>
              <a:t>CEL OPERACYJNY 1.1</a:t>
            </a:r>
            <a:br>
              <a:rPr lang="pl-PL" sz="2400" dirty="0" smtClean="0"/>
            </a:br>
            <a:r>
              <a:rPr lang="pl-PL" sz="2400" dirty="0" smtClean="0"/>
              <a:t>Wspieranie działań profilaktycznych o charakterze społecznym, edukacyjnym i zdrowotnym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Działania:</a:t>
            </a:r>
          </a:p>
          <a:p>
            <a:r>
              <a:rPr lang="pl-PL" dirty="0" smtClean="0"/>
              <a:t>Promowanie i wspieranie działań oraz programów profilaktycznych dotyczących zmniejszenia ryzyka wystąpienia niepełnosprawności</a:t>
            </a:r>
          </a:p>
          <a:p>
            <a:endParaRPr lang="pl-PL" dirty="0" smtClean="0"/>
          </a:p>
          <a:p>
            <a:r>
              <a:rPr lang="pl-PL" dirty="0" smtClean="0"/>
              <a:t>Organizowanie działań zmierzających do edukacji społeczeństwa w zakresie propagowania zdrowego stylu życia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2200" dirty="0" smtClean="0"/>
              <a:t>CEL OPERACYJNY 1.1.</a:t>
            </a:r>
            <a:br>
              <a:rPr lang="pl-PL" sz="2200" dirty="0" smtClean="0"/>
            </a:br>
            <a:r>
              <a:rPr lang="pl-PL" sz="2200" dirty="0" smtClean="0"/>
              <a:t>Wspieranie działań profilaktycznych o charakterze społecznym, edukacyjnym i zdrowotnym</a:t>
            </a:r>
            <a:endParaRPr lang="pl-PL" sz="2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Działania:</a:t>
            </a:r>
          </a:p>
          <a:p>
            <a:r>
              <a:rPr lang="pl-PL" dirty="0" smtClean="0"/>
              <a:t>Opracowanie i upowszechnienie materiałów informacyjno – edukacyjnych dotyczących niepełnosprawności</a:t>
            </a:r>
          </a:p>
          <a:p>
            <a:endParaRPr lang="pl-PL" dirty="0" smtClean="0"/>
          </a:p>
          <a:p>
            <a:r>
              <a:rPr lang="pl-PL" dirty="0" smtClean="0"/>
              <a:t>Organizowanie kursów, szkoleń, z zakresu udzielania pierwszej pomocy </a:t>
            </a:r>
            <a:r>
              <a:rPr lang="pl-PL" dirty="0" err="1" smtClean="0"/>
              <a:t>przedmedycznej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Wskaźniki: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Liczba zorganizowanych kursów, szkoleń, konferencji i działań dotyczących obszaru niepełnosprawności</a:t>
            </a:r>
          </a:p>
          <a:p>
            <a:endParaRPr lang="pl-PL" dirty="0" smtClean="0"/>
          </a:p>
          <a:p>
            <a:r>
              <a:rPr lang="pl-PL" dirty="0" smtClean="0"/>
              <a:t>Liczba opracowanych materiałów informacyjnych o niepełnosprawności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lkomiejski">
  <a:themeElements>
    <a:clrScheme name="Wielkomiejski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Wielkomiejski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443</TotalTime>
  <Words>943</Words>
  <Application>Microsoft Office PowerPoint</Application>
  <PresentationFormat>Pokaz na ekranie (4:3)</PresentationFormat>
  <Paragraphs>139</Paragraphs>
  <Slides>25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26" baseType="lpstr">
      <vt:lpstr>Wielkomiejski</vt:lpstr>
      <vt:lpstr>Program na rzecz poprawy warunków życia społecznego i zawodowego osób niepełnosprawnych w województwie podlaskim na lata 2014 - 2018</vt:lpstr>
      <vt:lpstr>Podstawa prawna:</vt:lpstr>
      <vt:lpstr>Podstawa prawna:</vt:lpstr>
      <vt:lpstr>Cele strategiczne i operacyjne Programu określone są w trzech obszarach Wojewódzkiej Strategii Polityki Społecznej:</vt:lpstr>
      <vt:lpstr>Program na rzecz poprawy warunków życia społecznego i zawodowego osób niepełnosprawnych w województwie podlaskim na lata 2014 - 2018</vt:lpstr>
      <vt:lpstr>W ramach pierwszego celu strategicznego określono cztery cele operacyjne</vt:lpstr>
      <vt:lpstr>CEL OPERACYJNY 1.1 Wspieranie działań profilaktycznych o charakterze społecznym, edukacyjnym i zdrowotnym</vt:lpstr>
      <vt:lpstr>CEL OPERACYJNY 1.1. Wspieranie działań profilaktycznych o charakterze społecznym, edukacyjnym i zdrowotnym</vt:lpstr>
      <vt:lpstr>Wskaźniki:</vt:lpstr>
      <vt:lpstr>     Cel operacyjny 1.2. Wspieranie wczesnej interwencji i rehabilitacji osób niepełnosprawnych     </vt:lpstr>
      <vt:lpstr>     Cel operacyjny 1.2. Wspieranie wczesnej interwencji i rehabilitacji osób niepełnosprawnych     </vt:lpstr>
      <vt:lpstr>Cel operacyjny 1.3. Wzmocnienie aktywności i integracji osób niepełnosprawnych</vt:lpstr>
      <vt:lpstr>Cel operacyjny 1.3. Wzmocnienie aktywności i integracji osób niepełnosprawnych</vt:lpstr>
      <vt:lpstr>Cel operacyjny 1.3. Wzmocnienie aktywności i integracji osób niepełnosprawnych</vt:lpstr>
      <vt:lpstr>Cel operacyjny 1.4. Współdziałanie w zaspakajaniu potrzeb osób niepełnosprawnych i ich rodzin poprzez działania wspierające i respektujące ich uprawnienia</vt:lpstr>
      <vt:lpstr>Cel operacyjny 1.4. Współdziałanie w zaspakajaniu potrzeb osób niepełnosprawnych i ich rodzin poprzez działania wspierające i respektujące ich uprawnienia</vt:lpstr>
      <vt:lpstr>Cel operacyjny 1.4. Współdziałanie w zaspakajaniu potrzeb osób niepełnosprawnych i ich rodzin poprzez działania wspierające i respektujące ich uprawnienia</vt:lpstr>
      <vt:lpstr>Cel operacyjny 1.4. Współdziałanie w zaspakajaniu potrzeb osób niepełnosprawnych i ich rodzin poprzez działania wspierające i respektujące ich uprawnienia</vt:lpstr>
      <vt:lpstr>W ramach drugiego celu strategicznego określono dwa cele operacyjne</vt:lpstr>
      <vt:lpstr>CEL OPERACYJNY 2.1. Wyrównywanie szans osób niepełnosprawnych w dostępie do edukacji</vt:lpstr>
      <vt:lpstr>CEL OPERACYJNY 2.1 Wyrównywanie szans osób niepełnosprawnych w dostępie do edukacji</vt:lpstr>
      <vt:lpstr>CEL OPERACYJNY 2.1. Wyrównywanie szans osób niepełnosprawnych w dostępie do edukacji</vt:lpstr>
      <vt:lpstr>CEL OPERACYJNY 2.2. Tworzenie warunków do rehabilitacji zawodowej osób niepełnosprawnych</vt:lpstr>
      <vt:lpstr>CEL OPERACYJNY 2.2. Tworzenie warunków do rehabilitacji zawodowej osób niepełnosprawnych</vt:lpstr>
      <vt:lpstr>CEL OPERACYJNY 2.2. Tworzenie warunków do rehabilitacji zawodowej osób niepełnosprawnych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dotyczący wyrównywania szans osób niepełnosprawnych i przeciwdziałania ich wykluczeniu społecznemu oraz pomocy w realizacji zadań na rzecz zatrudniania osób niepełnosprawnych w województwie</dc:title>
  <dc:creator>k.jozefowicz</dc:creator>
  <cp:lastModifiedBy>tadmin</cp:lastModifiedBy>
  <cp:revision>67</cp:revision>
  <dcterms:created xsi:type="dcterms:W3CDTF">2014-01-27T11:45:15Z</dcterms:created>
  <dcterms:modified xsi:type="dcterms:W3CDTF">2014-02-04T11:58:39Z</dcterms:modified>
</cp:coreProperties>
</file>