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23" r:id="rId1"/>
  </p:sldMasterIdLst>
  <p:notesMasterIdLst>
    <p:notesMasterId r:id="rId33"/>
  </p:notesMasterIdLst>
  <p:sldIdLst>
    <p:sldId id="256" r:id="rId2"/>
    <p:sldId id="257" r:id="rId3"/>
    <p:sldId id="259" r:id="rId4"/>
    <p:sldId id="288" r:id="rId5"/>
    <p:sldId id="263" r:id="rId6"/>
    <p:sldId id="258" r:id="rId7"/>
    <p:sldId id="265" r:id="rId8"/>
    <p:sldId id="262" r:id="rId9"/>
    <p:sldId id="268" r:id="rId10"/>
    <p:sldId id="267" r:id="rId11"/>
    <p:sldId id="269" r:id="rId12"/>
    <p:sldId id="270" r:id="rId13"/>
    <p:sldId id="271" r:id="rId14"/>
    <p:sldId id="272" r:id="rId15"/>
    <p:sldId id="274" r:id="rId16"/>
    <p:sldId id="273" r:id="rId17"/>
    <p:sldId id="275" r:id="rId18"/>
    <p:sldId id="276" r:id="rId19"/>
    <p:sldId id="277" r:id="rId20"/>
    <p:sldId id="278" r:id="rId21"/>
    <p:sldId id="279" r:id="rId22"/>
    <p:sldId id="280" r:id="rId23"/>
    <p:sldId id="290" r:id="rId24"/>
    <p:sldId id="281" r:id="rId25"/>
    <p:sldId id="282" r:id="rId26"/>
    <p:sldId id="283" r:id="rId27"/>
    <p:sldId id="285" r:id="rId28"/>
    <p:sldId id="289" r:id="rId29"/>
    <p:sldId id="284" r:id="rId30"/>
    <p:sldId id="286" r:id="rId31"/>
    <p:sldId id="291" r:id="rId3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FF9933"/>
    <a:srgbClr val="FF6600"/>
    <a:srgbClr val="FFFF00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94660"/>
  </p:normalViewPr>
  <p:slideViewPr>
    <p:cSldViewPr>
      <p:cViewPr>
        <p:scale>
          <a:sx n="82" d="100"/>
          <a:sy n="82" d="100"/>
        </p:scale>
        <p:origin x="84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7F0913-03E5-4E9C-B789-59D2CE216EC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12707329-C6B3-4D82-863D-9C4117BF19FE}">
      <dgm:prSet/>
      <dgm:spPr/>
      <dgm:t>
        <a:bodyPr/>
        <a:lstStyle/>
        <a:p>
          <a:pPr rtl="0"/>
          <a:r>
            <a:rPr lang="pl-PL" dirty="0" smtClean="0"/>
            <a:t>Ustawa z dnia 5 czerwca 1998 r. o samorządzie województwa (t. j. Dz. U. z  2013 poz. 596, z </a:t>
          </a:r>
          <a:r>
            <a:rPr lang="pl-PL" dirty="0" err="1" smtClean="0"/>
            <a:t>późn</a:t>
          </a:r>
          <a:r>
            <a:rPr lang="pl-PL" dirty="0" smtClean="0"/>
            <a:t>. zm.)</a:t>
          </a:r>
          <a:endParaRPr lang="pl-PL" dirty="0"/>
        </a:p>
      </dgm:t>
    </dgm:pt>
    <dgm:pt modelId="{8DAF2435-5375-4467-9ADA-40DAFF9D9953}" type="parTrans" cxnId="{DF7A1CF9-BBEA-4068-A5B8-4DA39FCEB662}">
      <dgm:prSet/>
      <dgm:spPr/>
      <dgm:t>
        <a:bodyPr/>
        <a:lstStyle/>
        <a:p>
          <a:endParaRPr lang="pl-PL"/>
        </a:p>
      </dgm:t>
    </dgm:pt>
    <dgm:pt modelId="{182E3A52-618D-45F8-B3CA-C1FC9E872053}" type="sibTrans" cxnId="{DF7A1CF9-BBEA-4068-A5B8-4DA39FCEB662}">
      <dgm:prSet/>
      <dgm:spPr/>
      <dgm:t>
        <a:bodyPr/>
        <a:lstStyle/>
        <a:p>
          <a:endParaRPr lang="pl-PL"/>
        </a:p>
      </dgm:t>
    </dgm:pt>
    <dgm:pt modelId="{E8E0425E-12C4-4603-AB45-F3534B1EEE8F}">
      <dgm:prSet/>
      <dgm:spPr/>
      <dgm:t>
        <a:bodyPr/>
        <a:lstStyle/>
        <a:p>
          <a:pPr rtl="0"/>
          <a:r>
            <a:rPr lang="pl-PL" dirty="0" smtClean="0"/>
            <a:t>Ustawa z dnia 12 marca 2004 r. o pomocy społecznej (t. j. Dz. U. z 2013  poz. 182, z </a:t>
          </a:r>
          <a:r>
            <a:rPr lang="pl-PL" dirty="0" err="1" smtClean="0"/>
            <a:t>późn</a:t>
          </a:r>
          <a:r>
            <a:rPr lang="pl-PL" dirty="0" smtClean="0"/>
            <a:t>. zm.)</a:t>
          </a:r>
          <a:endParaRPr lang="pl-PL" dirty="0"/>
        </a:p>
      </dgm:t>
    </dgm:pt>
    <dgm:pt modelId="{309CBA72-6230-40E7-88B5-670A5AB2AFD3}" type="parTrans" cxnId="{C63E23CB-15A8-4E10-B107-15C0BABC3839}">
      <dgm:prSet/>
      <dgm:spPr/>
      <dgm:t>
        <a:bodyPr/>
        <a:lstStyle/>
        <a:p>
          <a:endParaRPr lang="pl-PL"/>
        </a:p>
      </dgm:t>
    </dgm:pt>
    <dgm:pt modelId="{592ED6B7-2F5D-4816-A32C-9F6BFC62BAFF}" type="sibTrans" cxnId="{C63E23CB-15A8-4E10-B107-15C0BABC3839}">
      <dgm:prSet/>
      <dgm:spPr/>
      <dgm:t>
        <a:bodyPr/>
        <a:lstStyle/>
        <a:p>
          <a:endParaRPr lang="pl-PL"/>
        </a:p>
      </dgm:t>
    </dgm:pt>
    <dgm:pt modelId="{8D9C4BFB-6D74-489D-AE60-90B2B1BD9D08}">
      <dgm:prSet/>
      <dgm:spPr/>
      <dgm:t>
        <a:bodyPr/>
        <a:lstStyle/>
        <a:p>
          <a:pPr rtl="0"/>
          <a:r>
            <a:rPr lang="pl-PL" dirty="0" smtClean="0"/>
            <a:t>art. 14 ust. 1 pkt 4 – do zadań samorządu województwa  o charakterze wojewódzkim należą m.in. zadania w zakresie pomocy społecznej</a:t>
          </a:r>
          <a:endParaRPr lang="pl-PL" dirty="0"/>
        </a:p>
      </dgm:t>
    </dgm:pt>
    <dgm:pt modelId="{EC613879-4679-413F-B828-F98A123720E9}" type="parTrans" cxnId="{6D007A22-88FF-4BC7-A17D-65FC702E691E}">
      <dgm:prSet/>
      <dgm:spPr/>
      <dgm:t>
        <a:bodyPr/>
        <a:lstStyle/>
        <a:p>
          <a:endParaRPr lang="pl-PL"/>
        </a:p>
      </dgm:t>
    </dgm:pt>
    <dgm:pt modelId="{77EED8CF-4011-41F7-A74F-C45E5123A8DA}" type="sibTrans" cxnId="{6D007A22-88FF-4BC7-A17D-65FC702E691E}">
      <dgm:prSet/>
      <dgm:spPr/>
      <dgm:t>
        <a:bodyPr/>
        <a:lstStyle/>
        <a:p>
          <a:endParaRPr lang="pl-PL"/>
        </a:p>
      </dgm:t>
    </dgm:pt>
    <dgm:pt modelId="{65077FA0-7AF8-47A7-A7A1-81163184656C}">
      <dgm:prSet/>
      <dgm:spPr/>
      <dgm:t>
        <a:bodyPr/>
        <a:lstStyle/>
        <a:p>
          <a:pPr rtl="0"/>
          <a:r>
            <a:rPr lang="pl-PL" dirty="0" smtClean="0"/>
            <a:t>art. 21 pkt. 1 – do zadań samorządu województwa należy opracowanie, aktualizowanie i realizacja strategii wojewódzkiej w zakresie polityki społecznej będącej integralną częścią strategii rozwoju województwa obejmującej w szczególności programy: przeciwdziałania wykluczeniu społecznemu, (…), pomocy społecznej, (…) – po konsultacji z powiatami</a:t>
          </a:r>
          <a:endParaRPr lang="pl-PL" dirty="0"/>
        </a:p>
      </dgm:t>
    </dgm:pt>
    <dgm:pt modelId="{6996B48E-F284-4BD7-89B2-565B01A5B364}" type="parTrans" cxnId="{5A8D1AC8-FB9E-4496-A24B-67F82F88FB06}">
      <dgm:prSet/>
      <dgm:spPr/>
      <dgm:t>
        <a:bodyPr/>
        <a:lstStyle/>
        <a:p>
          <a:endParaRPr lang="pl-PL"/>
        </a:p>
      </dgm:t>
    </dgm:pt>
    <dgm:pt modelId="{0FD6D9C8-67BA-46F0-BA38-CBA710467983}" type="sibTrans" cxnId="{5A8D1AC8-FB9E-4496-A24B-67F82F88FB06}">
      <dgm:prSet/>
      <dgm:spPr/>
      <dgm:t>
        <a:bodyPr/>
        <a:lstStyle/>
        <a:p>
          <a:endParaRPr lang="pl-PL"/>
        </a:p>
      </dgm:t>
    </dgm:pt>
    <dgm:pt modelId="{D70381CB-E0CE-49AF-8419-E74EC2FC9923}" type="pres">
      <dgm:prSet presAssocID="{AC7F0913-03E5-4E9C-B789-59D2CE216E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448BFDC-8BAC-4A1B-A0F4-ADE1C2900E8F}" type="pres">
      <dgm:prSet presAssocID="{12707329-C6B3-4D82-863D-9C4117BF19F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D269C31-94C9-44AE-B6E9-C6229B1AFE15}" type="pres">
      <dgm:prSet presAssocID="{12707329-C6B3-4D82-863D-9C4117BF19F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8BED7A9-84E4-4F12-B45A-8B3BC28E0E7C}" type="pres">
      <dgm:prSet presAssocID="{E8E0425E-12C4-4603-AB45-F3534B1EEE8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CA08343-CB55-404D-ABA4-9D2627B43FB2}" type="pres">
      <dgm:prSet presAssocID="{E8E0425E-12C4-4603-AB45-F3534B1EEE8F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A8D1AC8-FB9E-4496-A24B-67F82F88FB06}" srcId="{E8E0425E-12C4-4603-AB45-F3534B1EEE8F}" destId="{65077FA0-7AF8-47A7-A7A1-81163184656C}" srcOrd="0" destOrd="0" parTransId="{6996B48E-F284-4BD7-89B2-565B01A5B364}" sibTransId="{0FD6D9C8-67BA-46F0-BA38-CBA710467983}"/>
    <dgm:cxn modelId="{9F80EBA2-DCB5-4F04-A938-8D3E4F4873A1}" type="presOf" srcId="{AC7F0913-03E5-4E9C-B789-59D2CE216ECD}" destId="{D70381CB-E0CE-49AF-8419-E74EC2FC9923}" srcOrd="0" destOrd="0" presId="urn:microsoft.com/office/officeart/2005/8/layout/vList2"/>
    <dgm:cxn modelId="{58E673CC-C92B-4ACF-AA93-35A58009DA17}" type="presOf" srcId="{E8E0425E-12C4-4603-AB45-F3534B1EEE8F}" destId="{D8BED7A9-84E4-4F12-B45A-8B3BC28E0E7C}" srcOrd="0" destOrd="0" presId="urn:microsoft.com/office/officeart/2005/8/layout/vList2"/>
    <dgm:cxn modelId="{6D007A22-88FF-4BC7-A17D-65FC702E691E}" srcId="{12707329-C6B3-4D82-863D-9C4117BF19FE}" destId="{8D9C4BFB-6D74-489D-AE60-90B2B1BD9D08}" srcOrd="0" destOrd="0" parTransId="{EC613879-4679-413F-B828-F98A123720E9}" sibTransId="{77EED8CF-4011-41F7-A74F-C45E5123A8DA}"/>
    <dgm:cxn modelId="{C390C97F-730E-4F53-BB3E-8ACE0AD193B0}" type="presOf" srcId="{65077FA0-7AF8-47A7-A7A1-81163184656C}" destId="{9CA08343-CB55-404D-ABA4-9D2627B43FB2}" srcOrd="0" destOrd="0" presId="urn:microsoft.com/office/officeart/2005/8/layout/vList2"/>
    <dgm:cxn modelId="{67C20915-5C46-404E-B34E-89775A964725}" type="presOf" srcId="{12707329-C6B3-4D82-863D-9C4117BF19FE}" destId="{0448BFDC-8BAC-4A1B-A0F4-ADE1C2900E8F}" srcOrd="0" destOrd="0" presId="urn:microsoft.com/office/officeart/2005/8/layout/vList2"/>
    <dgm:cxn modelId="{57BCCFB5-F314-4299-8835-369E172338CC}" type="presOf" srcId="{8D9C4BFB-6D74-489D-AE60-90B2B1BD9D08}" destId="{4D269C31-94C9-44AE-B6E9-C6229B1AFE15}" srcOrd="0" destOrd="0" presId="urn:microsoft.com/office/officeart/2005/8/layout/vList2"/>
    <dgm:cxn modelId="{DF7A1CF9-BBEA-4068-A5B8-4DA39FCEB662}" srcId="{AC7F0913-03E5-4E9C-B789-59D2CE216ECD}" destId="{12707329-C6B3-4D82-863D-9C4117BF19FE}" srcOrd="0" destOrd="0" parTransId="{8DAF2435-5375-4467-9ADA-40DAFF9D9953}" sibTransId="{182E3A52-618D-45F8-B3CA-C1FC9E872053}"/>
    <dgm:cxn modelId="{C63E23CB-15A8-4E10-B107-15C0BABC3839}" srcId="{AC7F0913-03E5-4E9C-B789-59D2CE216ECD}" destId="{E8E0425E-12C4-4603-AB45-F3534B1EEE8F}" srcOrd="1" destOrd="0" parTransId="{309CBA72-6230-40E7-88B5-670A5AB2AFD3}" sibTransId="{592ED6B7-2F5D-4816-A32C-9F6BFC62BAFF}"/>
    <dgm:cxn modelId="{707CA4E2-D8BB-4398-8E91-201DFDE9840B}" type="presParOf" srcId="{D70381CB-E0CE-49AF-8419-E74EC2FC9923}" destId="{0448BFDC-8BAC-4A1B-A0F4-ADE1C2900E8F}" srcOrd="0" destOrd="0" presId="urn:microsoft.com/office/officeart/2005/8/layout/vList2"/>
    <dgm:cxn modelId="{49FE3E21-F28B-4B5B-AB04-33BA490B136A}" type="presParOf" srcId="{D70381CB-E0CE-49AF-8419-E74EC2FC9923}" destId="{4D269C31-94C9-44AE-B6E9-C6229B1AFE15}" srcOrd="1" destOrd="0" presId="urn:microsoft.com/office/officeart/2005/8/layout/vList2"/>
    <dgm:cxn modelId="{743D499C-CBCD-418A-AC90-7B2026599E10}" type="presParOf" srcId="{D70381CB-E0CE-49AF-8419-E74EC2FC9923}" destId="{D8BED7A9-84E4-4F12-B45A-8B3BC28E0E7C}" srcOrd="2" destOrd="0" presId="urn:microsoft.com/office/officeart/2005/8/layout/vList2"/>
    <dgm:cxn modelId="{36CAF0B3-CE8E-48B0-83EA-E9ABC70B9B63}" type="presParOf" srcId="{D70381CB-E0CE-49AF-8419-E74EC2FC9923}" destId="{9CA08343-CB55-404D-ABA4-9D2627B43FB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C4435AB-44B4-4254-9CF8-E9152A227A64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6A3CA1D0-1191-4EB9-89FB-71A596DA8781}">
      <dgm:prSet/>
      <dgm:spPr/>
      <dgm:t>
        <a:bodyPr/>
        <a:lstStyle/>
        <a:p>
          <a:pPr rtl="0"/>
          <a:r>
            <a:rPr lang="pl-PL" dirty="0" smtClean="0"/>
            <a:t>- liczba rodzin objętych poradnictwem specjalistycznym</a:t>
          </a:r>
          <a:endParaRPr lang="pl-PL" dirty="0"/>
        </a:p>
      </dgm:t>
    </dgm:pt>
    <dgm:pt modelId="{8297DA4C-4550-4C63-B28C-D19488AE0701}" type="parTrans" cxnId="{A36F8029-FCCE-45CF-87ED-2B6AB514204C}">
      <dgm:prSet/>
      <dgm:spPr/>
      <dgm:t>
        <a:bodyPr/>
        <a:lstStyle/>
        <a:p>
          <a:endParaRPr lang="pl-PL"/>
        </a:p>
      </dgm:t>
    </dgm:pt>
    <dgm:pt modelId="{F2EBC543-C6F9-446A-B762-A1B7AEA37ECE}" type="sibTrans" cxnId="{A36F8029-FCCE-45CF-87ED-2B6AB514204C}">
      <dgm:prSet/>
      <dgm:spPr/>
      <dgm:t>
        <a:bodyPr/>
        <a:lstStyle/>
        <a:p>
          <a:endParaRPr lang="pl-PL"/>
        </a:p>
      </dgm:t>
    </dgm:pt>
    <dgm:pt modelId="{949D6D56-B335-4AF5-B062-2CC59D7D4052}">
      <dgm:prSet/>
      <dgm:spPr/>
      <dgm:t>
        <a:bodyPr/>
        <a:lstStyle/>
        <a:p>
          <a:pPr rtl="0"/>
          <a:r>
            <a:rPr lang="pl-PL" dirty="0" smtClean="0"/>
            <a:t>- liczba działań realizowanych w ramach Podlaskich Dni Rodziny</a:t>
          </a:r>
          <a:endParaRPr lang="pl-PL" dirty="0"/>
        </a:p>
      </dgm:t>
    </dgm:pt>
    <dgm:pt modelId="{70F6D592-68C4-4DB7-B516-9FF675769482}" type="parTrans" cxnId="{44F00392-5BBD-425E-9C15-2F858D86AC92}">
      <dgm:prSet/>
      <dgm:spPr/>
      <dgm:t>
        <a:bodyPr/>
        <a:lstStyle/>
        <a:p>
          <a:endParaRPr lang="pl-PL"/>
        </a:p>
      </dgm:t>
    </dgm:pt>
    <dgm:pt modelId="{86B5005E-4179-463F-84BD-B33EC9866430}" type="sibTrans" cxnId="{44F00392-5BBD-425E-9C15-2F858D86AC92}">
      <dgm:prSet/>
      <dgm:spPr/>
      <dgm:t>
        <a:bodyPr/>
        <a:lstStyle/>
        <a:p>
          <a:endParaRPr lang="pl-PL"/>
        </a:p>
      </dgm:t>
    </dgm:pt>
    <dgm:pt modelId="{5AC58968-F59A-485F-83C1-300C2C799372}" type="pres">
      <dgm:prSet presAssocID="{4C4435AB-44B4-4254-9CF8-E9152A227A6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483F1CE8-28BE-421D-85C7-5E38B724F595}" type="pres">
      <dgm:prSet presAssocID="{4C4435AB-44B4-4254-9CF8-E9152A227A64}" presName="Name1" presStyleCnt="0"/>
      <dgm:spPr/>
    </dgm:pt>
    <dgm:pt modelId="{8C0D9D01-D634-4FC8-A7BE-96FC8FC56C63}" type="pres">
      <dgm:prSet presAssocID="{4C4435AB-44B4-4254-9CF8-E9152A227A64}" presName="cycle" presStyleCnt="0"/>
      <dgm:spPr/>
    </dgm:pt>
    <dgm:pt modelId="{579B5476-379E-4EC0-BA54-38807836A8C0}" type="pres">
      <dgm:prSet presAssocID="{4C4435AB-44B4-4254-9CF8-E9152A227A64}" presName="srcNode" presStyleLbl="node1" presStyleIdx="0" presStyleCnt="2"/>
      <dgm:spPr/>
    </dgm:pt>
    <dgm:pt modelId="{E85CFB56-1D72-48FF-B83B-D1E904353C04}" type="pres">
      <dgm:prSet presAssocID="{4C4435AB-44B4-4254-9CF8-E9152A227A64}" presName="conn" presStyleLbl="parChTrans1D2" presStyleIdx="0" presStyleCnt="1"/>
      <dgm:spPr/>
      <dgm:t>
        <a:bodyPr/>
        <a:lstStyle/>
        <a:p>
          <a:endParaRPr lang="pl-PL"/>
        </a:p>
      </dgm:t>
    </dgm:pt>
    <dgm:pt modelId="{BA8A6816-7A6A-4A63-BEBC-9ECA8119C0D6}" type="pres">
      <dgm:prSet presAssocID="{4C4435AB-44B4-4254-9CF8-E9152A227A64}" presName="extraNode" presStyleLbl="node1" presStyleIdx="0" presStyleCnt="2"/>
      <dgm:spPr/>
    </dgm:pt>
    <dgm:pt modelId="{D34F34E5-6049-4A26-AA0B-DB7AA7896A77}" type="pres">
      <dgm:prSet presAssocID="{4C4435AB-44B4-4254-9CF8-E9152A227A64}" presName="dstNode" presStyleLbl="node1" presStyleIdx="0" presStyleCnt="2"/>
      <dgm:spPr/>
    </dgm:pt>
    <dgm:pt modelId="{C8805767-2D88-4DBE-9259-3C3951E7289A}" type="pres">
      <dgm:prSet presAssocID="{6A3CA1D0-1191-4EB9-89FB-71A596DA8781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0F3014A-91E3-4DEA-B97F-1EA5347B0902}" type="pres">
      <dgm:prSet presAssocID="{6A3CA1D0-1191-4EB9-89FB-71A596DA8781}" presName="accent_1" presStyleCnt="0"/>
      <dgm:spPr/>
    </dgm:pt>
    <dgm:pt modelId="{E775AC52-FEC7-4025-8661-DEAB8F09AD73}" type="pres">
      <dgm:prSet presAssocID="{6A3CA1D0-1191-4EB9-89FB-71A596DA8781}" presName="accentRepeatNode" presStyleLbl="solidFgAcc1" presStyleIdx="0" presStyleCnt="2"/>
      <dgm:spPr/>
    </dgm:pt>
    <dgm:pt modelId="{3E382611-4721-4A03-BD0A-CDBEB60D860D}" type="pres">
      <dgm:prSet presAssocID="{949D6D56-B335-4AF5-B062-2CC59D7D4052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0E43B73-D010-4B1F-81CC-B62AA764D112}" type="pres">
      <dgm:prSet presAssocID="{949D6D56-B335-4AF5-B062-2CC59D7D4052}" presName="accent_2" presStyleCnt="0"/>
      <dgm:spPr/>
    </dgm:pt>
    <dgm:pt modelId="{EE252B85-5C18-4C94-91E5-01181DBD2F63}" type="pres">
      <dgm:prSet presAssocID="{949D6D56-B335-4AF5-B062-2CC59D7D4052}" presName="accentRepeatNode" presStyleLbl="solidFgAcc1" presStyleIdx="1" presStyleCnt="2"/>
      <dgm:spPr/>
    </dgm:pt>
  </dgm:ptLst>
  <dgm:cxnLst>
    <dgm:cxn modelId="{A36F8029-FCCE-45CF-87ED-2B6AB514204C}" srcId="{4C4435AB-44B4-4254-9CF8-E9152A227A64}" destId="{6A3CA1D0-1191-4EB9-89FB-71A596DA8781}" srcOrd="0" destOrd="0" parTransId="{8297DA4C-4550-4C63-B28C-D19488AE0701}" sibTransId="{F2EBC543-C6F9-446A-B762-A1B7AEA37ECE}"/>
    <dgm:cxn modelId="{5C031375-6537-43B1-957A-0155D3349FC1}" type="presOf" srcId="{949D6D56-B335-4AF5-B062-2CC59D7D4052}" destId="{3E382611-4721-4A03-BD0A-CDBEB60D860D}" srcOrd="0" destOrd="0" presId="urn:microsoft.com/office/officeart/2008/layout/VerticalCurvedList"/>
    <dgm:cxn modelId="{44451BF8-3E50-4C38-95C0-ABA95FBD2222}" type="presOf" srcId="{4C4435AB-44B4-4254-9CF8-E9152A227A64}" destId="{5AC58968-F59A-485F-83C1-300C2C799372}" srcOrd="0" destOrd="0" presId="urn:microsoft.com/office/officeart/2008/layout/VerticalCurvedList"/>
    <dgm:cxn modelId="{241E13E9-448B-453E-9647-27FC34763022}" type="presOf" srcId="{6A3CA1D0-1191-4EB9-89FB-71A596DA8781}" destId="{C8805767-2D88-4DBE-9259-3C3951E7289A}" srcOrd="0" destOrd="0" presId="urn:microsoft.com/office/officeart/2008/layout/VerticalCurvedList"/>
    <dgm:cxn modelId="{DE5C6DC0-8128-43AE-9D21-87A889F772CF}" type="presOf" srcId="{F2EBC543-C6F9-446A-B762-A1B7AEA37ECE}" destId="{E85CFB56-1D72-48FF-B83B-D1E904353C04}" srcOrd="0" destOrd="0" presId="urn:microsoft.com/office/officeart/2008/layout/VerticalCurvedList"/>
    <dgm:cxn modelId="{44F00392-5BBD-425E-9C15-2F858D86AC92}" srcId="{4C4435AB-44B4-4254-9CF8-E9152A227A64}" destId="{949D6D56-B335-4AF5-B062-2CC59D7D4052}" srcOrd="1" destOrd="0" parTransId="{70F6D592-68C4-4DB7-B516-9FF675769482}" sibTransId="{86B5005E-4179-463F-84BD-B33EC9866430}"/>
    <dgm:cxn modelId="{58460EE4-FB78-47F4-B46E-566ED98033BA}" type="presParOf" srcId="{5AC58968-F59A-485F-83C1-300C2C799372}" destId="{483F1CE8-28BE-421D-85C7-5E38B724F595}" srcOrd="0" destOrd="0" presId="urn:microsoft.com/office/officeart/2008/layout/VerticalCurvedList"/>
    <dgm:cxn modelId="{247319F8-235B-4F53-98E2-31B2C6310571}" type="presParOf" srcId="{483F1CE8-28BE-421D-85C7-5E38B724F595}" destId="{8C0D9D01-D634-4FC8-A7BE-96FC8FC56C63}" srcOrd="0" destOrd="0" presId="urn:microsoft.com/office/officeart/2008/layout/VerticalCurvedList"/>
    <dgm:cxn modelId="{B0896165-CFFD-485B-A6F3-2C500D578B69}" type="presParOf" srcId="{8C0D9D01-D634-4FC8-A7BE-96FC8FC56C63}" destId="{579B5476-379E-4EC0-BA54-38807836A8C0}" srcOrd="0" destOrd="0" presId="urn:microsoft.com/office/officeart/2008/layout/VerticalCurvedList"/>
    <dgm:cxn modelId="{C2B1FFFA-F501-41EE-BB61-A0F40E018906}" type="presParOf" srcId="{8C0D9D01-D634-4FC8-A7BE-96FC8FC56C63}" destId="{E85CFB56-1D72-48FF-B83B-D1E904353C04}" srcOrd="1" destOrd="0" presId="urn:microsoft.com/office/officeart/2008/layout/VerticalCurvedList"/>
    <dgm:cxn modelId="{31345F8F-1A43-4C02-A7EF-956516E5A4E3}" type="presParOf" srcId="{8C0D9D01-D634-4FC8-A7BE-96FC8FC56C63}" destId="{BA8A6816-7A6A-4A63-BEBC-9ECA8119C0D6}" srcOrd="2" destOrd="0" presId="urn:microsoft.com/office/officeart/2008/layout/VerticalCurvedList"/>
    <dgm:cxn modelId="{27256508-2129-448E-B710-E796A3411526}" type="presParOf" srcId="{8C0D9D01-D634-4FC8-A7BE-96FC8FC56C63}" destId="{D34F34E5-6049-4A26-AA0B-DB7AA7896A77}" srcOrd="3" destOrd="0" presId="urn:microsoft.com/office/officeart/2008/layout/VerticalCurvedList"/>
    <dgm:cxn modelId="{9AB78697-220D-4BCE-B384-723580B4F48D}" type="presParOf" srcId="{483F1CE8-28BE-421D-85C7-5E38B724F595}" destId="{C8805767-2D88-4DBE-9259-3C3951E7289A}" srcOrd="1" destOrd="0" presId="urn:microsoft.com/office/officeart/2008/layout/VerticalCurvedList"/>
    <dgm:cxn modelId="{5AB56B1D-D833-43A8-B180-01AE1FDDCAF3}" type="presParOf" srcId="{483F1CE8-28BE-421D-85C7-5E38B724F595}" destId="{40F3014A-91E3-4DEA-B97F-1EA5347B0902}" srcOrd="2" destOrd="0" presId="urn:microsoft.com/office/officeart/2008/layout/VerticalCurvedList"/>
    <dgm:cxn modelId="{7A0D16DD-3CC2-4687-8047-D589AED27002}" type="presParOf" srcId="{40F3014A-91E3-4DEA-B97F-1EA5347B0902}" destId="{E775AC52-FEC7-4025-8661-DEAB8F09AD73}" srcOrd="0" destOrd="0" presId="urn:microsoft.com/office/officeart/2008/layout/VerticalCurvedList"/>
    <dgm:cxn modelId="{08144BFD-2E14-4C0E-B5EC-2C8A41D5FC34}" type="presParOf" srcId="{483F1CE8-28BE-421D-85C7-5E38B724F595}" destId="{3E382611-4721-4A03-BD0A-CDBEB60D860D}" srcOrd="3" destOrd="0" presId="urn:microsoft.com/office/officeart/2008/layout/VerticalCurvedList"/>
    <dgm:cxn modelId="{AE402B63-494B-4739-B476-488E191D5668}" type="presParOf" srcId="{483F1CE8-28BE-421D-85C7-5E38B724F595}" destId="{50E43B73-D010-4B1F-81CC-B62AA764D112}" srcOrd="4" destOrd="0" presId="urn:microsoft.com/office/officeart/2008/layout/VerticalCurvedList"/>
    <dgm:cxn modelId="{B3476D9A-A78D-48BC-8882-02C8B987EAB7}" type="presParOf" srcId="{50E43B73-D010-4B1F-81CC-B62AA764D112}" destId="{EE252B85-5C18-4C94-91E5-01181DBD2F6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E25ACA3-7CC4-486B-9E8E-B586FA96B2B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3C90FCEC-E02E-44D8-AD79-B6E670DAEC3C}">
      <dgm:prSet/>
      <dgm:spPr/>
      <dgm:t>
        <a:bodyPr/>
        <a:lstStyle/>
        <a:p>
          <a:pPr rtl="0"/>
          <a:r>
            <a:rPr lang="pl-PL" b="1" smtClean="0"/>
            <a:t>DZIAŁANIA:</a:t>
          </a:r>
          <a:endParaRPr lang="pl-PL"/>
        </a:p>
      </dgm:t>
    </dgm:pt>
    <dgm:pt modelId="{1F43F1FB-4200-4756-9E1D-C398A93DC664}" type="parTrans" cxnId="{C2D52757-360E-41A1-AEAB-186D06FE46FE}">
      <dgm:prSet/>
      <dgm:spPr/>
      <dgm:t>
        <a:bodyPr/>
        <a:lstStyle/>
        <a:p>
          <a:endParaRPr lang="pl-PL"/>
        </a:p>
      </dgm:t>
    </dgm:pt>
    <dgm:pt modelId="{401F6A55-DDDE-4723-910F-DC2BD586AB5A}" type="sibTrans" cxnId="{C2D52757-360E-41A1-AEAB-186D06FE46FE}">
      <dgm:prSet/>
      <dgm:spPr/>
      <dgm:t>
        <a:bodyPr/>
        <a:lstStyle/>
        <a:p>
          <a:endParaRPr lang="pl-PL"/>
        </a:p>
      </dgm:t>
    </dgm:pt>
    <dgm:pt modelId="{C39148EF-26C9-443B-BBA1-DB8FC6C5A9EF}">
      <dgm:prSet/>
      <dgm:spPr/>
      <dgm:t>
        <a:bodyPr/>
        <a:lstStyle/>
        <a:p>
          <a:pPr rtl="0"/>
          <a:r>
            <a:rPr lang="pl-PL" dirty="0" smtClean="0"/>
            <a:t>2.1. Wspieranie inicjatyw promujących kształcenie, edukację i integrację ludzi starszych, w tym Uniwersytetów III Wieku.</a:t>
          </a:r>
          <a:endParaRPr lang="pl-PL" dirty="0"/>
        </a:p>
      </dgm:t>
    </dgm:pt>
    <dgm:pt modelId="{90CCFDDC-7EC6-4946-BB0A-032759A0370D}" type="parTrans" cxnId="{D1893672-21DE-4733-8FFA-99D1034AA260}">
      <dgm:prSet/>
      <dgm:spPr/>
      <dgm:t>
        <a:bodyPr/>
        <a:lstStyle/>
        <a:p>
          <a:endParaRPr lang="pl-PL"/>
        </a:p>
      </dgm:t>
    </dgm:pt>
    <dgm:pt modelId="{882B59AE-023B-419E-9B9F-56D4D2879F8A}" type="sibTrans" cxnId="{D1893672-21DE-4733-8FFA-99D1034AA260}">
      <dgm:prSet/>
      <dgm:spPr/>
      <dgm:t>
        <a:bodyPr/>
        <a:lstStyle/>
        <a:p>
          <a:endParaRPr lang="pl-PL"/>
        </a:p>
      </dgm:t>
    </dgm:pt>
    <dgm:pt modelId="{26993BC8-D85A-43FE-B85A-E3CA2B433365}">
      <dgm:prSet/>
      <dgm:spPr/>
      <dgm:t>
        <a:bodyPr/>
        <a:lstStyle/>
        <a:p>
          <a:pPr rtl="0"/>
          <a:r>
            <a:rPr lang="pl-PL" dirty="0" smtClean="0"/>
            <a:t>2.2. Inicjowanie, organizacja i wsparcie imprez kulturalnych oraz integracyjnych dla osób starszych.</a:t>
          </a:r>
          <a:endParaRPr lang="pl-PL" dirty="0"/>
        </a:p>
      </dgm:t>
    </dgm:pt>
    <dgm:pt modelId="{BDA6671F-E71C-4008-AE7A-E4B21CF6F8CA}" type="parTrans" cxnId="{3EF0B0C6-40D0-4287-8B13-2A242D71E1FF}">
      <dgm:prSet/>
      <dgm:spPr/>
      <dgm:t>
        <a:bodyPr/>
        <a:lstStyle/>
        <a:p>
          <a:endParaRPr lang="pl-PL"/>
        </a:p>
      </dgm:t>
    </dgm:pt>
    <dgm:pt modelId="{E8F8AA88-599A-4069-953C-5B08AE7D4E49}" type="sibTrans" cxnId="{3EF0B0C6-40D0-4287-8B13-2A242D71E1FF}">
      <dgm:prSet/>
      <dgm:spPr/>
      <dgm:t>
        <a:bodyPr/>
        <a:lstStyle/>
        <a:p>
          <a:endParaRPr lang="pl-PL"/>
        </a:p>
      </dgm:t>
    </dgm:pt>
    <dgm:pt modelId="{9A126EF9-D333-4AB0-BA76-F81BD5759132}">
      <dgm:prSet/>
      <dgm:spPr/>
      <dgm:t>
        <a:bodyPr/>
        <a:lstStyle/>
        <a:p>
          <a:pPr rtl="0"/>
          <a:r>
            <a:rPr lang="pl-PL" dirty="0" smtClean="0"/>
            <a:t>2.3. Promowanie, wspieranie i organizowanie działań, akcji, kampanii informacyjnych o zjawisku starzenia się, „dobrych praktykach” i pozytywnym wizerunku osób starszych.</a:t>
          </a:r>
          <a:endParaRPr lang="pl-PL" dirty="0"/>
        </a:p>
      </dgm:t>
    </dgm:pt>
    <dgm:pt modelId="{4C65BA2A-4EE8-4628-A196-427012056B65}" type="parTrans" cxnId="{00FA3731-3F2C-49BD-AE4F-6A341D452F80}">
      <dgm:prSet/>
      <dgm:spPr/>
      <dgm:t>
        <a:bodyPr/>
        <a:lstStyle/>
        <a:p>
          <a:endParaRPr lang="pl-PL"/>
        </a:p>
      </dgm:t>
    </dgm:pt>
    <dgm:pt modelId="{F3C6A536-3901-4B08-99C8-FF0E4D3886AD}" type="sibTrans" cxnId="{00FA3731-3F2C-49BD-AE4F-6A341D452F80}">
      <dgm:prSet/>
      <dgm:spPr/>
      <dgm:t>
        <a:bodyPr/>
        <a:lstStyle/>
        <a:p>
          <a:endParaRPr lang="pl-PL"/>
        </a:p>
      </dgm:t>
    </dgm:pt>
    <dgm:pt modelId="{80D2251E-A038-46B1-8399-5E98A45E4E29}">
      <dgm:prSet/>
      <dgm:spPr/>
      <dgm:t>
        <a:bodyPr/>
        <a:lstStyle/>
        <a:p>
          <a:pPr rtl="0"/>
          <a:r>
            <a:rPr lang="pl-PL" dirty="0" smtClean="0"/>
            <a:t>2.3. Wspieranie programów lokalnych przeciwdziałających izolacji i samotności ludzi starszych, w szczególności na terenach małych miejscowości.</a:t>
          </a:r>
          <a:endParaRPr lang="pl-PL" dirty="0"/>
        </a:p>
      </dgm:t>
    </dgm:pt>
    <dgm:pt modelId="{41B8C567-CA86-434C-B8F6-7BDD6D38898E}" type="parTrans" cxnId="{683AA4E7-D094-48D3-8079-A0A807E77B63}">
      <dgm:prSet/>
      <dgm:spPr/>
      <dgm:t>
        <a:bodyPr/>
        <a:lstStyle/>
        <a:p>
          <a:endParaRPr lang="pl-PL"/>
        </a:p>
      </dgm:t>
    </dgm:pt>
    <dgm:pt modelId="{3EC17BEF-7CC4-4A9F-B768-EDD1EECF18C5}" type="sibTrans" cxnId="{683AA4E7-D094-48D3-8079-A0A807E77B63}">
      <dgm:prSet/>
      <dgm:spPr/>
      <dgm:t>
        <a:bodyPr/>
        <a:lstStyle/>
        <a:p>
          <a:endParaRPr lang="pl-PL"/>
        </a:p>
      </dgm:t>
    </dgm:pt>
    <dgm:pt modelId="{76C8B749-9085-4F8D-80BE-1FDF64D778F7}">
      <dgm:prSet/>
      <dgm:spPr/>
      <dgm:t>
        <a:bodyPr/>
        <a:lstStyle/>
        <a:p>
          <a:pPr rtl="0"/>
          <a:r>
            <a:rPr lang="pl-PL" dirty="0" smtClean="0"/>
            <a:t>2.4. Promowanie i wspieranie integracji międzypokoleniowej.</a:t>
          </a:r>
          <a:endParaRPr lang="pl-PL" dirty="0"/>
        </a:p>
      </dgm:t>
    </dgm:pt>
    <dgm:pt modelId="{FAFC70D2-55CE-430C-A519-5C5487042AD7}" type="parTrans" cxnId="{FA117F63-78EF-4378-AEE3-36FE83D6EEDF}">
      <dgm:prSet/>
      <dgm:spPr/>
      <dgm:t>
        <a:bodyPr/>
        <a:lstStyle/>
        <a:p>
          <a:endParaRPr lang="pl-PL"/>
        </a:p>
      </dgm:t>
    </dgm:pt>
    <dgm:pt modelId="{60EF07C4-8F65-4F3B-9FF6-5D880CB51398}" type="sibTrans" cxnId="{FA117F63-78EF-4378-AEE3-36FE83D6EEDF}">
      <dgm:prSet/>
      <dgm:spPr/>
      <dgm:t>
        <a:bodyPr/>
        <a:lstStyle/>
        <a:p>
          <a:endParaRPr lang="pl-PL"/>
        </a:p>
      </dgm:t>
    </dgm:pt>
    <dgm:pt modelId="{E5554F43-BF77-4E1E-98EB-262498326A0C}">
      <dgm:prSet/>
      <dgm:spPr/>
      <dgm:t>
        <a:bodyPr/>
        <a:lstStyle/>
        <a:p>
          <a:pPr rtl="0"/>
          <a:r>
            <a:rPr lang="pl-PL" dirty="0" smtClean="0"/>
            <a:t>2.5. Wspieranie podmiotów świadczących usługi opiekuńcze i specjalistyczne.</a:t>
          </a:r>
          <a:endParaRPr lang="pl-PL" dirty="0"/>
        </a:p>
      </dgm:t>
    </dgm:pt>
    <dgm:pt modelId="{24F4CB0D-DC72-4462-BA90-39F9D732A5E2}" type="parTrans" cxnId="{F662162E-9361-421F-ABA3-3FA89BC5931A}">
      <dgm:prSet/>
      <dgm:spPr/>
      <dgm:t>
        <a:bodyPr/>
        <a:lstStyle/>
        <a:p>
          <a:endParaRPr lang="pl-PL"/>
        </a:p>
      </dgm:t>
    </dgm:pt>
    <dgm:pt modelId="{D6B110C0-641F-4EBB-AEE4-194B2DB70B9A}" type="sibTrans" cxnId="{F662162E-9361-421F-ABA3-3FA89BC5931A}">
      <dgm:prSet/>
      <dgm:spPr/>
      <dgm:t>
        <a:bodyPr/>
        <a:lstStyle/>
        <a:p>
          <a:endParaRPr lang="pl-PL"/>
        </a:p>
      </dgm:t>
    </dgm:pt>
    <dgm:pt modelId="{0EF5EEEC-B12A-4134-822D-4F491507997E}">
      <dgm:prSet/>
      <dgm:spPr/>
      <dgm:t>
        <a:bodyPr/>
        <a:lstStyle/>
        <a:p>
          <a:pPr rtl="0"/>
          <a:r>
            <a:rPr lang="pl-PL" dirty="0" smtClean="0"/>
            <a:t>2.6. Podnoszenie standardu i dostępności do usług społecznych świadczonych na rzecz osób starszych.</a:t>
          </a:r>
          <a:endParaRPr lang="pl-PL" dirty="0"/>
        </a:p>
      </dgm:t>
    </dgm:pt>
    <dgm:pt modelId="{2C590314-B7B2-4E53-8A60-DE3051547CA5}" type="parTrans" cxnId="{2DB279CA-36B0-403D-AFEB-4853CB08C63F}">
      <dgm:prSet/>
      <dgm:spPr/>
      <dgm:t>
        <a:bodyPr/>
        <a:lstStyle/>
        <a:p>
          <a:endParaRPr lang="pl-PL"/>
        </a:p>
      </dgm:t>
    </dgm:pt>
    <dgm:pt modelId="{E69A6043-D86B-4C0D-8245-D464C42B83CC}" type="sibTrans" cxnId="{2DB279CA-36B0-403D-AFEB-4853CB08C63F}">
      <dgm:prSet/>
      <dgm:spPr/>
      <dgm:t>
        <a:bodyPr/>
        <a:lstStyle/>
        <a:p>
          <a:endParaRPr lang="pl-PL"/>
        </a:p>
      </dgm:t>
    </dgm:pt>
    <dgm:pt modelId="{6A40B9AF-7734-470F-9114-C488CC4B2D6F}">
      <dgm:prSet/>
      <dgm:spPr/>
      <dgm:t>
        <a:bodyPr/>
        <a:lstStyle/>
        <a:p>
          <a:pPr rtl="0"/>
          <a:r>
            <a:rPr lang="pl-PL" dirty="0" smtClean="0"/>
            <a:t>2.7. Badania dotyczące monitorowania sytuacji i potrzeb osób starszych w województwie podlaskim.</a:t>
          </a:r>
          <a:endParaRPr lang="pl-PL" dirty="0"/>
        </a:p>
      </dgm:t>
    </dgm:pt>
    <dgm:pt modelId="{DABC2F3B-9089-45BC-A1AE-A1DC8C653BF6}" type="parTrans" cxnId="{4FB3541F-51AA-493D-9AF7-8EC8CCF6FDF1}">
      <dgm:prSet/>
      <dgm:spPr/>
      <dgm:t>
        <a:bodyPr/>
        <a:lstStyle/>
        <a:p>
          <a:endParaRPr lang="pl-PL"/>
        </a:p>
      </dgm:t>
    </dgm:pt>
    <dgm:pt modelId="{83BFFA44-8FC8-4130-B8B0-2F8512F8E425}" type="sibTrans" cxnId="{4FB3541F-51AA-493D-9AF7-8EC8CCF6FDF1}">
      <dgm:prSet/>
      <dgm:spPr/>
      <dgm:t>
        <a:bodyPr/>
        <a:lstStyle/>
        <a:p>
          <a:endParaRPr lang="pl-PL"/>
        </a:p>
      </dgm:t>
    </dgm:pt>
    <dgm:pt modelId="{3EEC296C-C5F6-4BF1-8409-CD194E2F8226}" type="pres">
      <dgm:prSet presAssocID="{FE25ACA3-7CC4-486B-9E8E-B586FA96B2B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8327367-1993-44C9-852A-02B1A75AC196}" type="pres">
      <dgm:prSet presAssocID="{3C90FCEC-E02E-44D8-AD79-B6E670DAEC3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0B609B9-07F6-4AF0-9C06-7BBE47C0014E}" type="pres">
      <dgm:prSet presAssocID="{3C90FCEC-E02E-44D8-AD79-B6E670DAEC3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3ABBF84-902C-46C2-BD6A-60793DA9154C}" type="presOf" srcId="{FE25ACA3-7CC4-486B-9E8E-B586FA96B2B0}" destId="{3EEC296C-C5F6-4BF1-8409-CD194E2F8226}" srcOrd="0" destOrd="0" presId="urn:microsoft.com/office/officeart/2005/8/layout/vList2"/>
    <dgm:cxn modelId="{C2D52757-360E-41A1-AEAB-186D06FE46FE}" srcId="{FE25ACA3-7CC4-486B-9E8E-B586FA96B2B0}" destId="{3C90FCEC-E02E-44D8-AD79-B6E670DAEC3C}" srcOrd="0" destOrd="0" parTransId="{1F43F1FB-4200-4756-9E1D-C398A93DC664}" sibTransId="{401F6A55-DDDE-4723-910F-DC2BD586AB5A}"/>
    <dgm:cxn modelId="{F662162E-9361-421F-ABA3-3FA89BC5931A}" srcId="{3C90FCEC-E02E-44D8-AD79-B6E670DAEC3C}" destId="{E5554F43-BF77-4E1E-98EB-262498326A0C}" srcOrd="5" destOrd="0" parTransId="{24F4CB0D-DC72-4462-BA90-39F9D732A5E2}" sibTransId="{D6B110C0-641F-4EBB-AEE4-194B2DB70B9A}"/>
    <dgm:cxn modelId="{4FB3541F-51AA-493D-9AF7-8EC8CCF6FDF1}" srcId="{3C90FCEC-E02E-44D8-AD79-B6E670DAEC3C}" destId="{6A40B9AF-7734-470F-9114-C488CC4B2D6F}" srcOrd="7" destOrd="0" parTransId="{DABC2F3B-9089-45BC-A1AE-A1DC8C653BF6}" sibTransId="{83BFFA44-8FC8-4130-B8B0-2F8512F8E425}"/>
    <dgm:cxn modelId="{0A6E1F37-7E8B-4368-B7F3-574488971EAF}" type="presOf" srcId="{80D2251E-A038-46B1-8399-5E98A45E4E29}" destId="{50B609B9-07F6-4AF0-9C06-7BBE47C0014E}" srcOrd="0" destOrd="3" presId="urn:microsoft.com/office/officeart/2005/8/layout/vList2"/>
    <dgm:cxn modelId="{2DB279CA-36B0-403D-AFEB-4853CB08C63F}" srcId="{3C90FCEC-E02E-44D8-AD79-B6E670DAEC3C}" destId="{0EF5EEEC-B12A-4134-822D-4F491507997E}" srcOrd="6" destOrd="0" parTransId="{2C590314-B7B2-4E53-8A60-DE3051547CA5}" sibTransId="{E69A6043-D86B-4C0D-8245-D464C42B83CC}"/>
    <dgm:cxn modelId="{79853C8C-44B2-474B-ACC0-5C40FD623ED9}" type="presOf" srcId="{76C8B749-9085-4F8D-80BE-1FDF64D778F7}" destId="{50B609B9-07F6-4AF0-9C06-7BBE47C0014E}" srcOrd="0" destOrd="4" presId="urn:microsoft.com/office/officeart/2005/8/layout/vList2"/>
    <dgm:cxn modelId="{5C4E7AB3-D65B-421A-8D8F-3C6EE5195058}" type="presOf" srcId="{0EF5EEEC-B12A-4134-822D-4F491507997E}" destId="{50B609B9-07F6-4AF0-9C06-7BBE47C0014E}" srcOrd="0" destOrd="6" presId="urn:microsoft.com/office/officeart/2005/8/layout/vList2"/>
    <dgm:cxn modelId="{FA117F63-78EF-4378-AEE3-36FE83D6EEDF}" srcId="{3C90FCEC-E02E-44D8-AD79-B6E670DAEC3C}" destId="{76C8B749-9085-4F8D-80BE-1FDF64D778F7}" srcOrd="4" destOrd="0" parTransId="{FAFC70D2-55CE-430C-A519-5C5487042AD7}" sibTransId="{60EF07C4-8F65-4F3B-9FF6-5D880CB51398}"/>
    <dgm:cxn modelId="{D1893672-21DE-4733-8FFA-99D1034AA260}" srcId="{3C90FCEC-E02E-44D8-AD79-B6E670DAEC3C}" destId="{C39148EF-26C9-443B-BBA1-DB8FC6C5A9EF}" srcOrd="0" destOrd="0" parTransId="{90CCFDDC-7EC6-4946-BB0A-032759A0370D}" sibTransId="{882B59AE-023B-419E-9B9F-56D4D2879F8A}"/>
    <dgm:cxn modelId="{1B0D86CF-DDBE-48F4-8403-F3A9D1E262F6}" type="presOf" srcId="{9A126EF9-D333-4AB0-BA76-F81BD5759132}" destId="{50B609B9-07F6-4AF0-9C06-7BBE47C0014E}" srcOrd="0" destOrd="2" presId="urn:microsoft.com/office/officeart/2005/8/layout/vList2"/>
    <dgm:cxn modelId="{683AA4E7-D094-48D3-8079-A0A807E77B63}" srcId="{3C90FCEC-E02E-44D8-AD79-B6E670DAEC3C}" destId="{80D2251E-A038-46B1-8399-5E98A45E4E29}" srcOrd="3" destOrd="0" parTransId="{41B8C567-CA86-434C-B8F6-7BDD6D38898E}" sibTransId="{3EC17BEF-7CC4-4A9F-B768-EDD1EECF18C5}"/>
    <dgm:cxn modelId="{00FA3731-3F2C-49BD-AE4F-6A341D452F80}" srcId="{3C90FCEC-E02E-44D8-AD79-B6E670DAEC3C}" destId="{9A126EF9-D333-4AB0-BA76-F81BD5759132}" srcOrd="2" destOrd="0" parTransId="{4C65BA2A-4EE8-4628-A196-427012056B65}" sibTransId="{F3C6A536-3901-4B08-99C8-FF0E4D3886AD}"/>
    <dgm:cxn modelId="{9B97787F-91A5-4BDD-8E23-C40C9536A278}" type="presOf" srcId="{6A40B9AF-7734-470F-9114-C488CC4B2D6F}" destId="{50B609B9-07F6-4AF0-9C06-7BBE47C0014E}" srcOrd="0" destOrd="7" presId="urn:microsoft.com/office/officeart/2005/8/layout/vList2"/>
    <dgm:cxn modelId="{3EF0B0C6-40D0-4287-8B13-2A242D71E1FF}" srcId="{3C90FCEC-E02E-44D8-AD79-B6E670DAEC3C}" destId="{26993BC8-D85A-43FE-B85A-E3CA2B433365}" srcOrd="1" destOrd="0" parTransId="{BDA6671F-E71C-4008-AE7A-E4B21CF6F8CA}" sibTransId="{E8F8AA88-599A-4069-953C-5B08AE7D4E49}"/>
    <dgm:cxn modelId="{1E7C8589-E6F6-4645-8E5C-D29D01B13AB7}" type="presOf" srcId="{E5554F43-BF77-4E1E-98EB-262498326A0C}" destId="{50B609B9-07F6-4AF0-9C06-7BBE47C0014E}" srcOrd="0" destOrd="5" presId="urn:microsoft.com/office/officeart/2005/8/layout/vList2"/>
    <dgm:cxn modelId="{1BF07ECD-1222-4EFC-8580-1285D992FC79}" type="presOf" srcId="{3C90FCEC-E02E-44D8-AD79-B6E670DAEC3C}" destId="{68327367-1993-44C9-852A-02B1A75AC196}" srcOrd="0" destOrd="0" presId="urn:microsoft.com/office/officeart/2005/8/layout/vList2"/>
    <dgm:cxn modelId="{42C0C55C-83F8-4A55-B353-D22AA1F8ACA6}" type="presOf" srcId="{26993BC8-D85A-43FE-B85A-E3CA2B433365}" destId="{50B609B9-07F6-4AF0-9C06-7BBE47C0014E}" srcOrd="0" destOrd="1" presId="urn:microsoft.com/office/officeart/2005/8/layout/vList2"/>
    <dgm:cxn modelId="{4BAB4EEA-7DED-4A1D-A6A9-C4D2502AC380}" type="presOf" srcId="{C39148EF-26C9-443B-BBA1-DB8FC6C5A9EF}" destId="{50B609B9-07F6-4AF0-9C06-7BBE47C0014E}" srcOrd="0" destOrd="0" presId="urn:microsoft.com/office/officeart/2005/8/layout/vList2"/>
    <dgm:cxn modelId="{C770C738-502A-4A70-8824-FBBC8C6B32FA}" type="presParOf" srcId="{3EEC296C-C5F6-4BF1-8409-CD194E2F8226}" destId="{68327367-1993-44C9-852A-02B1A75AC196}" srcOrd="0" destOrd="0" presId="urn:microsoft.com/office/officeart/2005/8/layout/vList2"/>
    <dgm:cxn modelId="{83163CE1-B61D-4736-BAB9-4A053CB1A5F4}" type="presParOf" srcId="{3EEC296C-C5F6-4BF1-8409-CD194E2F8226}" destId="{50B609B9-07F6-4AF0-9C06-7BBE47C0014E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2BB289E-44C4-4671-A3C3-B25CAFEE370F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389B4327-FADE-4F88-AF76-BB3715A6C56E}">
      <dgm:prSet/>
      <dgm:spPr/>
      <dgm:t>
        <a:bodyPr/>
        <a:lstStyle/>
        <a:p>
          <a:pPr rtl="0"/>
          <a:r>
            <a:rPr lang="pl-PL" dirty="0" smtClean="0"/>
            <a:t>- liczba osób objętych usługami opiekuńczymi i specjalistycznymi</a:t>
          </a:r>
          <a:endParaRPr lang="pl-PL" dirty="0"/>
        </a:p>
      </dgm:t>
    </dgm:pt>
    <dgm:pt modelId="{6A89056D-648C-4214-BC56-9978FB71774F}" type="parTrans" cxnId="{93A92580-9738-41EE-A7DF-F5C3C07EF65A}">
      <dgm:prSet/>
      <dgm:spPr/>
      <dgm:t>
        <a:bodyPr/>
        <a:lstStyle/>
        <a:p>
          <a:endParaRPr lang="pl-PL"/>
        </a:p>
      </dgm:t>
    </dgm:pt>
    <dgm:pt modelId="{8B08D0C3-6D59-4680-9DB9-A2FCE015A986}" type="sibTrans" cxnId="{93A92580-9738-41EE-A7DF-F5C3C07EF65A}">
      <dgm:prSet/>
      <dgm:spPr/>
      <dgm:t>
        <a:bodyPr/>
        <a:lstStyle/>
        <a:p>
          <a:endParaRPr lang="pl-PL"/>
        </a:p>
      </dgm:t>
    </dgm:pt>
    <dgm:pt modelId="{25DDF9EF-68D5-4B12-A4D5-EE2AD728D678}">
      <dgm:prSet/>
      <dgm:spPr/>
      <dgm:t>
        <a:bodyPr/>
        <a:lstStyle/>
        <a:p>
          <a:pPr rtl="0"/>
          <a:r>
            <a:rPr lang="pl-PL" dirty="0" smtClean="0"/>
            <a:t>- liczba Uniwersytetów Trzeciego Wieku</a:t>
          </a:r>
          <a:endParaRPr lang="pl-PL" dirty="0"/>
        </a:p>
      </dgm:t>
    </dgm:pt>
    <dgm:pt modelId="{F1C850C7-E8F7-4106-BDBD-758EAA98C325}" type="parTrans" cxnId="{8FD032C8-8527-48CB-980A-89E4A1131E91}">
      <dgm:prSet/>
      <dgm:spPr/>
      <dgm:t>
        <a:bodyPr/>
        <a:lstStyle/>
        <a:p>
          <a:endParaRPr lang="pl-PL"/>
        </a:p>
      </dgm:t>
    </dgm:pt>
    <dgm:pt modelId="{363BFC39-4373-44F8-9A89-4240DD040104}" type="sibTrans" cxnId="{8FD032C8-8527-48CB-980A-89E4A1131E91}">
      <dgm:prSet/>
      <dgm:spPr/>
      <dgm:t>
        <a:bodyPr/>
        <a:lstStyle/>
        <a:p>
          <a:endParaRPr lang="pl-PL"/>
        </a:p>
      </dgm:t>
    </dgm:pt>
    <dgm:pt modelId="{850BBC93-521F-4F23-B7E8-9220101C2490}">
      <dgm:prSet/>
      <dgm:spPr/>
      <dgm:t>
        <a:bodyPr/>
        <a:lstStyle/>
        <a:p>
          <a:pPr rtl="0"/>
          <a:r>
            <a:rPr lang="pl-PL" dirty="0" smtClean="0"/>
            <a:t>- liczba badań dotyczących osób starszych</a:t>
          </a:r>
          <a:endParaRPr lang="pl-PL" dirty="0"/>
        </a:p>
      </dgm:t>
    </dgm:pt>
    <dgm:pt modelId="{CDFE5E09-DBDC-463C-9988-E6FC49A60CF4}" type="parTrans" cxnId="{07A70A30-BC9C-4E16-A2CE-2F5923C2641A}">
      <dgm:prSet/>
      <dgm:spPr/>
      <dgm:t>
        <a:bodyPr/>
        <a:lstStyle/>
        <a:p>
          <a:endParaRPr lang="pl-PL"/>
        </a:p>
      </dgm:t>
    </dgm:pt>
    <dgm:pt modelId="{597EC7E4-0B72-4C61-BB60-8184D1D9D0D8}" type="sibTrans" cxnId="{07A70A30-BC9C-4E16-A2CE-2F5923C2641A}">
      <dgm:prSet/>
      <dgm:spPr/>
      <dgm:t>
        <a:bodyPr/>
        <a:lstStyle/>
        <a:p>
          <a:endParaRPr lang="pl-PL"/>
        </a:p>
      </dgm:t>
    </dgm:pt>
    <dgm:pt modelId="{3317B757-0CC7-46BF-9D3B-A7FC0F79A3A5}" type="pres">
      <dgm:prSet presAssocID="{F2BB289E-44C4-4671-A3C3-B25CAFEE370F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DB595263-9D18-49FE-AC47-C0F159232216}" type="pres">
      <dgm:prSet presAssocID="{F2BB289E-44C4-4671-A3C3-B25CAFEE370F}" presName="Name1" presStyleCnt="0"/>
      <dgm:spPr/>
    </dgm:pt>
    <dgm:pt modelId="{506D9326-DC30-4635-A879-320254C17837}" type="pres">
      <dgm:prSet presAssocID="{F2BB289E-44C4-4671-A3C3-B25CAFEE370F}" presName="cycle" presStyleCnt="0"/>
      <dgm:spPr/>
    </dgm:pt>
    <dgm:pt modelId="{7434AF72-0389-41C8-8F5D-0701BF6BCFC1}" type="pres">
      <dgm:prSet presAssocID="{F2BB289E-44C4-4671-A3C3-B25CAFEE370F}" presName="srcNode" presStyleLbl="node1" presStyleIdx="0" presStyleCnt="3"/>
      <dgm:spPr/>
    </dgm:pt>
    <dgm:pt modelId="{3D178514-46CB-4CFD-B9DA-26781BF924BF}" type="pres">
      <dgm:prSet presAssocID="{F2BB289E-44C4-4671-A3C3-B25CAFEE370F}" presName="conn" presStyleLbl="parChTrans1D2" presStyleIdx="0" presStyleCnt="1"/>
      <dgm:spPr/>
      <dgm:t>
        <a:bodyPr/>
        <a:lstStyle/>
        <a:p>
          <a:endParaRPr lang="pl-PL"/>
        </a:p>
      </dgm:t>
    </dgm:pt>
    <dgm:pt modelId="{DCBF6088-51AD-476B-8BB5-39AB3972DB0E}" type="pres">
      <dgm:prSet presAssocID="{F2BB289E-44C4-4671-A3C3-B25CAFEE370F}" presName="extraNode" presStyleLbl="node1" presStyleIdx="0" presStyleCnt="3"/>
      <dgm:spPr/>
    </dgm:pt>
    <dgm:pt modelId="{0A4FB860-F005-4FA3-B911-95472DDF2DF8}" type="pres">
      <dgm:prSet presAssocID="{F2BB289E-44C4-4671-A3C3-B25CAFEE370F}" presName="dstNode" presStyleLbl="node1" presStyleIdx="0" presStyleCnt="3"/>
      <dgm:spPr/>
    </dgm:pt>
    <dgm:pt modelId="{CB34D88F-E12D-4254-9D0C-CF3BF4A07698}" type="pres">
      <dgm:prSet presAssocID="{389B4327-FADE-4F88-AF76-BB3715A6C56E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45DDCA2-F433-445B-92C6-13A53A6500D8}" type="pres">
      <dgm:prSet presAssocID="{389B4327-FADE-4F88-AF76-BB3715A6C56E}" presName="accent_1" presStyleCnt="0"/>
      <dgm:spPr/>
    </dgm:pt>
    <dgm:pt modelId="{A5898A3D-1F57-4A27-A087-AFC3F8ADFD0D}" type="pres">
      <dgm:prSet presAssocID="{389B4327-FADE-4F88-AF76-BB3715A6C56E}" presName="accentRepeatNode" presStyleLbl="solidFgAcc1" presStyleIdx="0" presStyleCnt="3"/>
      <dgm:spPr/>
    </dgm:pt>
    <dgm:pt modelId="{FB2818E6-5982-46A3-8509-503FA39BAF96}" type="pres">
      <dgm:prSet presAssocID="{25DDF9EF-68D5-4B12-A4D5-EE2AD728D678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FBDC2A4-8F11-444E-AEA7-B39CF34E9620}" type="pres">
      <dgm:prSet presAssocID="{25DDF9EF-68D5-4B12-A4D5-EE2AD728D678}" presName="accent_2" presStyleCnt="0"/>
      <dgm:spPr/>
    </dgm:pt>
    <dgm:pt modelId="{C5D3885B-B2CC-4A02-BFB1-65F9801B1D3F}" type="pres">
      <dgm:prSet presAssocID="{25DDF9EF-68D5-4B12-A4D5-EE2AD728D678}" presName="accentRepeatNode" presStyleLbl="solidFgAcc1" presStyleIdx="1" presStyleCnt="3"/>
      <dgm:spPr/>
    </dgm:pt>
    <dgm:pt modelId="{560AF552-5CB5-4F53-995A-AAB9E5D525D0}" type="pres">
      <dgm:prSet presAssocID="{850BBC93-521F-4F23-B7E8-9220101C2490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FF8DCB5-9A88-4F8A-9074-B50E102F0031}" type="pres">
      <dgm:prSet presAssocID="{850BBC93-521F-4F23-B7E8-9220101C2490}" presName="accent_3" presStyleCnt="0"/>
      <dgm:spPr/>
    </dgm:pt>
    <dgm:pt modelId="{9753049B-D8F9-4A64-9D1D-EF94B209CDAD}" type="pres">
      <dgm:prSet presAssocID="{850BBC93-521F-4F23-B7E8-9220101C2490}" presName="accentRepeatNode" presStyleLbl="solidFgAcc1" presStyleIdx="2" presStyleCnt="3"/>
      <dgm:spPr/>
    </dgm:pt>
  </dgm:ptLst>
  <dgm:cxnLst>
    <dgm:cxn modelId="{8FD032C8-8527-48CB-980A-89E4A1131E91}" srcId="{F2BB289E-44C4-4671-A3C3-B25CAFEE370F}" destId="{25DDF9EF-68D5-4B12-A4D5-EE2AD728D678}" srcOrd="1" destOrd="0" parTransId="{F1C850C7-E8F7-4106-BDBD-758EAA98C325}" sibTransId="{363BFC39-4373-44F8-9A89-4240DD040104}"/>
    <dgm:cxn modelId="{C023A994-3497-4AFE-A45B-13E8DBA292B3}" type="presOf" srcId="{25DDF9EF-68D5-4B12-A4D5-EE2AD728D678}" destId="{FB2818E6-5982-46A3-8509-503FA39BAF96}" srcOrd="0" destOrd="0" presId="urn:microsoft.com/office/officeart/2008/layout/VerticalCurvedList"/>
    <dgm:cxn modelId="{64E01FE5-E263-4358-BA6C-5167653C1788}" type="presOf" srcId="{8B08D0C3-6D59-4680-9DB9-A2FCE015A986}" destId="{3D178514-46CB-4CFD-B9DA-26781BF924BF}" srcOrd="0" destOrd="0" presId="urn:microsoft.com/office/officeart/2008/layout/VerticalCurvedList"/>
    <dgm:cxn modelId="{2EA5D4B6-E1D9-4992-8B5C-872910817081}" type="presOf" srcId="{850BBC93-521F-4F23-B7E8-9220101C2490}" destId="{560AF552-5CB5-4F53-995A-AAB9E5D525D0}" srcOrd="0" destOrd="0" presId="urn:microsoft.com/office/officeart/2008/layout/VerticalCurvedList"/>
    <dgm:cxn modelId="{93A92580-9738-41EE-A7DF-F5C3C07EF65A}" srcId="{F2BB289E-44C4-4671-A3C3-B25CAFEE370F}" destId="{389B4327-FADE-4F88-AF76-BB3715A6C56E}" srcOrd="0" destOrd="0" parTransId="{6A89056D-648C-4214-BC56-9978FB71774F}" sibTransId="{8B08D0C3-6D59-4680-9DB9-A2FCE015A986}"/>
    <dgm:cxn modelId="{49FD69C7-5BB9-4628-9484-9841C1EC1C1E}" type="presOf" srcId="{F2BB289E-44C4-4671-A3C3-B25CAFEE370F}" destId="{3317B757-0CC7-46BF-9D3B-A7FC0F79A3A5}" srcOrd="0" destOrd="0" presId="urn:microsoft.com/office/officeart/2008/layout/VerticalCurvedList"/>
    <dgm:cxn modelId="{EAFED56F-DB3C-43B5-93FF-ED2DD386BAE3}" type="presOf" srcId="{389B4327-FADE-4F88-AF76-BB3715A6C56E}" destId="{CB34D88F-E12D-4254-9D0C-CF3BF4A07698}" srcOrd="0" destOrd="0" presId="urn:microsoft.com/office/officeart/2008/layout/VerticalCurvedList"/>
    <dgm:cxn modelId="{07A70A30-BC9C-4E16-A2CE-2F5923C2641A}" srcId="{F2BB289E-44C4-4671-A3C3-B25CAFEE370F}" destId="{850BBC93-521F-4F23-B7E8-9220101C2490}" srcOrd="2" destOrd="0" parTransId="{CDFE5E09-DBDC-463C-9988-E6FC49A60CF4}" sibTransId="{597EC7E4-0B72-4C61-BB60-8184D1D9D0D8}"/>
    <dgm:cxn modelId="{C113BDB6-FA97-411C-B4E9-B6ACFD072FC9}" type="presParOf" srcId="{3317B757-0CC7-46BF-9D3B-A7FC0F79A3A5}" destId="{DB595263-9D18-49FE-AC47-C0F159232216}" srcOrd="0" destOrd="0" presId="urn:microsoft.com/office/officeart/2008/layout/VerticalCurvedList"/>
    <dgm:cxn modelId="{6A004FD4-DA6B-4B9A-8031-EF00A2C96433}" type="presParOf" srcId="{DB595263-9D18-49FE-AC47-C0F159232216}" destId="{506D9326-DC30-4635-A879-320254C17837}" srcOrd="0" destOrd="0" presId="urn:microsoft.com/office/officeart/2008/layout/VerticalCurvedList"/>
    <dgm:cxn modelId="{508FF64D-C6F3-4AD1-9259-214CD44863A5}" type="presParOf" srcId="{506D9326-DC30-4635-A879-320254C17837}" destId="{7434AF72-0389-41C8-8F5D-0701BF6BCFC1}" srcOrd="0" destOrd="0" presId="urn:microsoft.com/office/officeart/2008/layout/VerticalCurvedList"/>
    <dgm:cxn modelId="{5A836483-31CE-467D-A894-9B6C2CE1C21A}" type="presParOf" srcId="{506D9326-DC30-4635-A879-320254C17837}" destId="{3D178514-46CB-4CFD-B9DA-26781BF924BF}" srcOrd="1" destOrd="0" presId="urn:microsoft.com/office/officeart/2008/layout/VerticalCurvedList"/>
    <dgm:cxn modelId="{85CBBD4E-C34F-4162-9437-A79E31A55F26}" type="presParOf" srcId="{506D9326-DC30-4635-A879-320254C17837}" destId="{DCBF6088-51AD-476B-8BB5-39AB3972DB0E}" srcOrd="2" destOrd="0" presId="urn:microsoft.com/office/officeart/2008/layout/VerticalCurvedList"/>
    <dgm:cxn modelId="{B7C8AE09-86A8-46D5-A14B-DB51D54CE580}" type="presParOf" srcId="{506D9326-DC30-4635-A879-320254C17837}" destId="{0A4FB860-F005-4FA3-B911-95472DDF2DF8}" srcOrd="3" destOrd="0" presId="urn:microsoft.com/office/officeart/2008/layout/VerticalCurvedList"/>
    <dgm:cxn modelId="{F9EE5728-5DBF-4AC5-8354-BD4BE7FFC4A7}" type="presParOf" srcId="{DB595263-9D18-49FE-AC47-C0F159232216}" destId="{CB34D88F-E12D-4254-9D0C-CF3BF4A07698}" srcOrd="1" destOrd="0" presId="urn:microsoft.com/office/officeart/2008/layout/VerticalCurvedList"/>
    <dgm:cxn modelId="{1131A148-9A06-4ED2-A9F8-0CD341D27BC2}" type="presParOf" srcId="{DB595263-9D18-49FE-AC47-C0F159232216}" destId="{E45DDCA2-F433-445B-92C6-13A53A6500D8}" srcOrd="2" destOrd="0" presId="urn:microsoft.com/office/officeart/2008/layout/VerticalCurvedList"/>
    <dgm:cxn modelId="{5C67AE7C-4D6C-4595-B65D-399E8FAC5A02}" type="presParOf" srcId="{E45DDCA2-F433-445B-92C6-13A53A6500D8}" destId="{A5898A3D-1F57-4A27-A087-AFC3F8ADFD0D}" srcOrd="0" destOrd="0" presId="urn:microsoft.com/office/officeart/2008/layout/VerticalCurvedList"/>
    <dgm:cxn modelId="{2EF8E7F9-0E5E-4C35-B2B2-F9558052D7D6}" type="presParOf" srcId="{DB595263-9D18-49FE-AC47-C0F159232216}" destId="{FB2818E6-5982-46A3-8509-503FA39BAF96}" srcOrd="3" destOrd="0" presId="urn:microsoft.com/office/officeart/2008/layout/VerticalCurvedList"/>
    <dgm:cxn modelId="{B9104E72-2AA1-42DC-81EC-58935AAB7371}" type="presParOf" srcId="{DB595263-9D18-49FE-AC47-C0F159232216}" destId="{3FBDC2A4-8F11-444E-AEA7-B39CF34E9620}" srcOrd="4" destOrd="0" presId="urn:microsoft.com/office/officeart/2008/layout/VerticalCurvedList"/>
    <dgm:cxn modelId="{AC73013D-CC2F-4CFE-A869-D2CECA78AB92}" type="presParOf" srcId="{3FBDC2A4-8F11-444E-AEA7-B39CF34E9620}" destId="{C5D3885B-B2CC-4A02-BFB1-65F9801B1D3F}" srcOrd="0" destOrd="0" presId="urn:microsoft.com/office/officeart/2008/layout/VerticalCurvedList"/>
    <dgm:cxn modelId="{E2CD0B5A-AD14-452D-BD4A-EACEF92DA9FC}" type="presParOf" srcId="{DB595263-9D18-49FE-AC47-C0F159232216}" destId="{560AF552-5CB5-4F53-995A-AAB9E5D525D0}" srcOrd="5" destOrd="0" presId="urn:microsoft.com/office/officeart/2008/layout/VerticalCurvedList"/>
    <dgm:cxn modelId="{F88EDB22-D608-4EB3-9830-FB1B752B311F}" type="presParOf" srcId="{DB595263-9D18-49FE-AC47-C0F159232216}" destId="{0FF8DCB5-9A88-4F8A-9074-B50E102F0031}" srcOrd="6" destOrd="0" presId="urn:microsoft.com/office/officeart/2008/layout/VerticalCurvedList"/>
    <dgm:cxn modelId="{743E0FD3-B333-43C7-A06A-9462AB61C809}" type="presParOf" srcId="{0FF8DCB5-9A88-4F8A-9074-B50E102F0031}" destId="{9753049B-D8F9-4A64-9D1D-EF94B209CDA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83664DB-42C4-45AE-993D-33E84D7CBFBF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78A2B649-8C52-4096-8104-BB2168F3B602}">
      <dgm:prSet/>
      <dgm:spPr/>
      <dgm:t>
        <a:bodyPr/>
        <a:lstStyle/>
        <a:p>
          <a:pPr rtl="0"/>
          <a:r>
            <a:rPr lang="pl-PL" b="1" dirty="0" smtClean="0"/>
            <a:t>Cel operacyjny 1. </a:t>
          </a:r>
          <a:r>
            <a:rPr lang="pl-PL" b="0" dirty="0" smtClean="0"/>
            <a:t>Ograniczenie skali zjawiska wykluczenia społecznego</a:t>
          </a:r>
          <a:endParaRPr lang="pl-PL" b="0" dirty="0"/>
        </a:p>
      </dgm:t>
    </dgm:pt>
    <dgm:pt modelId="{68841262-15C0-4AD3-B13B-3711494EA472}" type="parTrans" cxnId="{49556AFF-EAD4-4B9C-BEAC-4918F624C84E}">
      <dgm:prSet/>
      <dgm:spPr/>
      <dgm:t>
        <a:bodyPr/>
        <a:lstStyle/>
        <a:p>
          <a:endParaRPr lang="pl-PL"/>
        </a:p>
      </dgm:t>
    </dgm:pt>
    <dgm:pt modelId="{7F38221A-457D-4A55-85B6-5F254CC6515E}" type="sibTrans" cxnId="{49556AFF-EAD4-4B9C-BEAC-4918F624C84E}">
      <dgm:prSet/>
      <dgm:spPr/>
      <dgm:t>
        <a:bodyPr/>
        <a:lstStyle/>
        <a:p>
          <a:endParaRPr lang="pl-PL"/>
        </a:p>
      </dgm:t>
    </dgm:pt>
    <dgm:pt modelId="{493BC696-662B-4112-AE73-E8F0925FA339}">
      <dgm:prSet/>
      <dgm:spPr/>
      <dgm:t>
        <a:bodyPr/>
        <a:lstStyle/>
        <a:p>
          <a:pPr rtl="0"/>
          <a:r>
            <a:rPr lang="pl-PL" b="1" dirty="0" smtClean="0"/>
            <a:t>Cel operacyjny 2. </a:t>
          </a:r>
          <a:r>
            <a:rPr lang="pl-PL" b="0" dirty="0" smtClean="0"/>
            <a:t>Rozwój aktywnych form pomocy i integracji społecznej</a:t>
          </a:r>
          <a:endParaRPr lang="pl-PL" b="0" dirty="0"/>
        </a:p>
      </dgm:t>
    </dgm:pt>
    <dgm:pt modelId="{20066EF1-5CAE-432C-82FB-9625B90C7353}" type="parTrans" cxnId="{5AEADC67-57F1-47AE-97D2-DFFC8C073D79}">
      <dgm:prSet/>
      <dgm:spPr/>
      <dgm:t>
        <a:bodyPr/>
        <a:lstStyle/>
        <a:p>
          <a:endParaRPr lang="pl-PL"/>
        </a:p>
      </dgm:t>
    </dgm:pt>
    <dgm:pt modelId="{361BD9F4-CE29-4D81-8CF8-BACF1E9DFB58}" type="sibTrans" cxnId="{5AEADC67-57F1-47AE-97D2-DFFC8C073D79}">
      <dgm:prSet/>
      <dgm:spPr/>
      <dgm:t>
        <a:bodyPr/>
        <a:lstStyle/>
        <a:p>
          <a:endParaRPr lang="pl-PL"/>
        </a:p>
      </dgm:t>
    </dgm:pt>
    <dgm:pt modelId="{643CD38E-A3E4-4DC8-B62B-01191E3969A9}">
      <dgm:prSet/>
      <dgm:spPr/>
      <dgm:t>
        <a:bodyPr/>
        <a:lstStyle/>
        <a:p>
          <a:pPr rtl="0"/>
          <a:r>
            <a:rPr lang="pl-PL" b="1" dirty="0" smtClean="0"/>
            <a:t>Cel operacyjny 3</a:t>
          </a:r>
          <a:r>
            <a:rPr lang="pl-PL" b="0" dirty="0" smtClean="0"/>
            <a:t>. Wspieranie rozwoju zasobów pomocy społecznej i wsparcia rodziny </a:t>
          </a:r>
          <a:endParaRPr lang="pl-PL" b="0" dirty="0"/>
        </a:p>
      </dgm:t>
    </dgm:pt>
    <dgm:pt modelId="{DCCD9381-0602-4DE7-84F5-8126B6DEEA7F}" type="parTrans" cxnId="{321D68C7-C31C-43CD-8B35-648C1E12A833}">
      <dgm:prSet/>
      <dgm:spPr/>
      <dgm:t>
        <a:bodyPr/>
        <a:lstStyle/>
        <a:p>
          <a:endParaRPr lang="pl-PL"/>
        </a:p>
      </dgm:t>
    </dgm:pt>
    <dgm:pt modelId="{98A22274-7275-4125-8CF3-3C68502EADA9}" type="sibTrans" cxnId="{321D68C7-C31C-43CD-8B35-648C1E12A833}">
      <dgm:prSet/>
      <dgm:spPr/>
      <dgm:t>
        <a:bodyPr/>
        <a:lstStyle/>
        <a:p>
          <a:endParaRPr lang="pl-PL"/>
        </a:p>
      </dgm:t>
    </dgm:pt>
    <dgm:pt modelId="{8FD0977F-35B3-480A-A027-B76378FA56B1}" type="pres">
      <dgm:prSet presAssocID="{383664DB-42C4-45AE-993D-33E84D7CBFBF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D2C449E-F32F-4A75-BBA8-C959D1C401B2}" type="pres">
      <dgm:prSet presAssocID="{78A2B649-8C52-4096-8104-BB2168F3B602}" presName="circ1" presStyleLbl="vennNode1" presStyleIdx="0" presStyleCnt="3" custScaleX="120223" custScaleY="114413"/>
      <dgm:spPr/>
      <dgm:t>
        <a:bodyPr/>
        <a:lstStyle/>
        <a:p>
          <a:endParaRPr lang="pl-PL"/>
        </a:p>
      </dgm:t>
    </dgm:pt>
    <dgm:pt modelId="{5C509C77-DB5F-425C-AB89-1A3F072C934E}" type="pres">
      <dgm:prSet presAssocID="{78A2B649-8C52-4096-8104-BB2168F3B60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1BAC8C9-88A6-4185-B205-C4FBE791746B}" type="pres">
      <dgm:prSet presAssocID="{493BC696-662B-4112-AE73-E8F0925FA339}" presName="circ2" presStyleLbl="vennNode1" presStyleIdx="1" presStyleCnt="3" custScaleX="116192" custScaleY="115546"/>
      <dgm:spPr/>
      <dgm:t>
        <a:bodyPr/>
        <a:lstStyle/>
        <a:p>
          <a:endParaRPr lang="pl-PL"/>
        </a:p>
      </dgm:t>
    </dgm:pt>
    <dgm:pt modelId="{E9E1BC3E-65F0-42F8-ABAD-EB91F46BA59D}" type="pres">
      <dgm:prSet presAssocID="{493BC696-662B-4112-AE73-E8F0925FA33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8C7E109-4EF0-40B7-8770-E288B246672D}" type="pres">
      <dgm:prSet presAssocID="{643CD38E-A3E4-4DC8-B62B-01191E3969A9}" presName="circ3" presStyleLbl="vennNode1" presStyleIdx="2" presStyleCnt="3" custScaleX="126946" custScaleY="123074"/>
      <dgm:spPr/>
      <dgm:t>
        <a:bodyPr/>
        <a:lstStyle/>
        <a:p>
          <a:endParaRPr lang="pl-PL"/>
        </a:p>
      </dgm:t>
    </dgm:pt>
    <dgm:pt modelId="{0140A504-6DD1-4DB9-BE7D-246BB4F0A6BF}" type="pres">
      <dgm:prSet presAssocID="{643CD38E-A3E4-4DC8-B62B-01191E3969A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E7A8276-55E2-49A9-8B3C-FC518A36BC5F}" type="presOf" srcId="{493BC696-662B-4112-AE73-E8F0925FA339}" destId="{F1BAC8C9-88A6-4185-B205-C4FBE791746B}" srcOrd="0" destOrd="0" presId="urn:microsoft.com/office/officeart/2005/8/layout/venn1"/>
    <dgm:cxn modelId="{385D2824-CBD2-4DB3-815D-B4AC6BF8EA6C}" type="presOf" srcId="{643CD38E-A3E4-4DC8-B62B-01191E3969A9}" destId="{0140A504-6DD1-4DB9-BE7D-246BB4F0A6BF}" srcOrd="1" destOrd="0" presId="urn:microsoft.com/office/officeart/2005/8/layout/venn1"/>
    <dgm:cxn modelId="{49556AFF-EAD4-4B9C-BEAC-4918F624C84E}" srcId="{383664DB-42C4-45AE-993D-33E84D7CBFBF}" destId="{78A2B649-8C52-4096-8104-BB2168F3B602}" srcOrd="0" destOrd="0" parTransId="{68841262-15C0-4AD3-B13B-3711494EA472}" sibTransId="{7F38221A-457D-4A55-85B6-5F254CC6515E}"/>
    <dgm:cxn modelId="{D7F7DE99-1FCE-4A76-9E06-51A615507845}" type="presOf" srcId="{383664DB-42C4-45AE-993D-33E84D7CBFBF}" destId="{8FD0977F-35B3-480A-A027-B76378FA56B1}" srcOrd="0" destOrd="0" presId="urn:microsoft.com/office/officeart/2005/8/layout/venn1"/>
    <dgm:cxn modelId="{5AEADC67-57F1-47AE-97D2-DFFC8C073D79}" srcId="{383664DB-42C4-45AE-993D-33E84D7CBFBF}" destId="{493BC696-662B-4112-AE73-E8F0925FA339}" srcOrd="1" destOrd="0" parTransId="{20066EF1-5CAE-432C-82FB-9625B90C7353}" sibTransId="{361BD9F4-CE29-4D81-8CF8-BACF1E9DFB58}"/>
    <dgm:cxn modelId="{2EB7212F-FA7D-48E4-B789-E390B55BAB1F}" type="presOf" srcId="{78A2B649-8C52-4096-8104-BB2168F3B602}" destId="{5C509C77-DB5F-425C-AB89-1A3F072C934E}" srcOrd="1" destOrd="0" presId="urn:microsoft.com/office/officeart/2005/8/layout/venn1"/>
    <dgm:cxn modelId="{321D68C7-C31C-43CD-8B35-648C1E12A833}" srcId="{383664DB-42C4-45AE-993D-33E84D7CBFBF}" destId="{643CD38E-A3E4-4DC8-B62B-01191E3969A9}" srcOrd="2" destOrd="0" parTransId="{DCCD9381-0602-4DE7-84F5-8126B6DEEA7F}" sibTransId="{98A22274-7275-4125-8CF3-3C68502EADA9}"/>
    <dgm:cxn modelId="{B53B813B-C742-4827-BBE8-930F66651615}" type="presOf" srcId="{78A2B649-8C52-4096-8104-BB2168F3B602}" destId="{AD2C449E-F32F-4A75-BBA8-C959D1C401B2}" srcOrd="0" destOrd="0" presId="urn:microsoft.com/office/officeart/2005/8/layout/venn1"/>
    <dgm:cxn modelId="{7C7EF2BC-657D-47CF-9D1F-272A3860ED97}" type="presOf" srcId="{643CD38E-A3E4-4DC8-B62B-01191E3969A9}" destId="{F8C7E109-4EF0-40B7-8770-E288B246672D}" srcOrd="0" destOrd="0" presId="urn:microsoft.com/office/officeart/2005/8/layout/venn1"/>
    <dgm:cxn modelId="{6F105F74-7E88-44E6-9545-47B28D77D94B}" type="presOf" srcId="{493BC696-662B-4112-AE73-E8F0925FA339}" destId="{E9E1BC3E-65F0-42F8-ABAD-EB91F46BA59D}" srcOrd="1" destOrd="0" presId="urn:microsoft.com/office/officeart/2005/8/layout/venn1"/>
    <dgm:cxn modelId="{A33B425D-0EC6-4371-9237-40B952DAE22E}" type="presParOf" srcId="{8FD0977F-35B3-480A-A027-B76378FA56B1}" destId="{AD2C449E-F32F-4A75-BBA8-C959D1C401B2}" srcOrd="0" destOrd="0" presId="urn:microsoft.com/office/officeart/2005/8/layout/venn1"/>
    <dgm:cxn modelId="{CE8626D1-CCDA-47F8-9A1B-4B2CC0BACB68}" type="presParOf" srcId="{8FD0977F-35B3-480A-A027-B76378FA56B1}" destId="{5C509C77-DB5F-425C-AB89-1A3F072C934E}" srcOrd="1" destOrd="0" presId="urn:microsoft.com/office/officeart/2005/8/layout/venn1"/>
    <dgm:cxn modelId="{86D18A1E-5347-4FFB-B7CE-F0C33BD4DB5E}" type="presParOf" srcId="{8FD0977F-35B3-480A-A027-B76378FA56B1}" destId="{F1BAC8C9-88A6-4185-B205-C4FBE791746B}" srcOrd="2" destOrd="0" presId="urn:microsoft.com/office/officeart/2005/8/layout/venn1"/>
    <dgm:cxn modelId="{9EF01F21-118A-41C1-88F7-7AE09E8F2BF4}" type="presParOf" srcId="{8FD0977F-35B3-480A-A027-B76378FA56B1}" destId="{E9E1BC3E-65F0-42F8-ABAD-EB91F46BA59D}" srcOrd="3" destOrd="0" presId="urn:microsoft.com/office/officeart/2005/8/layout/venn1"/>
    <dgm:cxn modelId="{8B472864-ED97-4553-9B06-01ECE43D2293}" type="presParOf" srcId="{8FD0977F-35B3-480A-A027-B76378FA56B1}" destId="{F8C7E109-4EF0-40B7-8770-E288B246672D}" srcOrd="4" destOrd="0" presId="urn:microsoft.com/office/officeart/2005/8/layout/venn1"/>
    <dgm:cxn modelId="{8564594F-E802-42D1-84D8-C4B3AA97C5CF}" type="presParOf" srcId="{8FD0977F-35B3-480A-A027-B76378FA56B1}" destId="{0140A504-6DD1-4DB9-BE7D-246BB4F0A6BF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E0CB1DF-76A1-4ABA-AADB-A4546A29732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3D9EC1DD-58BB-4FE8-AC79-0B55ECF8CF4B}">
      <dgm:prSet/>
      <dgm:spPr/>
      <dgm:t>
        <a:bodyPr/>
        <a:lstStyle/>
        <a:p>
          <a:pPr rtl="0"/>
          <a:r>
            <a:rPr lang="pl-PL" b="1" smtClean="0"/>
            <a:t>DZIAŁANIA:</a:t>
          </a:r>
          <a:endParaRPr lang="pl-PL"/>
        </a:p>
      </dgm:t>
    </dgm:pt>
    <dgm:pt modelId="{4A189CE7-FA34-4BB6-BF33-585BAD1813F0}" type="parTrans" cxnId="{4FF7440C-8F1C-4816-857F-EAE276973990}">
      <dgm:prSet/>
      <dgm:spPr/>
      <dgm:t>
        <a:bodyPr/>
        <a:lstStyle/>
        <a:p>
          <a:endParaRPr lang="pl-PL"/>
        </a:p>
      </dgm:t>
    </dgm:pt>
    <dgm:pt modelId="{A68EB80E-D2ED-4E71-8545-56E9D24168D9}" type="sibTrans" cxnId="{4FF7440C-8F1C-4816-857F-EAE276973990}">
      <dgm:prSet/>
      <dgm:spPr/>
      <dgm:t>
        <a:bodyPr/>
        <a:lstStyle/>
        <a:p>
          <a:endParaRPr lang="pl-PL"/>
        </a:p>
      </dgm:t>
    </dgm:pt>
    <dgm:pt modelId="{10848FCE-B8FA-42A5-A1AE-24175B9CF0EC}">
      <dgm:prSet/>
      <dgm:spPr/>
      <dgm:t>
        <a:bodyPr/>
        <a:lstStyle/>
        <a:p>
          <a:pPr rtl="0"/>
          <a:r>
            <a:rPr lang="pl-PL" dirty="0" smtClean="0"/>
            <a:t>1.1. Inspirowanie, wdrażanie i promowanie nowych rozwiązań w zakresie aktywizacji, integracji oraz reintegracji społecznej i zawodowej osób i rodzin zagrożonych wykluczeniem społecznym. </a:t>
          </a:r>
          <a:endParaRPr lang="pl-PL" dirty="0"/>
        </a:p>
      </dgm:t>
    </dgm:pt>
    <dgm:pt modelId="{C099F3E4-AC83-4DAE-AD3C-325BBF17834D}" type="parTrans" cxnId="{76681682-0CDE-4311-9B95-B02451417C0B}">
      <dgm:prSet/>
      <dgm:spPr/>
      <dgm:t>
        <a:bodyPr/>
        <a:lstStyle/>
        <a:p>
          <a:endParaRPr lang="pl-PL"/>
        </a:p>
      </dgm:t>
    </dgm:pt>
    <dgm:pt modelId="{C1B536AD-9599-4FAD-8BA5-ADEEC0A514A1}" type="sibTrans" cxnId="{76681682-0CDE-4311-9B95-B02451417C0B}">
      <dgm:prSet/>
      <dgm:spPr/>
      <dgm:t>
        <a:bodyPr/>
        <a:lstStyle/>
        <a:p>
          <a:endParaRPr lang="pl-PL"/>
        </a:p>
      </dgm:t>
    </dgm:pt>
    <dgm:pt modelId="{CC637ADC-CC5A-4A5A-9793-F2D42B70DEE6}">
      <dgm:prSet/>
      <dgm:spPr/>
      <dgm:t>
        <a:bodyPr/>
        <a:lstStyle/>
        <a:p>
          <a:pPr rtl="0"/>
          <a:r>
            <a:rPr lang="pl-PL" dirty="0" smtClean="0"/>
            <a:t>1.2. Wspieranie rozwoju poradnictwa i usług specjalistycznych dla osób zagrożonych wykluczeniem społecznym.</a:t>
          </a:r>
          <a:endParaRPr lang="pl-PL" dirty="0"/>
        </a:p>
      </dgm:t>
    </dgm:pt>
    <dgm:pt modelId="{5BE70EDB-560A-4586-AB3F-E2874CE289DA}" type="parTrans" cxnId="{D083E3AE-0E55-4175-BF17-207446542685}">
      <dgm:prSet/>
      <dgm:spPr/>
      <dgm:t>
        <a:bodyPr/>
        <a:lstStyle/>
        <a:p>
          <a:endParaRPr lang="pl-PL"/>
        </a:p>
      </dgm:t>
    </dgm:pt>
    <dgm:pt modelId="{48960E84-16CF-4402-B664-CA5C6EA3040D}" type="sibTrans" cxnId="{D083E3AE-0E55-4175-BF17-207446542685}">
      <dgm:prSet/>
      <dgm:spPr/>
      <dgm:t>
        <a:bodyPr/>
        <a:lstStyle/>
        <a:p>
          <a:endParaRPr lang="pl-PL"/>
        </a:p>
      </dgm:t>
    </dgm:pt>
    <dgm:pt modelId="{35D6818F-3CD1-4439-B22A-EA2DC40C615D}">
      <dgm:prSet/>
      <dgm:spPr/>
      <dgm:t>
        <a:bodyPr/>
        <a:lstStyle/>
        <a:p>
          <a:pPr rtl="0"/>
          <a:r>
            <a:rPr lang="pl-PL" dirty="0" smtClean="0"/>
            <a:t>1.3. Promowanie i wdrażanie różnych form i  metod pracy socjalnej. </a:t>
          </a:r>
          <a:endParaRPr lang="pl-PL" dirty="0"/>
        </a:p>
      </dgm:t>
    </dgm:pt>
    <dgm:pt modelId="{2F3EBBA7-6007-4DB4-9FB0-0C4CF202E71B}" type="parTrans" cxnId="{119E36C0-88B8-463E-953B-488F81AB6587}">
      <dgm:prSet/>
      <dgm:spPr/>
      <dgm:t>
        <a:bodyPr/>
        <a:lstStyle/>
        <a:p>
          <a:endParaRPr lang="pl-PL"/>
        </a:p>
      </dgm:t>
    </dgm:pt>
    <dgm:pt modelId="{A0851A0F-A6A8-43D6-A205-D2E9669BE3EF}" type="sibTrans" cxnId="{119E36C0-88B8-463E-953B-488F81AB6587}">
      <dgm:prSet/>
      <dgm:spPr/>
      <dgm:t>
        <a:bodyPr/>
        <a:lstStyle/>
        <a:p>
          <a:endParaRPr lang="pl-PL"/>
        </a:p>
      </dgm:t>
    </dgm:pt>
    <dgm:pt modelId="{662CA5DF-3702-47CC-8950-C72DD7189643}">
      <dgm:prSet/>
      <dgm:spPr/>
      <dgm:t>
        <a:bodyPr/>
        <a:lstStyle/>
        <a:p>
          <a:pPr rtl="0"/>
          <a:r>
            <a:rPr lang="pl-PL" dirty="0" smtClean="0"/>
            <a:t>1.4. Promowanie „dobrych praktyk” i rozwiązań środowiskowych na rzecz aktywności i usamodzielniania rodzin.</a:t>
          </a:r>
          <a:endParaRPr lang="pl-PL" dirty="0"/>
        </a:p>
      </dgm:t>
    </dgm:pt>
    <dgm:pt modelId="{8DB866AD-9B1C-4F9E-B231-00997CEDB68A}" type="parTrans" cxnId="{BAF0D879-3F8A-466E-8E1F-5C0CA3B210C6}">
      <dgm:prSet/>
      <dgm:spPr/>
      <dgm:t>
        <a:bodyPr/>
        <a:lstStyle/>
        <a:p>
          <a:endParaRPr lang="pl-PL"/>
        </a:p>
      </dgm:t>
    </dgm:pt>
    <dgm:pt modelId="{8BA9194E-52FB-4ABA-ACD5-FDD18646AC40}" type="sibTrans" cxnId="{BAF0D879-3F8A-466E-8E1F-5C0CA3B210C6}">
      <dgm:prSet/>
      <dgm:spPr/>
      <dgm:t>
        <a:bodyPr/>
        <a:lstStyle/>
        <a:p>
          <a:endParaRPr lang="pl-PL"/>
        </a:p>
      </dgm:t>
    </dgm:pt>
    <dgm:pt modelId="{BE706FDF-0EDA-4B82-885F-E2E3633946D5}">
      <dgm:prSet/>
      <dgm:spPr/>
      <dgm:t>
        <a:bodyPr/>
        <a:lstStyle/>
        <a:p>
          <a:pPr rtl="0"/>
          <a:r>
            <a:rPr lang="pl-PL" dirty="0" smtClean="0"/>
            <a:t>1.5. Wspieranie działań na rzecz osób zagrożonych wykluczeniem społecznym, w tym ubóstwem.</a:t>
          </a:r>
          <a:endParaRPr lang="pl-PL" dirty="0"/>
        </a:p>
      </dgm:t>
    </dgm:pt>
    <dgm:pt modelId="{692F86A1-9641-453D-8617-BCA4A93A3AA5}" type="parTrans" cxnId="{34BFD3B9-E7C3-46D3-9E0F-BDF4A10712D5}">
      <dgm:prSet/>
      <dgm:spPr/>
      <dgm:t>
        <a:bodyPr/>
        <a:lstStyle/>
        <a:p>
          <a:endParaRPr lang="pl-PL"/>
        </a:p>
      </dgm:t>
    </dgm:pt>
    <dgm:pt modelId="{DDFD3C26-A45C-436B-BEE0-BEE8804C28F3}" type="sibTrans" cxnId="{34BFD3B9-E7C3-46D3-9E0F-BDF4A10712D5}">
      <dgm:prSet/>
      <dgm:spPr/>
      <dgm:t>
        <a:bodyPr/>
        <a:lstStyle/>
        <a:p>
          <a:endParaRPr lang="pl-PL"/>
        </a:p>
      </dgm:t>
    </dgm:pt>
    <dgm:pt modelId="{AA042795-FE9A-4A2A-B9B7-957A273B3D9F}">
      <dgm:prSet/>
      <dgm:spPr/>
      <dgm:t>
        <a:bodyPr/>
        <a:lstStyle/>
        <a:p>
          <a:pPr rtl="0"/>
          <a:r>
            <a:rPr lang="pl-PL" dirty="0" smtClean="0"/>
            <a:t>1.6. Integrowanie, współpraca oraz koordynowanie działań instytucji i organizacji istotnych dla zaspokajania potrzeb społeczności lokalnych, w tym aktywizacja osób i rodzin korzystających z pomocy społecznej. </a:t>
          </a:r>
          <a:endParaRPr lang="pl-PL" dirty="0"/>
        </a:p>
      </dgm:t>
    </dgm:pt>
    <dgm:pt modelId="{7BEB23C7-D71D-45FA-9DBC-4F369CB8A298}" type="parTrans" cxnId="{E00C28AF-E919-4860-903E-B704441863B3}">
      <dgm:prSet/>
      <dgm:spPr/>
      <dgm:t>
        <a:bodyPr/>
        <a:lstStyle/>
        <a:p>
          <a:endParaRPr lang="pl-PL"/>
        </a:p>
      </dgm:t>
    </dgm:pt>
    <dgm:pt modelId="{16A5D571-2F2B-4988-A4B3-13DBFD2B30EB}" type="sibTrans" cxnId="{E00C28AF-E919-4860-903E-B704441863B3}">
      <dgm:prSet/>
      <dgm:spPr/>
      <dgm:t>
        <a:bodyPr/>
        <a:lstStyle/>
        <a:p>
          <a:endParaRPr lang="pl-PL"/>
        </a:p>
      </dgm:t>
    </dgm:pt>
    <dgm:pt modelId="{AB3905FC-6D14-4553-AC69-BA6DF19493D4}">
      <dgm:prSet/>
      <dgm:spPr/>
      <dgm:t>
        <a:bodyPr/>
        <a:lstStyle/>
        <a:p>
          <a:pPr rtl="0"/>
          <a:r>
            <a:rPr lang="pl-PL" dirty="0" smtClean="0"/>
            <a:t>1.7. Identyfikacja, diagnozowanie, badanie i monitorowanie natężenia wybranych problemów społecznych w województwie podlaskim.</a:t>
          </a:r>
          <a:endParaRPr lang="pl-PL" dirty="0"/>
        </a:p>
      </dgm:t>
    </dgm:pt>
    <dgm:pt modelId="{13D9B358-0214-4B81-8766-A42EEAA4E731}" type="parTrans" cxnId="{ED4666E7-D058-49EF-B4F2-DE80A5789F80}">
      <dgm:prSet/>
      <dgm:spPr/>
      <dgm:t>
        <a:bodyPr/>
        <a:lstStyle/>
        <a:p>
          <a:endParaRPr lang="pl-PL"/>
        </a:p>
      </dgm:t>
    </dgm:pt>
    <dgm:pt modelId="{7ACBA1D7-B999-4848-80B5-E049BF14F11C}" type="sibTrans" cxnId="{ED4666E7-D058-49EF-B4F2-DE80A5789F80}">
      <dgm:prSet/>
      <dgm:spPr/>
      <dgm:t>
        <a:bodyPr/>
        <a:lstStyle/>
        <a:p>
          <a:endParaRPr lang="pl-PL"/>
        </a:p>
      </dgm:t>
    </dgm:pt>
    <dgm:pt modelId="{A6FB359E-AE45-4563-94DB-9A764459BE55}" type="pres">
      <dgm:prSet presAssocID="{2E0CB1DF-76A1-4ABA-AADB-A4546A2973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62ED9AE-8324-4BDD-BECA-309B1BEC454B}" type="pres">
      <dgm:prSet presAssocID="{3D9EC1DD-58BB-4FE8-AC79-0B55ECF8CF4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948870B-62BF-453A-BB73-63B60FCDC696}" type="pres">
      <dgm:prSet presAssocID="{3D9EC1DD-58BB-4FE8-AC79-0B55ECF8CF4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FF7440C-8F1C-4816-857F-EAE276973990}" srcId="{2E0CB1DF-76A1-4ABA-AADB-A4546A29732A}" destId="{3D9EC1DD-58BB-4FE8-AC79-0B55ECF8CF4B}" srcOrd="0" destOrd="0" parTransId="{4A189CE7-FA34-4BB6-BF33-585BAD1813F0}" sibTransId="{A68EB80E-D2ED-4E71-8545-56E9D24168D9}"/>
    <dgm:cxn modelId="{BAF0D879-3F8A-466E-8E1F-5C0CA3B210C6}" srcId="{3D9EC1DD-58BB-4FE8-AC79-0B55ECF8CF4B}" destId="{662CA5DF-3702-47CC-8950-C72DD7189643}" srcOrd="3" destOrd="0" parTransId="{8DB866AD-9B1C-4F9E-B231-00997CEDB68A}" sibTransId="{8BA9194E-52FB-4ABA-ACD5-FDD18646AC40}"/>
    <dgm:cxn modelId="{ED4666E7-D058-49EF-B4F2-DE80A5789F80}" srcId="{3D9EC1DD-58BB-4FE8-AC79-0B55ECF8CF4B}" destId="{AB3905FC-6D14-4553-AC69-BA6DF19493D4}" srcOrd="6" destOrd="0" parTransId="{13D9B358-0214-4B81-8766-A42EEAA4E731}" sibTransId="{7ACBA1D7-B999-4848-80B5-E049BF14F11C}"/>
    <dgm:cxn modelId="{93339940-232C-4FBB-945E-9026ECDF979A}" type="presOf" srcId="{AB3905FC-6D14-4553-AC69-BA6DF19493D4}" destId="{D948870B-62BF-453A-BB73-63B60FCDC696}" srcOrd="0" destOrd="6" presId="urn:microsoft.com/office/officeart/2005/8/layout/vList2"/>
    <dgm:cxn modelId="{D083E3AE-0E55-4175-BF17-207446542685}" srcId="{3D9EC1DD-58BB-4FE8-AC79-0B55ECF8CF4B}" destId="{CC637ADC-CC5A-4A5A-9793-F2D42B70DEE6}" srcOrd="1" destOrd="0" parTransId="{5BE70EDB-560A-4586-AB3F-E2874CE289DA}" sibTransId="{48960E84-16CF-4402-B664-CA5C6EA3040D}"/>
    <dgm:cxn modelId="{119E36C0-88B8-463E-953B-488F81AB6587}" srcId="{3D9EC1DD-58BB-4FE8-AC79-0B55ECF8CF4B}" destId="{35D6818F-3CD1-4439-B22A-EA2DC40C615D}" srcOrd="2" destOrd="0" parTransId="{2F3EBBA7-6007-4DB4-9FB0-0C4CF202E71B}" sibTransId="{A0851A0F-A6A8-43D6-A205-D2E9669BE3EF}"/>
    <dgm:cxn modelId="{51E4E1DF-2E63-422B-98B2-8BEBF61DBF95}" type="presOf" srcId="{662CA5DF-3702-47CC-8950-C72DD7189643}" destId="{D948870B-62BF-453A-BB73-63B60FCDC696}" srcOrd="0" destOrd="3" presId="urn:microsoft.com/office/officeart/2005/8/layout/vList2"/>
    <dgm:cxn modelId="{80C93AE5-6F08-4E1D-B205-24A7AB2EDAF4}" type="presOf" srcId="{CC637ADC-CC5A-4A5A-9793-F2D42B70DEE6}" destId="{D948870B-62BF-453A-BB73-63B60FCDC696}" srcOrd="0" destOrd="1" presId="urn:microsoft.com/office/officeart/2005/8/layout/vList2"/>
    <dgm:cxn modelId="{34BFD3B9-E7C3-46D3-9E0F-BDF4A10712D5}" srcId="{3D9EC1DD-58BB-4FE8-AC79-0B55ECF8CF4B}" destId="{BE706FDF-0EDA-4B82-885F-E2E3633946D5}" srcOrd="4" destOrd="0" parTransId="{692F86A1-9641-453D-8617-BCA4A93A3AA5}" sibTransId="{DDFD3C26-A45C-436B-BEE0-BEE8804C28F3}"/>
    <dgm:cxn modelId="{E8DA648C-C5EE-4109-AEBF-417898F74ECF}" type="presOf" srcId="{35D6818F-3CD1-4439-B22A-EA2DC40C615D}" destId="{D948870B-62BF-453A-BB73-63B60FCDC696}" srcOrd="0" destOrd="2" presId="urn:microsoft.com/office/officeart/2005/8/layout/vList2"/>
    <dgm:cxn modelId="{4E71CF1F-F228-4183-BAC6-1FDA94A2BEE6}" type="presOf" srcId="{2E0CB1DF-76A1-4ABA-AADB-A4546A29732A}" destId="{A6FB359E-AE45-4563-94DB-9A764459BE55}" srcOrd="0" destOrd="0" presId="urn:microsoft.com/office/officeart/2005/8/layout/vList2"/>
    <dgm:cxn modelId="{BA3E3811-7002-4F6E-AD52-D86E9C67B88D}" type="presOf" srcId="{AA042795-FE9A-4A2A-B9B7-957A273B3D9F}" destId="{D948870B-62BF-453A-BB73-63B60FCDC696}" srcOrd="0" destOrd="5" presId="urn:microsoft.com/office/officeart/2005/8/layout/vList2"/>
    <dgm:cxn modelId="{76681682-0CDE-4311-9B95-B02451417C0B}" srcId="{3D9EC1DD-58BB-4FE8-AC79-0B55ECF8CF4B}" destId="{10848FCE-B8FA-42A5-A1AE-24175B9CF0EC}" srcOrd="0" destOrd="0" parTransId="{C099F3E4-AC83-4DAE-AD3C-325BBF17834D}" sibTransId="{C1B536AD-9599-4FAD-8BA5-ADEEC0A514A1}"/>
    <dgm:cxn modelId="{FBC92E28-C175-4C8E-959F-FAAD1778662F}" type="presOf" srcId="{10848FCE-B8FA-42A5-A1AE-24175B9CF0EC}" destId="{D948870B-62BF-453A-BB73-63B60FCDC696}" srcOrd="0" destOrd="0" presId="urn:microsoft.com/office/officeart/2005/8/layout/vList2"/>
    <dgm:cxn modelId="{EFE71CFE-AB7A-4AB2-B0D3-FC991A3D3790}" type="presOf" srcId="{BE706FDF-0EDA-4B82-885F-E2E3633946D5}" destId="{D948870B-62BF-453A-BB73-63B60FCDC696}" srcOrd="0" destOrd="4" presId="urn:microsoft.com/office/officeart/2005/8/layout/vList2"/>
    <dgm:cxn modelId="{0F78760D-7589-4D18-A1EF-D15222D87BC6}" type="presOf" srcId="{3D9EC1DD-58BB-4FE8-AC79-0B55ECF8CF4B}" destId="{C62ED9AE-8324-4BDD-BECA-309B1BEC454B}" srcOrd="0" destOrd="0" presId="urn:microsoft.com/office/officeart/2005/8/layout/vList2"/>
    <dgm:cxn modelId="{E00C28AF-E919-4860-903E-B704441863B3}" srcId="{3D9EC1DD-58BB-4FE8-AC79-0B55ECF8CF4B}" destId="{AA042795-FE9A-4A2A-B9B7-957A273B3D9F}" srcOrd="5" destOrd="0" parTransId="{7BEB23C7-D71D-45FA-9DBC-4F369CB8A298}" sibTransId="{16A5D571-2F2B-4988-A4B3-13DBFD2B30EB}"/>
    <dgm:cxn modelId="{E309A874-A01D-4525-A519-9DBD77231138}" type="presParOf" srcId="{A6FB359E-AE45-4563-94DB-9A764459BE55}" destId="{C62ED9AE-8324-4BDD-BECA-309B1BEC454B}" srcOrd="0" destOrd="0" presId="urn:microsoft.com/office/officeart/2005/8/layout/vList2"/>
    <dgm:cxn modelId="{240B7447-8153-461A-8494-2220AD4BBA47}" type="presParOf" srcId="{A6FB359E-AE45-4563-94DB-9A764459BE55}" destId="{D948870B-62BF-453A-BB73-63B60FCDC696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B06E14E-FBAE-420C-8FA6-09524A2A9ECD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E1F69354-C94F-4636-94FA-C3077AA434C0}">
      <dgm:prSet/>
      <dgm:spPr/>
      <dgm:t>
        <a:bodyPr/>
        <a:lstStyle/>
        <a:p>
          <a:pPr rtl="0"/>
          <a:r>
            <a:rPr lang="pl-PL" dirty="0" smtClean="0"/>
            <a:t>- liczba rodzin objętych pracą socjalną</a:t>
          </a:r>
          <a:endParaRPr lang="pl-PL" dirty="0"/>
        </a:p>
      </dgm:t>
    </dgm:pt>
    <dgm:pt modelId="{82F5F4CB-66C1-44CA-9176-38D9CB1EF53B}" type="parTrans" cxnId="{82EC0BD1-DB61-433C-A4FF-78A04BB881A4}">
      <dgm:prSet/>
      <dgm:spPr/>
      <dgm:t>
        <a:bodyPr/>
        <a:lstStyle/>
        <a:p>
          <a:endParaRPr lang="pl-PL"/>
        </a:p>
      </dgm:t>
    </dgm:pt>
    <dgm:pt modelId="{0B1928AB-129A-4E0E-ABE5-3F31181C9439}" type="sibTrans" cxnId="{82EC0BD1-DB61-433C-A4FF-78A04BB881A4}">
      <dgm:prSet/>
      <dgm:spPr/>
      <dgm:t>
        <a:bodyPr/>
        <a:lstStyle/>
        <a:p>
          <a:endParaRPr lang="pl-PL"/>
        </a:p>
      </dgm:t>
    </dgm:pt>
    <dgm:pt modelId="{E1B80446-4739-4316-8100-64D0BBDA2364}">
      <dgm:prSet/>
      <dgm:spPr/>
      <dgm:t>
        <a:bodyPr/>
        <a:lstStyle/>
        <a:p>
          <a:pPr rtl="0"/>
          <a:r>
            <a:rPr lang="pl-PL" dirty="0" smtClean="0"/>
            <a:t>- liczba osób z zawartym kontraktem socjalnym</a:t>
          </a:r>
          <a:endParaRPr lang="pl-PL" dirty="0"/>
        </a:p>
      </dgm:t>
    </dgm:pt>
    <dgm:pt modelId="{7E391C22-1CC1-4D15-9698-305E484F3204}" type="parTrans" cxnId="{2161E30C-6667-49CB-98BC-6F55B4C24BD3}">
      <dgm:prSet/>
      <dgm:spPr/>
      <dgm:t>
        <a:bodyPr/>
        <a:lstStyle/>
        <a:p>
          <a:endParaRPr lang="pl-PL"/>
        </a:p>
      </dgm:t>
    </dgm:pt>
    <dgm:pt modelId="{B6BB0DBD-E88B-43A3-AABC-126A64882256}" type="sibTrans" cxnId="{2161E30C-6667-49CB-98BC-6F55B4C24BD3}">
      <dgm:prSet/>
      <dgm:spPr/>
      <dgm:t>
        <a:bodyPr/>
        <a:lstStyle/>
        <a:p>
          <a:endParaRPr lang="pl-PL"/>
        </a:p>
      </dgm:t>
    </dgm:pt>
    <dgm:pt modelId="{D690E20C-C763-45D8-860C-EAEDECAAACDA}">
      <dgm:prSet/>
      <dgm:spPr/>
      <dgm:t>
        <a:bodyPr/>
        <a:lstStyle/>
        <a:p>
          <a:pPr rtl="0"/>
          <a:r>
            <a:rPr lang="pl-PL" dirty="0" smtClean="0"/>
            <a:t>- liczba osób objętych indywidualnym programem pomocy </a:t>
          </a:r>
          <a:endParaRPr lang="pl-PL" dirty="0"/>
        </a:p>
      </dgm:t>
    </dgm:pt>
    <dgm:pt modelId="{C983C936-705B-497F-8055-81E3DE29622B}" type="parTrans" cxnId="{9B1FA388-C4D9-4574-BECF-6D30992B87CE}">
      <dgm:prSet/>
      <dgm:spPr/>
      <dgm:t>
        <a:bodyPr/>
        <a:lstStyle/>
        <a:p>
          <a:endParaRPr lang="pl-PL"/>
        </a:p>
      </dgm:t>
    </dgm:pt>
    <dgm:pt modelId="{2C9B1399-8998-4AD9-A647-D15BB930F496}" type="sibTrans" cxnId="{9B1FA388-C4D9-4574-BECF-6D30992B87CE}">
      <dgm:prSet/>
      <dgm:spPr/>
      <dgm:t>
        <a:bodyPr/>
        <a:lstStyle/>
        <a:p>
          <a:endParaRPr lang="pl-PL"/>
        </a:p>
      </dgm:t>
    </dgm:pt>
    <dgm:pt modelId="{A0E7D44F-84D4-4953-97B7-FFCEE16E6B8B}">
      <dgm:prSet/>
      <dgm:spPr/>
      <dgm:t>
        <a:bodyPr/>
        <a:lstStyle/>
        <a:p>
          <a:pPr rtl="0"/>
          <a:r>
            <a:rPr lang="pl-PL" dirty="0" smtClean="0"/>
            <a:t>- liczba badań monitorujących natężenie problemów społecznych</a:t>
          </a:r>
          <a:endParaRPr lang="pl-PL" dirty="0"/>
        </a:p>
      </dgm:t>
    </dgm:pt>
    <dgm:pt modelId="{6C7B9E05-BAFC-465F-80A4-AD5DF50824A3}" type="parTrans" cxnId="{3D800A94-235D-43B3-9848-641A73CB7FCF}">
      <dgm:prSet/>
      <dgm:spPr/>
      <dgm:t>
        <a:bodyPr/>
        <a:lstStyle/>
        <a:p>
          <a:endParaRPr lang="pl-PL"/>
        </a:p>
      </dgm:t>
    </dgm:pt>
    <dgm:pt modelId="{BE45B42A-F975-4181-8A76-E0387AD789C6}" type="sibTrans" cxnId="{3D800A94-235D-43B3-9848-641A73CB7FCF}">
      <dgm:prSet/>
      <dgm:spPr/>
      <dgm:t>
        <a:bodyPr/>
        <a:lstStyle/>
        <a:p>
          <a:endParaRPr lang="pl-PL"/>
        </a:p>
      </dgm:t>
    </dgm:pt>
    <dgm:pt modelId="{A3787E7C-7D9C-4D72-8257-1B1D02197307}">
      <dgm:prSet/>
      <dgm:spPr/>
      <dgm:t>
        <a:bodyPr/>
        <a:lstStyle/>
        <a:p>
          <a:pPr rtl="0"/>
          <a:r>
            <a:rPr lang="pl-PL" dirty="0" smtClean="0"/>
            <a:t>- liczba osób zagrożonych ubóstwem lub wykluczeniem społecznym</a:t>
          </a:r>
          <a:endParaRPr lang="pl-PL" dirty="0"/>
        </a:p>
      </dgm:t>
    </dgm:pt>
    <dgm:pt modelId="{82054490-CCFC-4AD6-B591-1D0325D2CA09}" type="parTrans" cxnId="{F1D9827B-F878-44AB-A318-7561E3853543}">
      <dgm:prSet/>
      <dgm:spPr/>
      <dgm:t>
        <a:bodyPr/>
        <a:lstStyle/>
        <a:p>
          <a:endParaRPr lang="pl-PL"/>
        </a:p>
      </dgm:t>
    </dgm:pt>
    <dgm:pt modelId="{23F48FAB-675A-41B3-9FBB-E2CBF2E2DBAB}" type="sibTrans" cxnId="{F1D9827B-F878-44AB-A318-7561E3853543}">
      <dgm:prSet/>
      <dgm:spPr/>
      <dgm:t>
        <a:bodyPr/>
        <a:lstStyle/>
        <a:p>
          <a:endParaRPr lang="pl-PL"/>
        </a:p>
      </dgm:t>
    </dgm:pt>
    <dgm:pt modelId="{55CD7CA0-3502-4E91-82EC-03F60180E5A0}" type="pres">
      <dgm:prSet presAssocID="{2B06E14E-FBAE-420C-8FA6-09524A2A9ECD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FA6C8FEC-108D-4FDD-9371-B9922CAE0C5E}" type="pres">
      <dgm:prSet presAssocID="{2B06E14E-FBAE-420C-8FA6-09524A2A9ECD}" presName="Name1" presStyleCnt="0"/>
      <dgm:spPr/>
    </dgm:pt>
    <dgm:pt modelId="{E4C2B068-069C-44EB-B226-5530C415DF28}" type="pres">
      <dgm:prSet presAssocID="{2B06E14E-FBAE-420C-8FA6-09524A2A9ECD}" presName="cycle" presStyleCnt="0"/>
      <dgm:spPr/>
    </dgm:pt>
    <dgm:pt modelId="{9EF80438-337E-4027-8673-FC159E8E1C8E}" type="pres">
      <dgm:prSet presAssocID="{2B06E14E-FBAE-420C-8FA6-09524A2A9ECD}" presName="srcNode" presStyleLbl="node1" presStyleIdx="0" presStyleCnt="5"/>
      <dgm:spPr/>
    </dgm:pt>
    <dgm:pt modelId="{9B9ABE2F-584E-43F2-B0F2-305F339D515D}" type="pres">
      <dgm:prSet presAssocID="{2B06E14E-FBAE-420C-8FA6-09524A2A9ECD}" presName="conn" presStyleLbl="parChTrans1D2" presStyleIdx="0" presStyleCnt="1"/>
      <dgm:spPr/>
      <dgm:t>
        <a:bodyPr/>
        <a:lstStyle/>
        <a:p>
          <a:endParaRPr lang="pl-PL"/>
        </a:p>
      </dgm:t>
    </dgm:pt>
    <dgm:pt modelId="{DD6B8D4B-5158-45A5-BA53-A395886FDBE3}" type="pres">
      <dgm:prSet presAssocID="{2B06E14E-FBAE-420C-8FA6-09524A2A9ECD}" presName="extraNode" presStyleLbl="node1" presStyleIdx="0" presStyleCnt="5"/>
      <dgm:spPr/>
    </dgm:pt>
    <dgm:pt modelId="{2C705171-89F7-4371-9B22-A2AF562BAC2F}" type="pres">
      <dgm:prSet presAssocID="{2B06E14E-FBAE-420C-8FA6-09524A2A9ECD}" presName="dstNode" presStyleLbl="node1" presStyleIdx="0" presStyleCnt="5"/>
      <dgm:spPr/>
    </dgm:pt>
    <dgm:pt modelId="{E7E4ED0E-9BAF-4A2B-9C04-F4845C3767D1}" type="pres">
      <dgm:prSet presAssocID="{E1F69354-C94F-4636-94FA-C3077AA434C0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C697817-AC2E-407F-9239-A5AFEE7D625C}" type="pres">
      <dgm:prSet presAssocID="{E1F69354-C94F-4636-94FA-C3077AA434C0}" presName="accent_1" presStyleCnt="0"/>
      <dgm:spPr/>
    </dgm:pt>
    <dgm:pt modelId="{721713D8-8898-4820-A745-E6FEDE169621}" type="pres">
      <dgm:prSet presAssocID="{E1F69354-C94F-4636-94FA-C3077AA434C0}" presName="accentRepeatNode" presStyleLbl="solidFgAcc1" presStyleIdx="0" presStyleCnt="5"/>
      <dgm:spPr/>
    </dgm:pt>
    <dgm:pt modelId="{EBF8CC26-56C0-49BE-B691-48A80196BE2F}" type="pres">
      <dgm:prSet presAssocID="{E1B80446-4739-4316-8100-64D0BBDA2364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7F3AB35-53F5-4659-97CB-210F899D5AA4}" type="pres">
      <dgm:prSet presAssocID="{E1B80446-4739-4316-8100-64D0BBDA2364}" presName="accent_2" presStyleCnt="0"/>
      <dgm:spPr/>
    </dgm:pt>
    <dgm:pt modelId="{5D764D23-27B3-4F7B-8FCD-15FE04FD4DB4}" type="pres">
      <dgm:prSet presAssocID="{E1B80446-4739-4316-8100-64D0BBDA2364}" presName="accentRepeatNode" presStyleLbl="solidFgAcc1" presStyleIdx="1" presStyleCnt="5"/>
      <dgm:spPr/>
    </dgm:pt>
    <dgm:pt modelId="{DE81DDDB-4C88-4E76-A1F9-0C8385BD418B}" type="pres">
      <dgm:prSet presAssocID="{D690E20C-C763-45D8-860C-EAEDECAAACDA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61487F2-139E-4D69-8375-77A30C0C5DD0}" type="pres">
      <dgm:prSet presAssocID="{D690E20C-C763-45D8-860C-EAEDECAAACDA}" presName="accent_3" presStyleCnt="0"/>
      <dgm:spPr/>
    </dgm:pt>
    <dgm:pt modelId="{7218AC5A-2615-4ECE-BC70-7B3F885910B9}" type="pres">
      <dgm:prSet presAssocID="{D690E20C-C763-45D8-860C-EAEDECAAACDA}" presName="accentRepeatNode" presStyleLbl="solidFgAcc1" presStyleIdx="2" presStyleCnt="5"/>
      <dgm:spPr/>
    </dgm:pt>
    <dgm:pt modelId="{85C75271-FEB0-4BDC-894C-F2A92DC14F43}" type="pres">
      <dgm:prSet presAssocID="{A0E7D44F-84D4-4953-97B7-FFCEE16E6B8B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ABF343C-1AFA-47F8-B8AE-37CBD0C4EDED}" type="pres">
      <dgm:prSet presAssocID="{A0E7D44F-84D4-4953-97B7-FFCEE16E6B8B}" presName="accent_4" presStyleCnt="0"/>
      <dgm:spPr/>
    </dgm:pt>
    <dgm:pt modelId="{C6BF19AB-D476-41C2-B852-39B062C867F2}" type="pres">
      <dgm:prSet presAssocID="{A0E7D44F-84D4-4953-97B7-FFCEE16E6B8B}" presName="accentRepeatNode" presStyleLbl="solidFgAcc1" presStyleIdx="3" presStyleCnt="5"/>
      <dgm:spPr/>
    </dgm:pt>
    <dgm:pt modelId="{B5E16E5B-B9FC-4954-96E8-E866FAC83096}" type="pres">
      <dgm:prSet presAssocID="{A3787E7C-7D9C-4D72-8257-1B1D02197307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1B0CE76-7B68-4C8B-AE88-0E813A3992FA}" type="pres">
      <dgm:prSet presAssocID="{A3787E7C-7D9C-4D72-8257-1B1D02197307}" presName="accent_5" presStyleCnt="0"/>
      <dgm:spPr/>
    </dgm:pt>
    <dgm:pt modelId="{AD9D7170-15BB-4F3D-85DF-3397F3F9049E}" type="pres">
      <dgm:prSet presAssocID="{A3787E7C-7D9C-4D72-8257-1B1D02197307}" presName="accentRepeatNode" presStyleLbl="solidFgAcc1" presStyleIdx="4" presStyleCnt="5"/>
      <dgm:spPr/>
    </dgm:pt>
  </dgm:ptLst>
  <dgm:cxnLst>
    <dgm:cxn modelId="{634BA027-132E-4FBC-973A-5030904A5694}" type="presOf" srcId="{A0E7D44F-84D4-4953-97B7-FFCEE16E6B8B}" destId="{85C75271-FEB0-4BDC-894C-F2A92DC14F43}" srcOrd="0" destOrd="0" presId="urn:microsoft.com/office/officeart/2008/layout/VerticalCurvedList"/>
    <dgm:cxn modelId="{82EC0BD1-DB61-433C-A4FF-78A04BB881A4}" srcId="{2B06E14E-FBAE-420C-8FA6-09524A2A9ECD}" destId="{E1F69354-C94F-4636-94FA-C3077AA434C0}" srcOrd="0" destOrd="0" parTransId="{82F5F4CB-66C1-44CA-9176-38D9CB1EF53B}" sibTransId="{0B1928AB-129A-4E0E-ABE5-3F31181C9439}"/>
    <dgm:cxn modelId="{F1D9827B-F878-44AB-A318-7561E3853543}" srcId="{2B06E14E-FBAE-420C-8FA6-09524A2A9ECD}" destId="{A3787E7C-7D9C-4D72-8257-1B1D02197307}" srcOrd="4" destOrd="0" parTransId="{82054490-CCFC-4AD6-B591-1D0325D2CA09}" sibTransId="{23F48FAB-675A-41B3-9FBB-E2CBF2E2DBAB}"/>
    <dgm:cxn modelId="{4483DD53-364D-4295-98D9-0204A05BE2ED}" type="presOf" srcId="{2B06E14E-FBAE-420C-8FA6-09524A2A9ECD}" destId="{55CD7CA0-3502-4E91-82EC-03F60180E5A0}" srcOrd="0" destOrd="0" presId="urn:microsoft.com/office/officeart/2008/layout/VerticalCurvedList"/>
    <dgm:cxn modelId="{644D26BF-E966-4301-A635-7D6EB1956A2C}" type="presOf" srcId="{D690E20C-C763-45D8-860C-EAEDECAAACDA}" destId="{DE81DDDB-4C88-4E76-A1F9-0C8385BD418B}" srcOrd="0" destOrd="0" presId="urn:microsoft.com/office/officeart/2008/layout/VerticalCurvedList"/>
    <dgm:cxn modelId="{893C70BD-0940-43FA-9BA4-856631772694}" type="presOf" srcId="{A3787E7C-7D9C-4D72-8257-1B1D02197307}" destId="{B5E16E5B-B9FC-4954-96E8-E866FAC83096}" srcOrd="0" destOrd="0" presId="urn:microsoft.com/office/officeart/2008/layout/VerticalCurvedList"/>
    <dgm:cxn modelId="{9BDAFF54-9F21-43E2-9058-0951247C3192}" type="presOf" srcId="{E1F69354-C94F-4636-94FA-C3077AA434C0}" destId="{E7E4ED0E-9BAF-4A2B-9C04-F4845C3767D1}" srcOrd="0" destOrd="0" presId="urn:microsoft.com/office/officeart/2008/layout/VerticalCurvedList"/>
    <dgm:cxn modelId="{3D800A94-235D-43B3-9848-641A73CB7FCF}" srcId="{2B06E14E-FBAE-420C-8FA6-09524A2A9ECD}" destId="{A0E7D44F-84D4-4953-97B7-FFCEE16E6B8B}" srcOrd="3" destOrd="0" parTransId="{6C7B9E05-BAFC-465F-80A4-AD5DF50824A3}" sibTransId="{BE45B42A-F975-4181-8A76-E0387AD789C6}"/>
    <dgm:cxn modelId="{182E89DC-F459-45D4-BC22-EB90D7BE6763}" type="presOf" srcId="{0B1928AB-129A-4E0E-ABE5-3F31181C9439}" destId="{9B9ABE2F-584E-43F2-B0F2-305F339D515D}" srcOrd="0" destOrd="0" presId="urn:microsoft.com/office/officeart/2008/layout/VerticalCurvedList"/>
    <dgm:cxn modelId="{2161E30C-6667-49CB-98BC-6F55B4C24BD3}" srcId="{2B06E14E-FBAE-420C-8FA6-09524A2A9ECD}" destId="{E1B80446-4739-4316-8100-64D0BBDA2364}" srcOrd="1" destOrd="0" parTransId="{7E391C22-1CC1-4D15-9698-305E484F3204}" sibTransId="{B6BB0DBD-E88B-43A3-AABC-126A64882256}"/>
    <dgm:cxn modelId="{9B1FA388-C4D9-4574-BECF-6D30992B87CE}" srcId="{2B06E14E-FBAE-420C-8FA6-09524A2A9ECD}" destId="{D690E20C-C763-45D8-860C-EAEDECAAACDA}" srcOrd="2" destOrd="0" parTransId="{C983C936-705B-497F-8055-81E3DE29622B}" sibTransId="{2C9B1399-8998-4AD9-A647-D15BB930F496}"/>
    <dgm:cxn modelId="{464DE7BC-C688-433D-9092-217CB3148C18}" type="presOf" srcId="{E1B80446-4739-4316-8100-64D0BBDA2364}" destId="{EBF8CC26-56C0-49BE-B691-48A80196BE2F}" srcOrd="0" destOrd="0" presId="urn:microsoft.com/office/officeart/2008/layout/VerticalCurvedList"/>
    <dgm:cxn modelId="{02C41780-185E-4532-B0A1-01D65F97FBE3}" type="presParOf" srcId="{55CD7CA0-3502-4E91-82EC-03F60180E5A0}" destId="{FA6C8FEC-108D-4FDD-9371-B9922CAE0C5E}" srcOrd="0" destOrd="0" presId="urn:microsoft.com/office/officeart/2008/layout/VerticalCurvedList"/>
    <dgm:cxn modelId="{38CD0949-EE8D-486D-B933-C423135F608F}" type="presParOf" srcId="{FA6C8FEC-108D-4FDD-9371-B9922CAE0C5E}" destId="{E4C2B068-069C-44EB-B226-5530C415DF28}" srcOrd="0" destOrd="0" presId="urn:microsoft.com/office/officeart/2008/layout/VerticalCurvedList"/>
    <dgm:cxn modelId="{23D7E79E-0AAB-42B5-B6BC-ED738FC56F68}" type="presParOf" srcId="{E4C2B068-069C-44EB-B226-5530C415DF28}" destId="{9EF80438-337E-4027-8673-FC159E8E1C8E}" srcOrd="0" destOrd="0" presId="urn:microsoft.com/office/officeart/2008/layout/VerticalCurvedList"/>
    <dgm:cxn modelId="{5F429A99-7FE3-4A90-9899-4AF18683E65C}" type="presParOf" srcId="{E4C2B068-069C-44EB-B226-5530C415DF28}" destId="{9B9ABE2F-584E-43F2-B0F2-305F339D515D}" srcOrd="1" destOrd="0" presId="urn:microsoft.com/office/officeart/2008/layout/VerticalCurvedList"/>
    <dgm:cxn modelId="{51225037-9B22-4FED-BBE9-F22CACDC7D9D}" type="presParOf" srcId="{E4C2B068-069C-44EB-B226-5530C415DF28}" destId="{DD6B8D4B-5158-45A5-BA53-A395886FDBE3}" srcOrd="2" destOrd="0" presId="urn:microsoft.com/office/officeart/2008/layout/VerticalCurvedList"/>
    <dgm:cxn modelId="{8068CE0D-657E-42B3-B44E-7B7B4ADDC967}" type="presParOf" srcId="{E4C2B068-069C-44EB-B226-5530C415DF28}" destId="{2C705171-89F7-4371-9B22-A2AF562BAC2F}" srcOrd="3" destOrd="0" presId="urn:microsoft.com/office/officeart/2008/layout/VerticalCurvedList"/>
    <dgm:cxn modelId="{DA295D07-3146-4B49-A096-0347C51DDE02}" type="presParOf" srcId="{FA6C8FEC-108D-4FDD-9371-B9922CAE0C5E}" destId="{E7E4ED0E-9BAF-4A2B-9C04-F4845C3767D1}" srcOrd="1" destOrd="0" presId="urn:microsoft.com/office/officeart/2008/layout/VerticalCurvedList"/>
    <dgm:cxn modelId="{08F94186-DF5F-4526-A04B-277A008BA5EB}" type="presParOf" srcId="{FA6C8FEC-108D-4FDD-9371-B9922CAE0C5E}" destId="{1C697817-AC2E-407F-9239-A5AFEE7D625C}" srcOrd="2" destOrd="0" presId="urn:microsoft.com/office/officeart/2008/layout/VerticalCurvedList"/>
    <dgm:cxn modelId="{D8C12066-1504-4471-95A6-E460259EA49C}" type="presParOf" srcId="{1C697817-AC2E-407F-9239-A5AFEE7D625C}" destId="{721713D8-8898-4820-A745-E6FEDE169621}" srcOrd="0" destOrd="0" presId="urn:microsoft.com/office/officeart/2008/layout/VerticalCurvedList"/>
    <dgm:cxn modelId="{4A7C75BF-9497-4130-9B40-6C8A7FA0B4CC}" type="presParOf" srcId="{FA6C8FEC-108D-4FDD-9371-B9922CAE0C5E}" destId="{EBF8CC26-56C0-49BE-B691-48A80196BE2F}" srcOrd="3" destOrd="0" presId="urn:microsoft.com/office/officeart/2008/layout/VerticalCurvedList"/>
    <dgm:cxn modelId="{F9C8E932-9B25-4D38-B0B4-55A035333FDB}" type="presParOf" srcId="{FA6C8FEC-108D-4FDD-9371-B9922CAE0C5E}" destId="{47F3AB35-53F5-4659-97CB-210F899D5AA4}" srcOrd="4" destOrd="0" presId="urn:microsoft.com/office/officeart/2008/layout/VerticalCurvedList"/>
    <dgm:cxn modelId="{97B5A311-5423-44F9-95FE-03BE7276ED2A}" type="presParOf" srcId="{47F3AB35-53F5-4659-97CB-210F899D5AA4}" destId="{5D764D23-27B3-4F7B-8FCD-15FE04FD4DB4}" srcOrd="0" destOrd="0" presId="urn:microsoft.com/office/officeart/2008/layout/VerticalCurvedList"/>
    <dgm:cxn modelId="{43B93706-90D6-468C-B877-6CCE2AD94014}" type="presParOf" srcId="{FA6C8FEC-108D-4FDD-9371-B9922CAE0C5E}" destId="{DE81DDDB-4C88-4E76-A1F9-0C8385BD418B}" srcOrd="5" destOrd="0" presId="urn:microsoft.com/office/officeart/2008/layout/VerticalCurvedList"/>
    <dgm:cxn modelId="{F38EAF8A-39B7-48AA-A196-A106B0AEE202}" type="presParOf" srcId="{FA6C8FEC-108D-4FDD-9371-B9922CAE0C5E}" destId="{561487F2-139E-4D69-8375-77A30C0C5DD0}" srcOrd="6" destOrd="0" presId="urn:microsoft.com/office/officeart/2008/layout/VerticalCurvedList"/>
    <dgm:cxn modelId="{DD01295D-4630-4FC5-AF5E-575C4A32C8A2}" type="presParOf" srcId="{561487F2-139E-4D69-8375-77A30C0C5DD0}" destId="{7218AC5A-2615-4ECE-BC70-7B3F885910B9}" srcOrd="0" destOrd="0" presId="urn:microsoft.com/office/officeart/2008/layout/VerticalCurvedList"/>
    <dgm:cxn modelId="{CFAEBB28-2642-4E7D-B28C-38A7E7543E0A}" type="presParOf" srcId="{FA6C8FEC-108D-4FDD-9371-B9922CAE0C5E}" destId="{85C75271-FEB0-4BDC-894C-F2A92DC14F43}" srcOrd="7" destOrd="0" presId="urn:microsoft.com/office/officeart/2008/layout/VerticalCurvedList"/>
    <dgm:cxn modelId="{6EFAFDA6-D4EC-4672-B5A6-8DBB13E450DC}" type="presParOf" srcId="{FA6C8FEC-108D-4FDD-9371-B9922CAE0C5E}" destId="{8ABF343C-1AFA-47F8-B8AE-37CBD0C4EDED}" srcOrd="8" destOrd="0" presId="urn:microsoft.com/office/officeart/2008/layout/VerticalCurvedList"/>
    <dgm:cxn modelId="{0159AC90-57DB-45B0-B189-CF9B9154F44D}" type="presParOf" srcId="{8ABF343C-1AFA-47F8-B8AE-37CBD0C4EDED}" destId="{C6BF19AB-D476-41C2-B852-39B062C867F2}" srcOrd="0" destOrd="0" presId="urn:microsoft.com/office/officeart/2008/layout/VerticalCurvedList"/>
    <dgm:cxn modelId="{5E140478-5D26-4C6A-B3F5-2D6B62880212}" type="presParOf" srcId="{FA6C8FEC-108D-4FDD-9371-B9922CAE0C5E}" destId="{B5E16E5B-B9FC-4954-96E8-E866FAC83096}" srcOrd="9" destOrd="0" presId="urn:microsoft.com/office/officeart/2008/layout/VerticalCurvedList"/>
    <dgm:cxn modelId="{9DF1FED6-FE4F-4FC4-973E-5EA886752184}" type="presParOf" srcId="{FA6C8FEC-108D-4FDD-9371-B9922CAE0C5E}" destId="{71B0CE76-7B68-4C8B-AE88-0E813A3992FA}" srcOrd="10" destOrd="0" presId="urn:microsoft.com/office/officeart/2008/layout/VerticalCurvedList"/>
    <dgm:cxn modelId="{CDC4978D-2A82-48EF-BF51-E45E5B0CA153}" type="presParOf" srcId="{71B0CE76-7B68-4C8B-AE88-0E813A3992FA}" destId="{AD9D7170-15BB-4F3D-85DF-3397F3F904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70FF28A5-B2E3-45BA-BEF3-8D6FEBE9203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7C59553E-3299-4BE1-8DE7-D25FF7E431B2}">
      <dgm:prSet/>
      <dgm:spPr/>
      <dgm:t>
        <a:bodyPr/>
        <a:lstStyle/>
        <a:p>
          <a:pPr rtl="0"/>
          <a:r>
            <a:rPr lang="pl-PL" b="1" smtClean="0"/>
            <a:t>DZIAŁANIA:</a:t>
          </a:r>
          <a:endParaRPr lang="pl-PL"/>
        </a:p>
      </dgm:t>
    </dgm:pt>
    <dgm:pt modelId="{F2C4368B-F725-40CE-BFD4-0F8B59EA1602}" type="parTrans" cxnId="{1472FDCA-0658-4C14-A9AA-4115379D46E4}">
      <dgm:prSet/>
      <dgm:spPr/>
      <dgm:t>
        <a:bodyPr/>
        <a:lstStyle/>
        <a:p>
          <a:endParaRPr lang="pl-PL"/>
        </a:p>
      </dgm:t>
    </dgm:pt>
    <dgm:pt modelId="{A78231E7-A9AF-49D1-A7A1-03C555C38270}" type="sibTrans" cxnId="{1472FDCA-0658-4C14-A9AA-4115379D46E4}">
      <dgm:prSet/>
      <dgm:spPr/>
      <dgm:t>
        <a:bodyPr/>
        <a:lstStyle/>
        <a:p>
          <a:endParaRPr lang="pl-PL"/>
        </a:p>
      </dgm:t>
    </dgm:pt>
    <dgm:pt modelId="{C48524C7-C82B-49A4-8E3D-1389A7CA42FA}">
      <dgm:prSet/>
      <dgm:spPr/>
      <dgm:t>
        <a:bodyPr/>
        <a:lstStyle/>
        <a:p>
          <a:pPr rtl="0"/>
          <a:r>
            <a:rPr lang="pl-PL" dirty="0" smtClean="0"/>
            <a:t>2.1. Inspirowanie, wdrażanie i promowanie nowych rozwiązań w zakresie aktywizacji, integracji  w środowiskach lokalnych, gminach i powiatach. </a:t>
          </a:r>
          <a:endParaRPr lang="pl-PL" dirty="0"/>
        </a:p>
      </dgm:t>
    </dgm:pt>
    <dgm:pt modelId="{CDEC8813-0DF8-4FEC-8FCC-F00786C108DD}" type="parTrans" cxnId="{AAEDC97D-CCE4-4920-89C3-4882483A71F7}">
      <dgm:prSet/>
      <dgm:spPr/>
      <dgm:t>
        <a:bodyPr/>
        <a:lstStyle/>
        <a:p>
          <a:endParaRPr lang="pl-PL"/>
        </a:p>
      </dgm:t>
    </dgm:pt>
    <dgm:pt modelId="{F127485C-377C-4600-BF61-94BF30443974}" type="sibTrans" cxnId="{AAEDC97D-CCE4-4920-89C3-4882483A71F7}">
      <dgm:prSet/>
      <dgm:spPr/>
      <dgm:t>
        <a:bodyPr/>
        <a:lstStyle/>
        <a:p>
          <a:endParaRPr lang="pl-PL"/>
        </a:p>
      </dgm:t>
    </dgm:pt>
    <dgm:pt modelId="{3DABB2F8-E305-4CB6-8EF9-D1CB171BB170}">
      <dgm:prSet/>
      <dgm:spPr/>
      <dgm:t>
        <a:bodyPr/>
        <a:lstStyle/>
        <a:p>
          <a:pPr rtl="0"/>
          <a:r>
            <a:rPr lang="pl-PL" dirty="0" smtClean="0"/>
            <a:t>2.2. Wspieranie, organizacja i upowszechnianie działań/programów/projektów systemowych  i lokalnych w zakresie aktywnej integracji.</a:t>
          </a:r>
          <a:endParaRPr lang="pl-PL" dirty="0"/>
        </a:p>
      </dgm:t>
    </dgm:pt>
    <dgm:pt modelId="{4F87E803-1BC0-42F0-8F8E-7729BF088D70}" type="parTrans" cxnId="{B59846AD-1C34-4508-B3BC-52DD9F32EAE9}">
      <dgm:prSet/>
      <dgm:spPr/>
      <dgm:t>
        <a:bodyPr/>
        <a:lstStyle/>
        <a:p>
          <a:endParaRPr lang="pl-PL"/>
        </a:p>
      </dgm:t>
    </dgm:pt>
    <dgm:pt modelId="{1FB65FF5-F921-43AF-8AEA-A660E9EEDD37}" type="sibTrans" cxnId="{B59846AD-1C34-4508-B3BC-52DD9F32EAE9}">
      <dgm:prSet/>
      <dgm:spPr/>
      <dgm:t>
        <a:bodyPr/>
        <a:lstStyle/>
        <a:p>
          <a:endParaRPr lang="pl-PL"/>
        </a:p>
      </dgm:t>
    </dgm:pt>
    <dgm:pt modelId="{91DD3621-2B86-4CE2-AD1B-254E68E26516}">
      <dgm:prSet/>
      <dgm:spPr/>
      <dgm:t>
        <a:bodyPr/>
        <a:lstStyle/>
        <a:p>
          <a:pPr rtl="0"/>
          <a:r>
            <a:rPr lang="pl-PL" dirty="0" smtClean="0"/>
            <a:t>2.3. Wspieranie lokalnych samorządów, instytucji i podmiotów w pozyskiwaniu środków na rozwój usług socjalnych oraz aktywnej integracji.</a:t>
          </a:r>
          <a:endParaRPr lang="pl-PL" dirty="0"/>
        </a:p>
      </dgm:t>
    </dgm:pt>
    <dgm:pt modelId="{61F15F46-A3F1-4CC2-938B-8DB9706E1E42}" type="parTrans" cxnId="{0E7BD832-EF0C-45A4-BA22-3F061A2F6EA2}">
      <dgm:prSet/>
      <dgm:spPr/>
      <dgm:t>
        <a:bodyPr/>
        <a:lstStyle/>
        <a:p>
          <a:endParaRPr lang="pl-PL"/>
        </a:p>
      </dgm:t>
    </dgm:pt>
    <dgm:pt modelId="{11BDF284-1583-44D0-9795-83D51FD131D8}" type="sibTrans" cxnId="{0E7BD832-EF0C-45A4-BA22-3F061A2F6EA2}">
      <dgm:prSet/>
      <dgm:spPr/>
      <dgm:t>
        <a:bodyPr/>
        <a:lstStyle/>
        <a:p>
          <a:endParaRPr lang="pl-PL"/>
        </a:p>
      </dgm:t>
    </dgm:pt>
    <dgm:pt modelId="{2422A37F-8DAF-4A73-B467-51A192F3D80F}">
      <dgm:prSet/>
      <dgm:spPr/>
      <dgm:t>
        <a:bodyPr/>
        <a:lstStyle/>
        <a:p>
          <a:pPr rtl="0"/>
          <a:r>
            <a:rPr lang="pl-PL" dirty="0" smtClean="0"/>
            <a:t>2.4. Wspieranie rozwoju partnerskiej współpracy na rzecz osób i rodzin zagrożonych wykluczeniem społecznym.</a:t>
          </a:r>
          <a:endParaRPr lang="pl-PL" dirty="0"/>
        </a:p>
      </dgm:t>
    </dgm:pt>
    <dgm:pt modelId="{80E10E5D-A25B-4B0A-BBDE-7F4F9F874997}" type="parTrans" cxnId="{13F0D4E5-922A-4CA1-B908-A6E299128A02}">
      <dgm:prSet/>
      <dgm:spPr/>
      <dgm:t>
        <a:bodyPr/>
        <a:lstStyle/>
        <a:p>
          <a:endParaRPr lang="pl-PL"/>
        </a:p>
      </dgm:t>
    </dgm:pt>
    <dgm:pt modelId="{BB995F1B-B9F9-4CA8-8943-B84050B56980}" type="sibTrans" cxnId="{13F0D4E5-922A-4CA1-B908-A6E299128A02}">
      <dgm:prSet/>
      <dgm:spPr/>
      <dgm:t>
        <a:bodyPr/>
        <a:lstStyle/>
        <a:p>
          <a:endParaRPr lang="pl-PL"/>
        </a:p>
      </dgm:t>
    </dgm:pt>
    <dgm:pt modelId="{80EBDA72-2B4E-40AD-AA38-8876DC7E9B07}" type="pres">
      <dgm:prSet presAssocID="{70FF28A5-B2E3-45BA-BEF3-8D6FEBE9203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99E64EB-4467-43D2-85FE-C44EE5F700CC}" type="pres">
      <dgm:prSet presAssocID="{7C59553E-3299-4BE1-8DE7-D25FF7E431B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C11FA74-EBE5-448B-9CA2-A57760A66290}" type="pres">
      <dgm:prSet presAssocID="{7C59553E-3299-4BE1-8DE7-D25FF7E431B2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E7BD832-EF0C-45A4-BA22-3F061A2F6EA2}" srcId="{7C59553E-3299-4BE1-8DE7-D25FF7E431B2}" destId="{91DD3621-2B86-4CE2-AD1B-254E68E26516}" srcOrd="2" destOrd="0" parTransId="{61F15F46-A3F1-4CC2-938B-8DB9706E1E42}" sibTransId="{11BDF284-1583-44D0-9795-83D51FD131D8}"/>
    <dgm:cxn modelId="{AAEDC97D-CCE4-4920-89C3-4882483A71F7}" srcId="{7C59553E-3299-4BE1-8DE7-D25FF7E431B2}" destId="{C48524C7-C82B-49A4-8E3D-1389A7CA42FA}" srcOrd="0" destOrd="0" parTransId="{CDEC8813-0DF8-4FEC-8FCC-F00786C108DD}" sibTransId="{F127485C-377C-4600-BF61-94BF30443974}"/>
    <dgm:cxn modelId="{D4CC7F5B-8962-4B18-A9E6-3870BDE650B5}" type="presOf" srcId="{91DD3621-2B86-4CE2-AD1B-254E68E26516}" destId="{3C11FA74-EBE5-448B-9CA2-A57760A66290}" srcOrd="0" destOrd="2" presId="urn:microsoft.com/office/officeart/2005/8/layout/vList2"/>
    <dgm:cxn modelId="{3A34ABAD-A675-45AC-B093-B5B3367F8CFC}" type="presOf" srcId="{70FF28A5-B2E3-45BA-BEF3-8D6FEBE92038}" destId="{80EBDA72-2B4E-40AD-AA38-8876DC7E9B07}" srcOrd="0" destOrd="0" presId="urn:microsoft.com/office/officeart/2005/8/layout/vList2"/>
    <dgm:cxn modelId="{13F0D4E5-922A-4CA1-B908-A6E299128A02}" srcId="{7C59553E-3299-4BE1-8DE7-D25FF7E431B2}" destId="{2422A37F-8DAF-4A73-B467-51A192F3D80F}" srcOrd="3" destOrd="0" parTransId="{80E10E5D-A25B-4B0A-BBDE-7F4F9F874997}" sibTransId="{BB995F1B-B9F9-4CA8-8943-B84050B56980}"/>
    <dgm:cxn modelId="{88F097FC-026A-4B5A-AD10-81BE1EC8EE94}" type="presOf" srcId="{7C59553E-3299-4BE1-8DE7-D25FF7E431B2}" destId="{C99E64EB-4467-43D2-85FE-C44EE5F700CC}" srcOrd="0" destOrd="0" presId="urn:microsoft.com/office/officeart/2005/8/layout/vList2"/>
    <dgm:cxn modelId="{5C188230-90FB-454E-B252-7565CF1A2113}" type="presOf" srcId="{C48524C7-C82B-49A4-8E3D-1389A7CA42FA}" destId="{3C11FA74-EBE5-448B-9CA2-A57760A66290}" srcOrd="0" destOrd="0" presId="urn:microsoft.com/office/officeart/2005/8/layout/vList2"/>
    <dgm:cxn modelId="{1472FDCA-0658-4C14-A9AA-4115379D46E4}" srcId="{70FF28A5-B2E3-45BA-BEF3-8D6FEBE92038}" destId="{7C59553E-3299-4BE1-8DE7-D25FF7E431B2}" srcOrd="0" destOrd="0" parTransId="{F2C4368B-F725-40CE-BFD4-0F8B59EA1602}" sibTransId="{A78231E7-A9AF-49D1-A7A1-03C555C38270}"/>
    <dgm:cxn modelId="{32DB227D-6F2A-44A6-B932-748392D28A23}" type="presOf" srcId="{2422A37F-8DAF-4A73-B467-51A192F3D80F}" destId="{3C11FA74-EBE5-448B-9CA2-A57760A66290}" srcOrd="0" destOrd="3" presId="urn:microsoft.com/office/officeart/2005/8/layout/vList2"/>
    <dgm:cxn modelId="{B59846AD-1C34-4508-B3BC-52DD9F32EAE9}" srcId="{7C59553E-3299-4BE1-8DE7-D25FF7E431B2}" destId="{3DABB2F8-E305-4CB6-8EF9-D1CB171BB170}" srcOrd="1" destOrd="0" parTransId="{4F87E803-1BC0-42F0-8F8E-7729BF088D70}" sibTransId="{1FB65FF5-F921-43AF-8AEA-A660E9EEDD37}"/>
    <dgm:cxn modelId="{7D34C7B2-D74A-4E5A-B53F-D2A496BD8077}" type="presOf" srcId="{3DABB2F8-E305-4CB6-8EF9-D1CB171BB170}" destId="{3C11FA74-EBE5-448B-9CA2-A57760A66290}" srcOrd="0" destOrd="1" presId="urn:microsoft.com/office/officeart/2005/8/layout/vList2"/>
    <dgm:cxn modelId="{07909F85-A90E-406A-8401-828EDAA7412D}" type="presParOf" srcId="{80EBDA72-2B4E-40AD-AA38-8876DC7E9B07}" destId="{C99E64EB-4467-43D2-85FE-C44EE5F700CC}" srcOrd="0" destOrd="0" presId="urn:microsoft.com/office/officeart/2005/8/layout/vList2"/>
    <dgm:cxn modelId="{AB37F68B-7A77-4AD9-AE31-768E900373AE}" type="presParOf" srcId="{80EBDA72-2B4E-40AD-AA38-8876DC7E9B07}" destId="{3C11FA74-EBE5-448B-9CA2-A57760A66290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A1F84E22-885D-4B6C-BE4C-D4E706BFC5AC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4F949056-BF12-4851-8EB5-64260FAECFA0}">
      <dgm:prSet/>
      <dgm:spPr/>
      <dgm:t>
        <a:bodyPr/>
        <a:lstStyle/>
        <a:p>
          <a:pPr rtl="0"/>
          <a:r>
            <a:rPr lang="pl-PL" dirty="0" smtClean="0"/>
            <a:t>- liczba realizowanych projektów współfinansowanych z EFS</a:t>
          </a:r>
          <a:endParaRPr lang="pl-PL" dirty="0"/>
        </a:p>
      </dgm:t>
    </dgm:pt>
    <dgm:pt modelId="{353C5E5D-194D-416F-A456-F2EB3512E0FB}" type="parTrans" cxnId="{7CA30EE2-63CD-47B7-B379-2FEE5C69F90F}">
      <dgm:prSet/>
      <dgm:spPr/>
      <dgm:t>
        <a:bodyPr/>
        <a:lstStyle/>
        <a:p>
          <a:endParaRPr lang="pl-PL"/>
        </a:p>
      </dgm:t>
    </dgm:pt>
    <dgm:pt modelId="{30D7623E-D6F1-4991-8392-5D394639A2D1}" type="sibTrans" cxnId="{7CA30EE2-63CD-47B7-B379-2FEE5C69F90F}">
      <dgm:prSet/>
      <dgm:spPr/>
      <dgm:t>
        <a:bodyPr/>
        <a:lstStyle/>
        <a:p>
          <a:endParaRPr lang="pl-PL"/>
        </a:p>
      </dgm:t>
    </dgm:pt>
    <dgm:pt modelId="{9481DA4D-6574-4B4E-8D2E-39E366F79701}">
      <dgm:prSet/>
      <dgm:spPr/>
      <dgm:t>
        <a:bodyPr/>
        <a:lstStyle/>
        <a:p>
          <a:pPr rtl="0"/>
          <a:r>
            <a:rPr lang="pl-PL" dirty="0" smtClean="0"/>
            <a:t>- liczba gmin realizująca projekty POKL </a:t>
          </a:r>
          <a:endParaRPr lang="pl-PL" dirty="0"/>
        </a:p>
      </dgm:t>
    </dgm:pt>
    <dgm:pt modelId="{4FC701AC-0EDF-4BE1-85A7-F6EC17AB3CA2}" type="parTrans" cxnId="{97329A63-2697-491D-8CA6-285B189722A3}">
      <dgm:prSet/>
      <dgm:spPr/>
      <dgm:t>
        <a:bodyPr/>
        <a:lstStyle/>
        <a:p>
          <a:endParaRPr lang="pl-PL"/>
        </a:p>
      </dgm:t>
    </dgm:pt>
    <dgm:pt modelId="{AE416DF1-AF78-4E5F-947C-46C5193593E9}" type="sibTrans" cxnId="{97329A63-2697-491D-8CA6-285B189722A3}">
      <dgm:prSet/>
      <dgm:spPr/>
      <dgm:t>
        <a:bodyPr/>
        <a:lstStyle/>
        <a:p>
          <a:endParaRPr lang="pl-PL"/>
        </a:p>
      </dgm:t>
    </dgm:pt>
    <dgm:pt modelId="{AF4B4036-EDCE-4FF8-B6A5-BAFA9329DAF0}" type="pres">
      <dgm:prSet presAssocID="{A1F84E22-885D-4B6C-BE4C-D4E706BFC5A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DAF9E9D5-239A-4F83-ABBA-9AFD98BF98E4}" type="pres">
      <dgm:prSet presAssocID="{A1F84E22-885D-4B6C-BE4C-D4E706BFC5AC}" presName="Name1" presStyleCnt="0"/>
      <dgm:spPr/>
    </dgm:pt>
    <dgm:pt modelId="{091E5DF1-D481-4537-BE2A-6EE23589E1B8}" type="pres">
      <dgm:prSet presAssocID="{A1F84E22-885D-4B6C-BE4C-D4E706BFC5AC}" presName="cycle" presStyleCnt="0"/>
      <dgm:spPr/>
    </dgm:pt>
    <dgm:pt modelId="{927B8299-1131-47C7-8428-C4FBDF8BC921}" type="pres">
      <dgm:prSet presAssocID="{A1F84E22-885D-4B6C-BE4C-D4E706BFC5AC}" presName="srcNode" presStyleLbl="node1" presStyleIdx="0" presStyleCnt="2"/>
      <dgm:spPr/>
    </dgm:pt>
    <dgm:pt modelId="{E0337FB0-3023-4CFC-BEDA-5404087C5FC3}" type="pres">
      <dgm:prSet presAssocID="{A1F84E22-885D-4B6C-BE4C-D4E706BFC5AC}" presName="conn" presStyleLbl="parChTrans1D2" presStyleIdx="0" presStyleCnt="1"/>
      <dgm:spPr/>
      <dgm:t>
        <a:bodyPr/>
        <a:lstStyle/>
        <a:p>
          <a:endParaRPr lang="pl-PL"/>
        </a:p>
      </dgm:t>
    </dgm:pt>
    <dgm:pt modelId="{9ABF796A-9538-4CF8-860E-FC4BAB210355}" type="pres">
      <dgm:prSet presAssocID="{A1F84E22-885D-4B6C-BE4C-D4E706BFC5AC}" presName="extraNode" presStyleLbl="node1" presStyleIdx="0" presStyleCnt="2"/>
      <dgm:spPr/>
    </dgm:pt>
    <dgm:pt modelId="{507376A1-2994-4B3D-A180-F98528C9A680}" type="pres">
      <dgm:prSet presAssocID="{A1F84E22-885D-4B6C-BE4C-D4E706BFC5AC}" presName="dstNode" presStyleLbl="node1" presStyleIdx="0" presStyleCnt="2"/>
      <dgm:spPr/>
    </dgm:pt>
    <dgm:pt modelId="{5586D8FF-4103-4B98-BD1F-8E8C29EBB109}" type="pres">
      <dgm:prSet presAssocID="{4F949056-BF12-4851-8EB5-64260FAECFA0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28B8E3E-BFAF-42D9-A9E0-387194201E4F}" type="pres">
      <dgm:prSet presAssocID="{4F949056-BF12-4851-8EB5-64260FAECFA0}" presName="accent_1" presStyleCnt="0"/>
      <dgm:spPr/>
    </dgm:pt>
    <dgm:pt modelId="{3C1F9BD7-2D88-4EB9-864A-5B141A8F3DB3}" type="pres">
      <dgm:prSet presAssocID="{4F949056-BF12-4851-8EB5-64260FAECFA0}" presName="accentRepeatNode" presStyleLbl="solidFgAcc1" presStyleIdx="0" presStyleCnt="2"/>
      <dgm:spPr/>
    </dgm:pt>
    <dgm:pt modelId="{741D3429-DABA-45C7-9981-D0F5EF22E60F}" type="pres">
      <dgm:prSet presAssocID="{9481DA4D-6574-4B4E-8D2E-39E366F79701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0E426D9-A313-43BE-9DF1-A5C8905395EA}" type="pres">
      <dgm:prSet presAssocID="{9481DA4D-6574-4B4E-8D2E-39E366F79701}" presName="accent_2" presStyleCnt="0"/>
      <dgm:spPr/>
    </dgm:pt>
    <dgm:pt modelId="{B51CFC7D-F1A1-4D8B-9221-645D8CB9E86C}" type="pres">
      <dgm:prSet presAssocID="{9481DA4D-6574-4B4E-8D2E-39E366F79701}" presName="accentRepeatNode" presStyleLbl="solidFgAcc1" presStyleIdx="1" presStyleCnt="2"/>
      <dgm:spPr/>
    </dgm:pt>
  </dgm:ptLst>
  <dgm:cxnLst>
    <dgm:cxn modelId="{7F574DB5-321B-4868-B772-51A5FCEACEAA}" type="presOf" srcId="{9481DA4D-6574-4B4E-8D2E-39E366F79701}" destId="{741D3429-DABA-45C7-9981-D0F5EF22E60F}" srcOrd="0" destOrd="0" presId="urn:microsoft.com/office/officeart/2008/layout/VerticalCurvedList"/>
    <dgm:cxn modelId="{57025605-963D-41D8-B418-5F6C2AB0AD09}" type="presOf" srcId="{30D7623E-D6F1-4991-8392-5D394639A2D1}" destId="{E0337FB0-3023-4CFC-BEDA-5404087C5FC3}" srcOrd="0" destOrd="0" presId="urn:microsoft.com/office/officeart/2008/layout/VerticalCurvedList"/>
    <dgm:cxn modelId="{28509403-D486-4BB5-BA1F-6AC67B5E7358}" type="presOf" srcId="{A1F84E22-885D-4B6C-BE4C-D4E706BFC5AC}" destId="{AF4B4036-EDCE-4FF8-B6A5-BAFA9329DAF0}" srcOrd="0" destOrd="0" presId="urn:microsoft.com/office/officeart/2008/layout/VerticalCurvedList"/>
    <dgm:cxn modelId="{84F323D7-304C-4690-B9B9-53EDD6232DD3}" type="presOf" srcId="{4F949056-BF12-4851-8EB5-64260FAECFA0}" destId="{5586D8FF-4103-4B98-BD1F-8E8C29EBB109}" srcOrd="0" destOrd="0" presId="urn:microsoft.com/office/officeart/2008/layout/VerticalCurvedList"/>
    <dgm:cxn modelId="{97329A63-2697-491D-8CA6-285B189722A3}" srcId="{A1F84E22-885D-4B6C-BE4C-D4E706BFC5AC}" destId="{9481DA4D-6574-4B4E-8D2E-39E366F79701}" srcOrd="1" destOrd="0" parTransId="{4FC701AC-0EDF-4BE1-85A7-F6EC17AB3CA2}" sibTransId="{AE416DF1-AF78-4E5F-947C-46C5193593E9}"/>
    <dgm:cxn modelId="{7CA30EE2-63CD-47B7-B379-2FEE5C69F90F}" srcId="{A1F84E22-885D-4B6C-BE4C-D4E706BFC5AC}" destId="{4F949056-BF12-4851-8EB5-64260FAECFA0}" srcOrd="0" destOrd="0" parTransId="{353C5E5D-194D-416F-A456-F2EB3512E0FB}" sibTransId="{30D7623E-D6F1-4991-8392-5D394639A2D1}"/>
    <dgm:cxn modelId="{23A4BEEC-6A43-4F1B-9F5C-22E45667720F}" type="presParOf" srcId="{AF4B4036-EDCE-4FF8-B6A5-BAFA9329DAF0}" destId="{DAF9E9D5-239A-4F83-ABBA-9AFD98BF98E4}" srcOrd="0" destOrd="0" presId="urn:microsoft.com/office/officeart/2008/layout/VerticalCurvedList"/>
    <dgm:cxn modelId="{D65E829E-0950-43B1-87DF-8BE5BB8B3183}" type="presParOf" srcId="{DAF9E9D5-239A-4F83-ABBA-9AFD98BF98E4}" destId="{091E5DF1-D481-4537-BE2A-6EE23589E1B8}" srcOrd="0" destOrd="0" presId="urn:microsoft.com/office/officeart/2008/layout/VerticalCurvedList"/>
    <dgm:cxn modelId="{0F66B97E-DC31-4217-B902-D7149113F885}" type="presParOf" srcId="{091E5DF1-D481-4537-BE2A-6EE23589E1B8}" destId="{927B8299-1131-47C7-8428-C4FBDF8BC921}" srcOrd="0" destOrd="0" presId="urn:microsoft.com/office/officeart/2008/layout/VerticalCurvedList"/>
    <dgm:cxn modelId="{50363BF9-2248-4D6C-9305-4E5FE5F48D97}" type="presParOf" srcId="{091E5DF1-D481-4537-BE2A-6EE23589E1B8}" destId="{E0337FB0-3023-4CFC-BEDA-5404087C5FC3}" srcOrd="1" destOrd="0" presId="urn:microsoft.com/office/officeart/2008/layout/VerticalCurvedList"/>
    <dgm:cxn modelId="{5F4220D4-87CE-4291-BB7B-6FBBE084123F}" type="presParOf" srcId="{091E5DF1-D481-4537-BE2A-6EE23589E1B8}" destId="{9ABF796A-9538-4CF8-860E-FC4BAB210355}" srcOrd="2" destOrd="0" presId="urn:microsoft.com/office/officeart/2008/layout/VerticalCurvedList"/>
    <dgm:cxn modelId="{940627BD-9CC6-43DF-BD1F-EF4A231B9B6A}" type="presParOf" srcId="{091E5DF1-D481-4537-BE2A-6EE23589E1B8}" destId="{507376A1-2994-4B3D-A180-F98528C9A680}" srcOrd="3" destOrd="0" presId="urn:microsoft.com/office/officeart/2008/layout/VerticalCurvedList"/>
    <dgm:cxn modelId="{5E6CBE1E-D4C6-4CFA-A83F-0972C6953C49}" type="presParOf" srcId="{DAF9E9D5-239A-4F83-ABBA-9AFD98BF98E4}" destId="{5586D8FF-4103-4B98-BD1F-8E8C29EBB109}" srcOrd="1" destOrd="0" presId="urn:microsoft.com/office/officeart/2008/layout/VerticalCurvedList"/>
    <dgm:cxn modelId="{1C32DF97-BDA8-4676-B8AD-BA0C2EB1342C}" type="presParOf" srcId="{DAF9E9D5-239A-4F83-ABBA-9AFD98BF98E4}" destId="{E28B8E3E-BFAF-42D9-A9E0-387194201E4F}" srcOrd="2" destOrd="0" presId="urn:microsoft.com/office/officeart/2008/layout/VerticalCurvedList"/>
    <dgm:cxn modelId="{3ED1F638-967F-4003-9725-570D76E957D1}" type="presParOf" srcId="{E28B8E3E-BFAF-42D9-A9E0-387194201E4F}" destId="{3C1F9BD7-2D88-4EB9-864A-5B141A8F3DB3}" srcOrd="0" destOrd="0" presId="urn:microsoft.com/office/officeart/2008/layout/VerticalCurvedList"/>
    <dgm:cxn modelId="{2362C8E7-B40C-462C-9D6F-AAE5CF2D2066}" type="presParOf" srcId="{DAF9E9D5-239A-4F83-ABBA-9AFD98BF98E4}" destId="{741D3429-DABA-45C7-9981-D0F5EF22E60F}" srcOrd="3" destOrd="0" presId="urn:microsoft.com/office/officeart/2008/layout/VerticalCurvedList"/>
    <dgm:cxn modelId="{740E2CC0-509E-4AA9-9196-ED7E11FDCA02}" type="presParOf" srcId="{DAF9E9D5-239A-4F83-ABBA-9AFD98BF98E4}" destId="{40E426D9-A313-43BE-9DF1-A5C8905395EA}" srcOrd="4" destOrd="0" presId="urn:microsoft.com/office/officeart/2008/layout/VerticalCurvedList"/>
    <dgm:cxn modelId="{FDF78AF8-3638-4228-B142-AB3C2AC6635E}" type="presParOf" srcId="{40E426D9-A313-43BE-9DF1-A5C8905395EA}" destId="{B51CFC7D-F1A1-4D8B-9221-645D8CB9E86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A2F6D7F-B844-4F0B-A49A-EBAEBC91021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B8349401-3971-4097-B0C5-B2AC4F7F7208}">
      <dgm:prSet/>
      <dgm:spPr/>
      <dgm:t>
        <a:bodyPr/>
        <a:lstStyle/>
        <a:p>
          <a:pPr rtl="0"/>
          <a:r>
            <a:rPr lang="pl-PL" b="1" smtClean="0"/>
            <a:t>DZIAŁANIA:</a:t>
          </a:r>
          <a:endParaRPr lang="pl-PL"/>
        </a:p>
      </dgm:t>
    </dgm:pt>
    <dgm:pt modelId="{5734F829-2D2E-41FB-97A0-1BC229100C02}" type="parTrans" cxnId="{43B8CD4A-5783-4786-A1A1-3D99247E9870}">
      <dgm:prSet/>
      <dgm:spPr/>
      <dgm:t>
        <a:bodyPr/>
        <a:lstStyle/>
        <a:p>
          <a:endParaRPr lang="pl-PL"/>
        </a:p>
      </dgm:t>
    </dgm:pt>
    <dgm:pt modelId="{091DE118-0618-4988-BF3D-947818C8752A}" type="sibTrans" cxnId="{43B8CD4A-5783-4786-A1A1-3D99247E9870}">
      <dgm:prSet/>
      <dgm:spPr/>
      <dgm:t>
        <a:bodyPr/>
        <a:lstStyle/>
        <a:p>
          <a:endParaRPr lang="pl-PL"/>
        </a:p>
      </dgm:t>
    </dgm:pt>
    <dgm:pt modelId="{963EB672-B151-411A-AD56-DD2F09E6B1B8}">
      <dgm:prSet/>
      <dgm:spPr/>
      <dgm:t>
        <a:bodyPr/>
        <a:lstStyle/>
        <a:p>
          <a:pPr rtl="0"/>
          <a:r>
            <a:rPr lang="pl-PL" dirty="0" smtClean="0"/>
            <a:t>3.1. Promowanie działań i wizerunku instytucji pomocy społecznej, ich zadań, kompetencji oraz dobrych praktyk w obszarze pomocy społecznej i aktywnej integracji.</a:t>
          </a:r>
          <a:endParaRPr lang="pl-PL" dirty="0"/>
        </a:p>
      </dgm:t>
    </dgm:pt>
    <dgm:pt modelId="{584DA11C-19E7-4454-A765-D37AE74B753A}" type="parTrans" cxnId="{4ACC05D4-EA8F-4B0A-986D-C4ADBAD5CE44}">
      <dgm:prSet/>
      <dgm:spPr/>
      <dgm:t>
        <a:bodyPr/>
        <a:lstStyle/>
        <a:p>
          <a:endParaRPr lang="pl-PL"/>
        </a:p>
      </dgm:t>
    </dgm:pt>
    <dgm:pt modelId="{B7CBB744-7244-4E13-B8AB-A3C095F2EE50}" type="sibTrans" cxnId="{4ACC05D4-EA8F-4B0A-986D-C4ADBAD5CE44}">
      <dgm:prSet/>
      <dgm:spPr/>
      <dgm:t>
        <a:bodyPr/>
        <a:lstStyle/>
        <a:p>
          <a:endParaRPr lang="pl-PL"/>
        </a:p>
      </dgm:t>
    </dgm:pt>
    <dgm:pt modelId="{845A3832-CDD8-4AF1-9DDB-3CB2E7A144B4}">
      <dgm:prSet/>
      <dgm:spPr/>
      <dgm:t>
        <a:bodyPr/>
        <a:lstStyle/>
        <a:p>
          <a:pPr rtl="0"/>
          <a:r>
            <a:rPr lang="pl-PL" dirty="0" smtClean="0"/>
            <a:t>3.2. Wspieranie i inicjowanie gminnych, powiatowych i regionalnych form współpracy i wymiany doświadczeń w zakresie identyfikacji i rozwiązywania problemów społecznych.</a:t>
          </a:r>
          <a:endParaRPr lang="pl-PL" dirty="0"/>
        </a:p>
      </dgm:t>
    </dgm:pt>
    <dgm:pt modelId="{87135FC9-4628-48FE-B7A4-79CB6B3B1339}" type="parTrans" cxnId="{09825454-4227-43AD-BD8F-0CD54467B8BE}">
      <dgm:prSet/>
      <dgm:spPr/>
      <dgm:t>
        <a:bodyPr/>
        <a:lstStyle/>
        <a:p>
          <a:endParaRPr lang="pl-PL"/>
        </a:p>
      </dgm:t>
    </dgm:pt>
    <dgm:pt modelId="{4147C094-EB14-4463-933D-0C04805ED112}" type="sibTrans" cxnId="{09825454-4227-43AD-BD8F-0CD54467B8BE}">
      <dgm:prSet/>
      <dgm:spPr/>
      <dgm:t>
        <a:bodyPr/>
        <a:lstStyle/>
        <a:p>
          <a:endParaRPr lang="pl-PL"/>
        </a:p>
      </dgm:t>
    </dgm:pt>
    <dgm:pt modelId="{BC4E8755-ECE3-456E-A730-0D0063F3C737}">
      <dgm:prSet/>
      <dgm:spPr/>
      <dgm:t>
        <a:bodyPr/>
        <a:lstStyle/>
        <a:p>
          <a:pPr rtl="0"/>
          <a:r>
            <a:rPr lang="pl-PL" dirty="0" smtClean="0"/>
            <a:t>3.3. Organizowanie i wspieranie szkoleń, warsztatów, seminariów, konferencji, wizyt studyjnych dla kadr pomocy i integracji społecznej oraz wsparcia rodziny, w tym szkół, przedszkoli i rodziców.</a:t>
          </a:r>
          <a:endParaRPr lang="pl-PL" dirty="0"/>
        </a:p>
      </dgm:t>
    </dgm:pt>
    <dgm:pt modelId="{5AD66DB4-0023-40F3-99EA-53EF0D3EFD1D}" type="parTrans" cxnId="{FFACE44A-2F96-490E-A403-74599D7E6802}">
      <dgm:prSet/>
      <dgm:spPr/>
      <dgm:t>
        <a:bodyPr/>
        <a:lstStyle/>
        <a:p>
          <a:endParaRPr lang="pl-PL"/>
        </a:p>
      </dgm:t>
    </dgm:pt>
    <dgm:pt modelId="{09948FC3-A14B-4528-BA2C-A11185BE4FC1}" type="sibTrans" cxnId="{FFACE44A-2F96-490E-A403-74599D7E6802}">
      <dgm:prSet/>
      <dgm:spPr/>
      <dgm:t>
        <a:bodyPr/>
        <a:lstStyle/>
        <a:p>
          <a:endParaRPr lang="pl-PL"/>
        </a:p>
      </dgm:t>
    </dgm:pt>
    <dgm:pt modelId="{84AD21B4-5B60-48BD-B871-400CDE0E6349}">
      <dgm:prSet/>
      <dgm:spPr/>
      <dgm:t>
        <a:bodyPr/>
        <a:lstStyle/>
        <a:p>
          <a:pPr rtl="0"/>
          <a:r>
            <a:rPr lang="pl-PL" dirty="0" smtClean="0"/>
            <a:t>3.4. Profesjonalizacja kadry pomocy i integracji społecznej oraz wsparcia rodziny poprzez tworzenie warunków do podnoszenia kwalifikacji i umiejętności zawodowych (szkolenia, warsztaty, specjalizacje, praktyki).</a:t>
          </a:r>
          <a:endParaRPr lang="pl-PL" dirty="0"/>
        </a:p>
      </dgm:t>
    </dgm:pt>
    <dgm:pt modelId="{4DB16131-AF06-47A3-B55A-6942CC84ED0F}" type="parTrans" cxnId="{79163573-D06C-46A2-BC96-33175B2DAD66}">
      <dgm:prSet/>
      <dgm:spPr/>
      <dgm:t>
        <a:bodyPr/>
        <a:lstStyle/>
        <a:p>
          <a:endParaRPr lang="pl-PL"/>
        </a:p>
      </dgm:t>
    </dgm:pt>
    <dgm:pt modelId="{BFCD81A2-966E-4508-8A17-F757A6C28EC9}" type="sibTrans" cxnId="{79163573-D06C-46A2-BC96-33175B2DAD66}">
      <dgm:prSet/>
      <dgm:spPr/>
      <dgm:t>
        <a:bodyPr/>
        <a:lstStyle/>
        <a:p>
          <a:endParaRPr lang="pl-PL"/>
        </a:p>
      </dgm:t>
    </dgm:pt>
    <dgm:pt modelId="{8B3BB433-C3CE-4716-AB58-8CFD99DFE9DC}">
      <dgm:prSet/>
      <dgm:spPr/>
      <dgm:t>
        <a:bodyPr/>
        <a:lstStyle/>
        <a:p>
          <a:pPr rtl="0"/>
          <a:r>
            <a:rPr lang="pl-PL" dirty="0" smtClean="0"/>
            <a:t>3.5. Organizacja </a:t>
          </a:r>
          <a:r>
            <a:rPr lang="pl-PL" dirty="0" err="1" smtClean="0"/>
            <a:t>superwizji</a:t>
          </a:r>
          <a:r>
            <a:rPr lang="pl-PL" dirty="0" smtClean="0"/>
            <a:t> pracy socjalnej oraz pomocy specjalistycznej dla kadr pomocy i integracji społecznej oraz wsparcia rodziny. </a:t>
          </a:r>
          <a:endParaRPr lang="pl-PL" dirty="0"/>
        </a:p>
      </dgm:t>
    </dgm:pt>
    <dgm:pt modelId="{E4FC795D-F7C4-4669-9395-0056D7FFBAF4}" type="parTrans" cxnId="{AAB1B491-9C1D-4956-87D2-56226D3A637F}">
      <dgm:prSet/>
      <dgm:spPr/>
      <dgm:t>
        <a:bodyPr/>
        <a:lstStyle/>
        <a:p>
          <a:endParaRPr lang="pl-PL"/>
        </a:p>
      </dgm:t>
    </dgm:pt>
    <dgm:pt modelId="{94CD5E59-8F9F-4563-B58F-6C6964BF8D34}" type="sibTrans" cxnId="{AAB1B491-9C1D-4956-87D2-56226D3A637F}">
      <dgm:prSet/>
      <dgm:spPr/>
      <dgm:t>
        <a:bodyPr/>
        <a:lstStyle/>
        <a:p>
          <a:endParaRPr lang="pl-PL"/>
        </a:p>
      </dgm:t>
    </dgm:pt>
    <dgm:pt modelId="{1A38D9D2-37C5-47BA-A142-CFB07123C131}" type="pres">
      <dgm:prSet presAssocID="{BA2F6D7F-B844-4F0B-A49A-EBAEBC91021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4065FC11-146B-4F0B-BEB2-3CBE38322419}" type="pres">
      <dgm:prSet presAssocID="{B8349401-3971-4097-B0C5-B2AC4F7F7208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5908E98-0CBD-43E6-8E57-7493FBB21B91}" type="pres">
      <dgm:prSet presAssocID="{B8349401-3971-4097-B0C5-B2AC4F7F7208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3B8CD4A-5783-4786-A1A1-3D99247E9870}" srcId="{BA2F6D7F-B844-4F0B-A49A-EBAEBC91021B}" destId="{B8349401-3971-4097-B0C5-B2AC4F7F7208}" srcOrd="0" destOrd="0" parTransId="{5734F829-2D2E-41FB-97A0-1BC229100C02}" sibTransId="{091DE118-0618-4988-BF3D-947818C8752A}"/>
    <dgm:cxn modelId="{98AD9949-7A96-4212-BCAB-43271F7D08D8}" type="presOf" srcId="{84AD21B4-5B60-48BD-B871-400CDE0E6349}" destId="{C5908E98-0CBD-43E6-8E57-7493FBB21B91}" srcOrd="0" destOrd="3" presId="urn:microsoft.com/office/officeart/2005/8/layout/vList2"/>
    <dgm:cxn modelId="{23BBD306-F74F-46D4-AB1A-AA713352AAAF}" type="presOf" srcId="{845A3832-CDD8-4AF1-9DDB-3CB2E7A144B4}" destId="{C5908E98-0CBD-43E6-8E57-7493FBB21B91}" srcOrd="0" destOrd="1" presId="urn:microsoft.com/office/officeart/2005/8/layout/vList2"/>
    <dgm:cxn modelId="{79163573-D06C-46A2-BC96-33175B2DAD66}" srcId="{B8349401-3971-4097-B0C5-B2AC4F7F7208}" destId="{84AD21B4-5B60-48BD-B871-400CDE0E6349}" srcOrd="3" destOrd="0" parTransId="{4DB16131-AF06-47A3-B55A-6942CC84ED0F}" sibTransId="{BFCD81A2-966E-4508-8A17-F757A6C28EC9}"/>
    <dgm:cxn modelId="{846DEE43-60BD-4CD5-B986-8B8DF2028D34}" type="presOf" srcId="{8B3BB433-C3CE-4716-AB58-8CFD99DFE9DC}" destId="{C5908E98-0CBD-43E6-8E57-7493FBB21B91}" srcOrd="0" destOrd="4" presId="urn:microsoft.com/office/officeart/2005/8/layout/vList2"/>
    <dgm:cxn modelId="{7AEC176B-1F57-42D8-9726-F4C0DD663B05}" type="presOf" srcId="{B8349401-3971-4097-B0C5-B2AC4F7F7208}" destId="{4065FC11-146B-4F0B-BEB2-3CBE38322419}" srcOrd="0" destOrd="0" presId="urn:microsoft.com/office/officeart/2005/8/layout/vList2"/>
    <dgm:cxn modelId="{4ACC05D4-EA8F-4B0A-986D-C4ADBAD5CE44}" srcId="{B8349401-3971-4097-B0C5-B2AC4F7F7208}" destId="{963EB672-B151-411A-AD56-DD2F09E6B1B8}" srcOrd="0" destOrd="0" parTransId="{584DA11C-19E7-4454-A765-D37AE74B753A}" sibTransId="{B7CBB744-7244-4E13-B8AB-A3C095F2EE50}"/>
    <dgm:cxn modelId="{FFACE44A-2F96-490E-A403-74599D7E6802}" srcId="{B8349401-3971-4097-B0C5-B2AC4F7F7208}" destId="{BC4E8755-ECE3-456E-A730-0D0063F3C737}" srcOrd="2" destOrd="0" parTransId="{5AD66DB4-0023-40F3-99EA-53EF0D3EFD1D}" sibTransId="{09948FC3-A14B-4528-BA2C-A11185BE4FC1}"/>
    <dgm:cxn modelId="{439447E5-B84F-4F81-8FA1-C8CD5F00A441}" type="presOf" srcId="{BC4E8755-ECE3-456E-A730-0D0063F3C737}" destId="{C5908E98-0CBD-43E6-8E57-7493FBB21B91}" srcOrd="0" destOrd="2" presId="urn:microsoft.com/office/officeart/2005/8/layout/vList2"/>
    <dgm:cxn modelId="{AFA1DB8A-ACEE-40B8-BCD1-C857C8D38AAD}" type="presOf" srcId="{963EB672-B151-411A-AD56-DD2F09E6B1B8}" destId="{C5908E98-0CBD-43E6-8E57-7493FBB21B91}" srcOrd="0" destOrd="0" presId="urn:microsoft.com/office/officeart/2005/8/layout/vList2"/>
    <dgm:cxn modelId="{09825454-4227-43AD-BD8F-0CD54467B8BE}" srcId="{B8349401-3971-4097-B0C5-B2AC4F7F7208}" destId="{845A3832-CDD8-4AF1-9DDB-3CB2E7A144B4}" srcOrd="1" destOrd="0" parTransId="{87135FC9-4628-48FE-B7A4-79CB6B3B1339}" sibTransId="{4147C094-EB14-4463-933D-0C04805ED112}"/>
    <dgm:cxn modelId="{AAB1B491-9C1D-4956-87D2-56226D3A637F}" srcId="{B8349401-3971-4097-B0C5-B2AC4F7F7208}" destId="{8B3BB433-C3CE-4716-AB58-8CFD99DFE9DC}" srcOrd="4" destOrd="0" parTransId="{E4FC795D-F7C4-4669-9395-0056D7FFBAF4}" sibTransId="{94CD5E59-8F9F-4563-B58F-6C6964BF8D34}"/>
    <dgm:cxn modelId="{D4016CA0-5169-4C3A-96DC-3F87AC2752A8}" type="presOf" srcId="{BA2F6D7F-B844-4F0B-A49A-EBAEBC91021B}" destId="{1A38D9D2-37C5-47BA-A142-CFB07123C131}" srcOrd="0" destOrd="0" presId="urn:microsoft.com/office/officeart/2005/8/layout/vList2"/>
    <dgm:cxn modelId="{80FDF04D-E918-475E-BEA1-DF40C2024566}" type="presParOf" srcId="{1A38D9D2-37C5-47BA-A142-CFB07123C131}" destId="{4065FC11-146B-4F0B-BEB2-3CBE38322419}" srcOrd="0" destOrd="0" presId="urn:microsoft.com/office/officeart/2005/8/layout/vList2"/>
    <dgm:cxn modelId="{A73C468A-28E3-4C45-83B1-DA50746FC6B6}" type="presParOf" srcId="{1A38D9D2-37C5-47BA-A142-CFB07123C131}" destId="{C5908E98-0CBD-43E6-8E57-7493FBB21B9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D6448481-C370-4A03-8BA3-93B07A098CB0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C3E57BEB-720A-41CC-AB64-B3F9C2B8D4E4}">
      <dgm:prSet/>
      <dgm:spPr/>
      <dgm:t>
        <a:bodyPr/>
        <a:lstStyle/>
        <a:p>
          <a:pPr rtl="0"/>
          <a:r>
            <a:rPr lang="pl-PL" dirty="0" smtClean="0"/>
            <a:t>- liczba osób, które podniosły swoje kwalifikacje (kursy specjalistyczne /specjalizacje)</a:t>
          </a:r>
          <a:endParaRPr lang="pl-PL" dirty="0"/>
        </a:p>
      </dgm:t>
    </dgm:pt>
    <dgm:pt modelId="{E81C6425-2268-4F36-9004-8FF42FBF4EB7}" type="parTrans" cxnId="{D3DD6825-D5B9-4AFB-B898-E3F87AC868DB}">
      <dgm:prSet/>
      <dgm:spPr/>
      <dgm:t>
        <a:bodyPr/>
        <a:lstStyle/>
        <a:p>
          <a:endParaRPr lang="pl-PL"/>
        </a:p>
      </dgm:t>
    </dgm:pt>
    <dgm:pt modelId="{E696BE3A-01AC-4B90-993C-6638EEFA376D}" type="sibTrans" cxnId="{D3DD6825-D5B9-4AFB-B898-E3F87AC868DB}">
      <dgm:prSet/>
      <dgm:spPr/>
      <dgm:t>
        <a:bodyPr/>
        <a:lstStyle/>
        <a:p>
          <a:endParaRPr lang="pl-PL"/>
        </a:p>
      </dgm:t>
    </dgm:pt>
    <dgm:pt modelId="{19D35D54-AB3E-4720-82C2-C0937CD8DA67}">
      <dgm:prSet/>
      <dgm:spPr/>
      <dgm:t>
        <a:bodyPr/>
        <a:lstStyle/>
        <a:p>
          <a:pPr rtl="0"/>
          <a:r>
            <a:rPr lang="pl-PL" dirty="0" smtClean="0"/>
            <a:t>- liczba zrealizowanych szkoleń/warsztatów/konferencji/wizyt studyjnych dla kadr pomocy i integracji społecznej oraz wsparcia rodziny</a:t>
          </a:r>
          <a:endParaRPr lang="pl-PL" dirty="0"/>
        </a:p>
      </dgm:t>
    </dgm:pt>
    <dgm:pt modelId="{4AE3D860-EB75-44B8-BF02-98E921AD5536}" type="parTrans" cxnId="{510D6BDB-A0BB-4F20-A0B8-7D071626D866}">
      <dgm:prSet/>
      <dgm:spPr/>
      <dgm:t>
        <a:bodyPr/>
        <a:lstStyle/>
        <a:p>
          <a:endParaRPr lang="pl-PL"/>
        </a:p>
      </dgm:t>
    </dgm:pt>
    <dgm:pt modelId="{4FDF9D60-F1D2-47D7-AB3E-54DFA61418CC}" type="sibTrans" cxnId="{510D6BDB-A0BB-4F20-A0B8-7D071626D866}">
      <dgm:prSet/>
      <dgm:spPr/>
      <dgm:t>
        <a:bodyPr/>
        <a:lstStyle/>
        <a:p>
          <a:endParaRPr lang="pl-PL"/>
        </a:p>
      </dgm:t>
    </dgm:pt>
    <dgm:pt modelId="{01A1C485-42FB-4135-A567-183B7A7D4CA8}" type="pres">
      <dgm:prSet presAssocID="{D6448481-C370-4A03-8BA3-93B07A098CB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F997BD60-A31E-4A9E-9BB3-9D86E743F702}" type="pres">
      <dgm:prSet presAssocID="{D6448481-C370-4A03-8BA3-93B07A098CB0}" presName="Name1" presStyleCnt="0"/>
      <dgm:spPr/>
    </dgm:pt>
    <dgm:pt modelId="{73729D85-5549-41D6-8E64-2C6CBC06944B}" type="pres">
      <dgm:prSet presAssocID="{D6448481-C370-4A03-8BA3-93B07A098CB0}" presName="cycle" presStyleCnt="0"/>
      <dgm:spPr/>
    </dgm:pt>
    <dgm:pt modelId="{70CDA369-B3FA-4726-8832-EA38A6534CFA}" type="pres">
      <dgm:prSet presAssocID="{D6448481-C370-4A03-8BA3-93B07A098CB0}" presName="srcNode" presStyleLbl="node1" presStyleIdx="0" presStyleCnt="2"/>
      <dgm:spPr/>
    </dgm:pt>
    <dgm:pt modelId="{3A67AAE1-CCC1-4D27-959A-D9186A29F765}" type="pres">
      <dgm:prSet presAssocID="{D6448481-C370-4A03-8BA3-93B07A098CB0}" presName="conn" presStyleLbl="parChTrans1D2" presStyleIdx="0" presStyleCnt="1"/>
      <dgm:spPr/>
      <dgm:t>
        <a:bodyPr/>
        <a:lstStyle/>
        <a:p>
          <a:endParaRPr lang="pl-PL"/>
        </a:p>
      </dgm:t>
    </dgm:pt>
    <dgm:pt modelId="{23660AE5-EEE8-404E-8EF7-CB43008A131E}" type="pres">
      <dgm:prSet presAssocID="{D6448481-C370-4A03-8BA3-93B07A098CB0}" presName="extraNode" presStyleLbl="node1" presStyleIdx="0" presStyleCnt="2"/>
      <dgm:spPr/>
    </dgm:pt>
    <dgm:pt modelId="{EA699AF7-B6FC-4B55-9B87-C405A1140B91}" type="pres">
      <dgm:prSet presAssocID="{D6448481-C370-4A03-8BA3-93B07A098CB0}" presName="dstNode" presStyleLbl="node1" presStyleIdx="0" presStyleCnt="2"/>
      <dgm:spPr/>
    </dgm:pt>
    <dgm:pt modelId="{5084A78A-B5F1-4EBB-8F29-239C6A8EC290}" type="pres">
      <dgm:prSet presAssocID="{C3E57BEB-720A-41CC-AB64-B3F9C2B8D4E4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1756433-AFE5-4CFF-838E-592954EF398B}" type="pres">
      <dgm:prSet presAssocID="{C3E57BEB-720A-41CC-AB64-B3F9C2B8D4E4}" presName="accent_1" presStyleCnt="0"/>
      <dgm:spPr/>
    </dgm:pt>
    <dgm:pt modelId="{03B90F49-A0C7-4D1B-BA52-CE9A75148852}" type="pres">
      <dgm:prSet presAssocID="{C3E57BEB-720A-41CC-AB64-B3F9C2B8D4E4}" presName="accentRepeatNode" presStyleLbl="solidFgAcc1" presStyleIdx="0" presStyleCnt="2"/>
      <dgm:spPr/>
    </dgm:pt>
    <dgm:pt modelId="{C9A0B0F4-0A29-4D03-8F61-892075C249F2}" type="pres">
      <dgm:prSet presAssocID="{19D35D54-AB3E-4720-82C2-C0937CD8DA67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98AC913-9A1B-4E16-92B9-65B59A3FBA7F}" type="pres">
      <dgm:prSet presAssocID="{19D35D54-AB3E-4720-82C2-C0937CD8DA67}" presName="accent_2" presStyleCnt="0"/>
      <dgm:spPr/>
    </dgm:pt>
    <dgm:pt modelId="{4706BD86-BC98-4603-8AE6-789A2598E912}" type="pres">
      <dgm:prSet presAssocID="{19D35D54-AB3E-4720-82C2-C0937CD8DA67}" presName="accentRepeatNode" presStyleLbl="solidFgAcc1" presStyleIdx="1" presStyleCnt="2"/>
      <dgm:spPr/>
    </dgm:pt>
  </dgm:ptLst>
  <dgm:cxnLst>
    <dgm:cxn modelId="{510D6BDB-A0BB-4F20-A0B8-7D071626D866}" srcId="{D6448481-C370-4A03-8BA3-93B07A098CB0}" destId="{19D35D54-AB3E-4720-82C2-C0937CD8DA67}" srcOrd="1" destOrd="0" parTransId="{4AE3D860-EB75-44B8-BF02-98E921AD5536}" sibTransId="{4FDF9D60-F1D2-47D7-AB3E-54DFA61418CC}"/>
    <dgm:cxn modelId="{D3DD6825-D5B9-4AFB-B898-E3F87AC868DB}" srcId="{D6448481-C370-4A03-8BA3-93B07A098CB0}" destId="{C3E57BEB-720A-41CC-AB64-B3F9C2B8D4E4}" srcOrd="0" destOrd="0" parTransId="{E81C6425-2268-4F36-9004-8FF42FBF4EB7}" sibTransId="{E696BE3A-01AC-4B90-993C-6638EEFA376D}"/>
    <dgm:cxn modelId="{9F61B048-7560-4A91-BE04-19005156036C}" type="presOf" srcId="{E696BE3A-01AC-4B90-993C-6638EEFA376D}" destId="{3A67AAE1-CCC1-4D27-959A-D9186A29F765}" srcOrd="0" destOrd="0" presId="urn:microsoft.com/office/officeart/2008/layout/VerticalCurvedList"/>
    <dgm:cxn modelId="{8A62C383-8E7F-49A9-8113-38794B01AFBE}" type="presOf" srcId="{19D35D54-AB3E-4720-82C2-C0937CD8DA67}" destId="{C9A0B0F4-0A29-4D03-8F61-892075C249F2}" srcOrd="0" destOrd="0" presId="urn:microsoft.com/office/officeart/2008/layout/VerticalCurvedList"/>
    <dgm:cxn modelId="{BCE3E56B-9C4C-4947-9D83-A31401ED7671}" type="presOf" srcId="{D6448481-C370-4A03-8BA3-93B07A098CB0}" destId="{01A1C485-42FB-4135-A567-183B7A7D4CA8}" srcOrd="0" destOrd="0" presId="urn:microsoft.com/office/officeart/2008/layout/VerticalCurvedList"/>
    <dgm:cxn modelId="{8D65A071-AF47-4A7E-919D-21BF6ADF0C3F}" type="presOf" srcId="{C3E57BEB-720A-41CC-AB64-B3F9C2B8D4E4}" destId="{5084A78A-B5F1-4EBB-8F29-239C6A8EC290}" srcOrd="0" destOrd="0" presId="urn:microsoft.com/office/officeart/2008/layout/VerticalCurvedList"/>
    <dgm:cxn modelId="{723FC3A0-0A86-4548-9958-4F4BD1A090FD}" type="presParOf" srcId="{01A1C485-42FB-4135-A567-183B7A7D4CA8}" destId="{F997BD60-A31E-4A9E-9BB3-9D86E743F702}" srcOrd="0" destOrd="0" presId="urn:microsoft.com/office/officeart/2008/layout/VerticalCurvedList"/>
    <dgm:cxn modelId="{C2271291-E4D7-4360-9E3B-8D18EF683CFC}" type="presParOf" srcId="{F997BD60-A31E-4A9E-9BB3-9D86E743F702}" destId="{73729D85-5549-41D6-8E64-2C6CBC06944B}" srcOrd="0" destOrd="0" presId="urn:microsoft.com/office/officeart/2008/layout/VerticalCurvedList"/>
    <dgm:cxn modelId="{05804F46-E18E-479B-A3B9-ED2EAAF76A0D}" type="presParOf" srcId="{73729D85-5549-41D6-8E64-2C6CBC06944B}" destId="{70CDA369-B3FA-4726-8832-EA38A6534CFA}" srcOrd="0" destOrd="0" presId="urn:microsoft.com/office/officeart/2008/layout/VerticalCurvedList"/>
    <dgm:cxn modelId="{7D85E25C-8F54-497E-B302-F483CCD87A2F}" type="presParOf" srcId="{73729D85-5549-41D6-8E64-2C6CBC06944B}" destId="{3A67AAE1-CCC1-4D27-959A-D9186A29F765}" srcOrd="1" destOrd="0" presId="urn:microsoft.com/office/officeart/2008/layout/VerticalCurvedList"/>
    <dgm:cxn modelId="{93DE836B-D8A5-48E6-92D5-B616FF013894}" type="presParOf" srcId="{73729D85-5549-41D6-8E64-2C6CBC06944B}" destId="{23660AE5-EEE8-404E-8EF7-CB43008A131E}" srcOrd="2" destOrd="0" presId="urn:microsoft.com/office/officeart/2008/layout/VerticalCurvedList"/>
    <dgm:cxn modelId="{688EB91C-914E-4EC8-8A63-A89C9540ED03}" type="presParOf" srcId="{73729D85-5549-41D6-8E64-2C6CBC06944B}" destId="{EA699AF7-B6FC-4B55-9B87-C405A1140B91}" srcOrd="3" destOrd="0" presId="urn:microsoft.com/office/officeart/2008/layout/VerticalCurvedList"/>
    <dgm:cxn modelId="{3F560BA2-2EB7-4B6E-AA59-15A9F847D9E5}" type="presParOf" srcId="{F997BD60-A31E-4A9E-9BB3-9D86E743F702}" destId="{5084A78A-B5F1-4EBB-8F29-239C6A8EC290}" srcOrd="1" destOrd="0" presId="urn:microsoft.com/office/officeart/2008/layout/VerticalCurvedList"/>
    <dgm:cxn modelId="{90A3393D-5974-4DED-8A2E-0C9ED74A1E2C}" type="presParOf" srcId="{F997BD60-A31E-4A9E-9BB3-9D86E743F702}" destId="{91756433-AFE5-4CFF-838E-592954EF398B}" srcOrd="2" destOrd="0" presId="urn:microsoft.com/office/officeart/2008/layout/VerticalCurvedList"/>
    <dgm:cxn modelId="{BDD29F1C-200E-4192-BD97-36DCF8005C20}" type="presParOf" srcId="{91756433-AFE5-4CFF-838E-592954EF398B}" destId="{03B90F49-A0C7-4D1B-BA52-CE9A75148852}" srcOrd="0" destOrd="0" presId="urn:microsoft.com/office/officeart/2008/layout/VerticalCurvedList"/>
    <dgm:cxn modelId="{48574738-98DA-423E-80B6-C40B8EF32BB4}" type="presParOf" srcId="{F997BD60-A31E-4A9E-9BB3-9D86E743F702}" destId="{C9A0B0F4-0A29-4D03-8F61-892075C249F2}" srcOrd="3" destOrd="0" presId="urn:microsoft.com/office/officeart/2008/layout/VerticalCurvedList"/>
    <dgm:cxn modelId="{63E79224-0AF4-4A61-A293-0103A83E6455}" type="presParOf" srcId="{F997BD60-A31E-4A9E-9BB3-9D86E743F702}" destId="{E98AC913-9A1B-4E16-92B9-65B59A3FBA7F}" srcOrd="4" destOrd="0" presId="urn:microsoft.com/office/officeart/2008/layout/VerticalCurvedList"/>
    <dgm:cxn modelId="{7C21F43C-A88F-43C1-93E5-7CC76781F77B}" type="presParOf" srcId="{E98AC913-9A1B-4E16-92B9-65B59A3FBA7F}" destId="{4706BD86-BC98-4603-8AE6-789A2598E912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ADC5F5-E5A2-4218-B7F9-4072423A182E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B6CF8647-D73E-4818-BF29-45343C0E10F8}">
      <dgm:prSet/>
      <dgm:spPr/>
      <dgm:t>
        <a:bodyPr/>
        <a:lstStyle/>
        <a:p>
          <a:pPr rtl="0"/>
          <a:r>
            <a:rPr lang="pl-PL" b="0" dirty="0" smtClean="0"/>
            <a:t>Ustawa z dnia 24 kwietnia 2003 r. o działalności pożytku publicznego i o wolontariacie (</a:t>
          </a:r>
          <a:r>
            <a:rPr lang="pl-PL" b="0" dirty="0" err="1" smtClean="0"/>
            <a:t>t.j</a:t>
          </a:r>
          <a:r>
            <a:rPr lang="pl-PL" b="0" dirty="0" smtClean="0"/>
            <a:t>. Dz. U. z 2010 nr 234 poz. 1536, z </a:t>
          </a:r>
          <a:r>
            <a:rPr lang="pl-PL" b="0" dirty="0" err="1" smtClean="0"/>
            <a:t>późn</a:t>
          </a:r>
          <a:r>
            <a:rPr lang="pl-PL" b="0" dirty="0" smtClean="0"/>
            <a:t>. zm.)</a:t>
          </a:r>
          <a:endParaRPr lang="pl-PL" b="0" dirty="0"/>
        </a:p>
      </dgm:t>
    </dgm:pt>
    <dgm:pt modelId="{88EAD73A-407B-4BD1-8664-BA287B25D616}" type="parTrans" cxnId="{38342A56-1700-4D4D-BBC3-855CB4B64810}">
      <dgm:prSet/>
      <dgm:spPr/>
      <dgm:t>
        <a:bodyPr/>
        <a:lstStyle/>
        <a:p>
          <a:endParaRPr lang="pl-PL"/>
        </a:p>
      </dgm:t>
    </dgm:pt>
    <dgm:pt modelId="{6EC8759F-0CCD-4288-A9AD-070EBFF6298B}" type="sibTrans" cxnId="{38342A56-1700-4D4D-BBC3-855CB4B64810}">
      <dgm:prSet/>
      <dgm:spPr/>
      <dgm:t>
        <a:bodyPr/>
        <a:lstStyle/>
        <a:p>
          <a:endParaRPr lang="pl-PL"/>
        </a:p>
      </dgm:t>
    </dgm:pt>
    <dgm:pt modelId="{6BBF6B2C-CB78-4965-85C5-4B3EFA1B2D8C}">
      <dgm:prSet/>
      <dgm:spPr/>
      <dgm:t>
        <a:bodyPr/>
        <a:lstStyle/>
        <a:p>
          <a:pPr rtl="0"/>
          <a:r>
            <a:rPr lang="pl-PL" b="0" dirty="0" smtClean="0"/>
            <a:t>Ustawa z dnia 28 listopada 2003 r. o świadczeniach rodzinnych (</a:t>
          </a:r>
          <a:r>
            <a:rPr lang="pl-PL" b="0" dirty="0" err="1" smtClean="0"/>
            <a:t>t.j</a:t>
          </a:r>
          <a:r>
            <a:rPr lang="pl-PL" b="0" dirty="0" smtClean="0"/>
            <a:t>. Dz. U. z 2013 poz. 1456, z </a:t>
          </a:r>
          <a:r>
            <a:rPr lang="pl-PL" b="0" dirty="0" err="1" smtClean="0"/>
            <a:t>późn</a:t>
          </a:r>
          <a:r>
            <a:rPr lang="pl-PL" b="0" dirty="0" smtClean="0"/>
            <a:t>. zm.) </a:t>
          </a:r>
          <a:endParaRPr lang="pl-PL" b="0" dirty="0"/>
        </a:p>
      </dgm:t>
    </dgm:pt>
    <dgm:pt modelId="{03EA1641-E131-45F7-ACD4-F817C9D2B33C}" type="parTrans" cxnId="{22EDC6B4-EB37-451E-A40A-57188104CC91}">
      <dgm:prSet/>
      <dgm:spPr/>
      <dgm:t>
        <a:bodyPr/>
        <a:lstStyle/>
        <a:p>
          <a:endParaRPr lang="pl-PL"/>
        </a:p>
      </dgm:t>
    </dgm:pt>
    <dgm:pt modelId="{C94C36E2-B982-4424-AE66-03816A47B0D7}" type="sibTrans" cxnId="{22EDC6B4-EB37-451E-A40A-57188104CC91}">
      <dgm:prSet/>
      <dgm:spPr/>
      <dgm:t>
        <a:bodyPr/>
        <a:lstStyle/>
        <a:p>
          <a:endParaRPr lang="pl-PL"/>
        </a:p>
      </dgm:t>
    </dgm:pt>
    <dgm:pt modelId="{5279721B-06F5-4602-8327-A34B2E386A9A}">
      <dgm:prSet/>
      <dgm:spPr/>
      <dgm:t>
        <a:bodyPr/>
        <a:lstStyle/>
        <a:p>
          <a:pPr rtl="0"/>
          <a:r>
            <a:rPr lang="pl-PL" b="0" dirty="0" smtClean="0"/>
            <a:t>Ustawa z dnia 13 czerwca 2003 r. o zatrudnieniu socjalnym (</a:t>
          </a:r>
          <a:r>
            <a:rPr lang="pl-PL" b="0" dirty="0" err="1" smtClean="0"/>
            <a:t>t.j</a:t>
          </a:r>
          <a:r>
            <a:rPr lang="pl-PL" b="0" dirty="0" smtClean="0"/>
            <a:t>. Dz. U. z  2011 nr 43 poz. 225, z późn.zm.)</a:t>
          </a:r>
          <a:endParaRPr lang="pl-PL" b="0" dirty="0"/>
        </a:p>
      </dgm:t>
    </dgm:pt>
    <dgm:pt modelId="{6BCF5BB1-FE63-44C5-9E71-52A8E700E91B}" type="parTrans" cxnId="{774B4D2A-1180-4733-806B-027564B68166}">
      <dgm:prSet/>
      <dgm:spPr/>
      <dgm:t>
        <a:bodyPr/>
        <a:lstStyle/>
        <a:p>
          <a:endParaRPr lang="pl-PL"/>
        </a:p>
      </dgm:t>
    </dgm:pt>
    <dgm:pt modelId="{3DEF394E-D48B-4441-9CB6-78FA346A5D91}" type="sibTrans" cxnId="{774B4D2A-1180-4733-806B-027564B68166}">
      <dgm:prSet/>
      <dgm:spPr/>
      <dgm:t>
        <a:bodyPr/>
        <a:lstStyle/>
        <a:p>
          <a:endParaRPr lang="pl-PL"/>
        </a:p>
      </dgm:t>
    </dgm:pt>
    <dgm:pt modelId="{96FC0DB8-17FC-4A4D-8903-9F77972570AC}">
      <dgm:prSet/>
      <dgm:spPr/>
      <dgm:t>
        <a:bodyPr/>
        <a:lstStyle/>
        <a:p>
          <a:pPr rtl="0"/>
          <a:r>
            <a:rPr lang="pl-PL" b="0" dirty="0" smtClean="0"/>
            <a:t>Krajowy Program Przeciwdziałania Ubóstwu i Wykluczeniu Społecznemu 2020. Nowy wymiar aktywnej integracji</a:t>
          </a:r>
          <a:endParaRPr lang="pl-PL" b="0" dirty="0"/>
        </a:p>
      </dgm:t>
    </dgm:pt>
    <dgm:pt modelId="{2D81512C-190C-4B69-80D5-649BB1A5FE83}" type="parTrans" cxnId="{619AE2DD-858C-4F6C-AD0A-B5CD0EEDE2B3}">
      <dgm:prSet/>
      <dgm:spPr/>
      <dgm:t>
        <a:bodyPr/>
        <a:lstStyle/>
        <a:p>
          <a:endParaRPr lang="pl-PL"/>
        </a:p>
      </dgm:t>
    </dgm:pt>
    <dgm:pt modelId="{A9DA510C-161F-4688-9942-E492261BC436}" type="sibTrans" cxnId="{619AE2DD-858C-4F6C-AD0A-B5CD0EEDE2B3}">
      <dgm:prSet/>
      <dgm:spPr/>
      <dgm:t>
        <a:bodyPr/>
        <a:lstStyle/>
        <a:p>
          <a:endParaRPr lang="pl-PL"/>
        </a:p>
      </dgm:t>
    </dgm:pt>
    <dgm:pt modelId="{BB056F5F-D85C-4CF4-8EAC-E17A55CB4765}" type="pres">
      <dgm:prSet presAssocID="{70ADC5F5-E5A2-4218-B7F9-4072423A182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B83320F-33CE-404E-B33B-DB3D5AAE291F}" type="pres">
      <dgm:prSet presAssocID="{B6CF8647-D73E-4818-BF29-45343C0E10F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67F56EF-9664-4EFB-8260-AF137BDAA2AE}" type="pres">
      <dgm:prSet presAssocID="{6EC8759F-0CCD-4288-A9AD-070EBFF6298B}" presName="spacer" presStyleCnt="0"/>
      <dgm:spPr/>
    </dgm:pt>
    <dgm:pt modelId="{7D7F5E1D-5A03-4525-A4FD-384ED690EFA0}" type="pres">
      <dgm:prSet presAssocID="{6BBF6B2C-CB78-4965-85C5-4B3EFA1B2D8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C4CB4A7-7A26-411B-8A38-28A76B17A60E}" type="pres">
      <dgm:prSet presAssocID="{C94C36E2-B982-4424-AE66-03816A47B0D7}" presName="spacer" presStyleCnt="0"/>
      <dgm:spPr/>
    </dgm:pt>
    <dgm:pt modelId="{B0681B66-6111-448A-9865-5C678897695F}" type="pres">
      <dgm:prSet presAssocID="{5279721B-06F5-4602-8327-A34B2E386A9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464C79D-DF1B-49E3-9ABF-20D85EB3AFD1}" type="pres">
      <dgm:prSet presAssocID="{3DEF394E-D48B-4441-9CB6-78FA346A5D91}" presName="spacer" presStyleCnt="0"/>
      <dgm:spPr/>
    </dgm:pt>
    <dgm:pt modelId="{AAD56C03-A323-4E19-AB4B-5AC7BF71A0E6}" type="pres">
      <dgm:prSet presAssocID="{96FC0DB8-17FC-4A4D-8903-9F77972570A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4938A7B-0693-4996-A35E-F385AABEEEEE}" type="presOf" srcId="{B6CF8647-D73E-4818-BF29-45343C0E10F8}" destId="{2B83320F-33CE-404E-B33B-DB3D5AAE291F}" srcOrd="0" destOrd="0" presId="urn:microsoft.com/office/officeart/2005/8/layout/vList2"/>
    <dgm:cxn modelId="{61EC4D56-EBC7-4307-830B-783A5333AD78}" type="presOf" srcId="{5279721B-06F5-4602-8327-A34B2E386A9A}" destId="{B0681B66-6111-448A-9865-5C678897695F}" srcOrd="0" destOrd="0" presId="urn:microsoft.com/office/officeart/2005/8/layout/vList2"/>
    <dgm:cxn modelId="{38342A56-1700-4D4D-BBC3-855CB4B64810}" srcId="{70ADC5F5-E5A2-4218-B7F9-4072423A182E}" destId="{B6CF8647-D73E-4818-BF29-45343C0E10F8}" srcOrd="0" destOrd="0" parTransId="{88EAD73A-407B-4BD1-8664-BA287B25D616}" sibTransId="{6EC8759F-0CCD-4288-A9AD-070EBFF6298B}"/>
    <dgm:cxn modelId="{F720922B-4C08-4972-8C6D-E9AE27C1BCDC}" type="presOf" srcId="{70ADC5F5-E5A2-4218-B7F9-4072423A182E}" destId="{BB056F5F-D85C-4CF4-8EAC-E17A55CB4765}" srcOrd="0" destOrd="0" presId="urn:microsoft.com/office/officeart/2005/8/layout/vList2"/>
    <dgm:cxn modelId="{619AE2DD-858C-4F6C-AD0A-B5CD0EEDE2B3}" srcId="{70ADC5F5-E5A2-4218-B7F9-4072423A182E}" destId="{96FC0DB8-17FC-4A4D-8903-9F77972570AC}" srcOrd="3" destOrd="0" parTransId="{2D81512C-190C-4B69-80D5-649BB1A5FE83}" sibTransId="{A9DA510C-161F-4688-9942-E492261BC436}"/>
    <dgm:cxn modelId="{99D050F2-601B-4453-BC64-3E68481B41B2}" type="presOf" srcId="{6BBF6B2C-CB78-4965-85C5-4B3EFA1B2D8C}" destId="{7D7F5E1D-5A03-4525-A4FD-384ED690EFA0}" srcOrd="0" destOrd="0" presId="urn:microsoft.com/office/officeart/2005/8/layout/vList2"/>
    <dgm:cxn modelId="{22EDC6B4-EB37-451E-A40A-57188104CC91}" srcId="{70ADC5F5-E5A2-4218-B7F9-4072423A182E}" destId="{6BBF6B2C-CB78-4965-85C5-4B3EFA1B2D8C}" srcOrd="1" destOrd="0" parTransId="{03EA1641-E131-45F7-ACD4-F817C9D2B33C}" sibTransId="{C94C36E2-B982-4424-AE66-03816A47B0D7}"/>
    <dgm:cxn modelId="{774B4D2A-1180-4733-806B-027564B68166}" srcId="{70ADC5F5-E5A2-4218-B7F9-4072423A182E}" destId="{5279721B-06F5-4602-8327-A34B2E386A9A}" srcOrd="2" destOrd="0" parTransId="{6BCF5BB1-FE63-44C5-9E71-52A8E700E91B}" sibTransId="{3DEF394E-D48B-4441-9CB6-78FA346A5D91}"/>
    <dgm:cxn modelId="{1DED72F0-5413-4FB9-8402-F2C535AC1D69}" type="presOf" srcId="{96FC0DB8-17FC-4A4D-8903-9F77972570AC}" destId="{AAD56C03-A323-4E19-AB4B-5AC7BF71A0E6}" srcOrd="0" destOrd="0" presId="urn:microsoft.com/office/officeart/2005/8/layout/vList2"/>
    <dgm:cxn modelId="{58EC9574-C8AA-4F80-82ED-55B6C0439B09}" type="presParOf" srcId="{BB056F5F-D85C-4CF4-8EAC-E17A55CB4765}" destId="{2B83320F-33CE-404E-B33B-DB3D5AAE291F}" srcOrd="0" destOrd="0" presId="urn:microsoft.com/office/officeart/2005/8/layout/vList2"/>
    <dgm:cxn modelId="{809901AA-EB2C-4E6A-83DF-D3D7713154FF}" type="presParOf" srcId="{BB056F5F-D85C-4CF4-8EAC-E17A55CB4765}" destId="{467F56EF-9664-4EFB-8260-AF137BDAA2AE}" srcOrd="1" destOrd="0" presId="urn:microsoft.com/office/officeart/2005/8/layout/vList2"/>
    <dgm:cxn modelId="{422D7F93-2FC7-4CCE-B8AB-17CEB51C5160}" type="presParOf" srcId="{BB056F5F-D85C-4CF4-8EAC-E17A55CB4765}" destId="{7D7F5E1D-5A03-4525-A4FD-384ED690EFA0}" srcOrd="2" destOrd="0" presId="urn:microsoft.com/office/officeart/2005/8/layout/vList2"/>
    <dgm:cxn modelId="{7B06ABB6-089A-4B88-9538-C30CF59A3ED9}" type="presParOf" srcId="{BB056F5F-D85C-4CF4-8EAC-E17A55CB4765}" destId="{3C4CB4A7-7A26-411B-8A38-28A76B17A60E}" srcOrd="3" destOrd="0" presId="urn:microsoft.com/office/officeart/2005/8/layout/vList2"/>
    <dgm:cxn modelId="{34BC32CC-7E65-4863-B606-2F16F3DE1E63}" type="presParOf" srcId="{BB056F5F-D85C-4CF4-8EAC-E17A55CB4765}" destId="{B0681B66-6111-448A-9865-5C678897695F}" srcOrd="4" destOrd="0" presId="urn:microsoft.com/office/officeart/2005/8/layout/vList2"/>
    <dgm:cxn modelId="{CA304DC5-1008-4262-8902-B1B383D649E0}" type="presParOf" srcId="{BB056F5F-D85C-4CF4-8EAC-E17A55CB4765}" destId="{9464C79D-DF1B-49E3-9ABF-20D85EB3AFD1}" srcOrd="5" destOrd="0" presId="urn:microsoft.com/office/officeart/2005/8/layout/vList2"/>
    <dgm:cxn modelId="{CCDF93E9-0C77-45F0-90BD-92B824E00773}" type="presParOf" srcId="{BB056F5F-D85C-4CF4-8EAC-E17A55CB4765}" destId="{AAD56C03-A323-4E19-AB4B-5AC7BF71A0E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7759C378-9F20-4828-B336-ECAF93C8B136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pl-PL"/>
        </a:p>
      </dgm:t>
    </dgm:pt>
    <dgm:pt modelId="{0B38149F-186A-4414-A013-D39551B48C5E}">
      <dgm:prSet custT="1"/>
      <dgm:spPr/>
      <dgm:t>
        <a:bodyPr/>
        <a:lstStyle/>
        <a:p>
          <a:pPr rtl="0"/>
          <a:r>
            <a:rPr lang="pl-PL" sz="2000" b="1" dirty="0" smtClean="0"/>
            <a:t>Cel operacyjny 1. </a:t>
          </a:r>
          <a:r>
            <a:rPr lang="pl-PL" sz="2000" b="0" dirty="0" smtClean="0"/>
            <a:t>Stymulowanie i wspomaganie lokalnych inicjatyw</a:t>
          </a:r>
          <a:endParaRPr lang="pl-PL" sz="2000" b="0" dirty="0"/>
        </a:p>
      </dgm:t>
    </dgm:pt>
    <dgm:pt modelId="{55415399-6D85-4D74-B8EF-72BAD96312DA}" type="parTrans" cxnId="{EB1E88FB-6961-40F1-B61C-F41255760D2E}">
      <dgm:prSet/>
      <dgm:spPr/>
      <dgm:t>
        <a:bodyPr/>
        <a:lstStyle/>
        <a:p>
          <a:endParaRPr lang="pl-PL"/>
        </a:p>
      </dgm:t>
    </dgm:pt>
    <dgm:pt modelId="{E3F79CFA-96B7-474E-A95B-40295B3E67C2}" type="sibTrans" cxnId="{EB1E88FB-6961-40F1-B61C-F41255760D2E}">
      <dgm:prSet/>
      <dgm:spPr/>
      <dgm:t>
        <a:bodyPr/>
        <a:lstStyle/>
        <a:p>
          <a:endParaRPr lang="pl-PL"/>
        </a:p>
      </dgm:t>
    </dgm:pt>
    <dgm:pt modelId="{CD2BA5C2-F1FC-481F-9076-B51BB6E48331}">
      <dgm:prSet custT="1"/>
      <dgm:spPr/>
      <dgm:t>
        <a:bodyPr/>
        <a:lstStyle/>
        <a:p>
          <a:pPr rtl="0"/>
          <a:r>
            <a:rPr lang="pl-PL" sz="2000" b="1" dirty="0" smtClean="0"/>
            <a:t>Cel operacyjny 2. </a:t>
          </a:r>
          <a:r>
            <a:rPr lang="pl-PL" sz="2000" b="0" dirty="0" smtClean="0"/>
            <a:t>Wspieranie działań organizacji pozarządowych  </a:t>
          </a:r>
          <a:endParaRPr lang="pl-PL" sz="2000" b="0" dirty="0"/>
        </a:p>
      </dgm:t>
    </dgm:pt>
    <dgm:pt modelId="{1B25A050-15A4-4532-A0DC-300B6350A7CC}" type="parTrans" cxnId="{2FCA7F40-F154-479C-877D-55299C58BD6B}">
      <dgm:prSet/>
      <dgm:spPr/>
      <dgm:t>
        <a:bodyPr/>
        <a:lstStyle/>
        <a:p>
          <a:endParaRPr lang="pl-PL"/>
        </a:p>
      </dgm:t>
    </dgm:pt>
    <dgm:pt modelId="{1AEAD79A-1CE0-4174-BB58-1A12C24B9DE3}" type="sibTrans" cxnId="{2FCA7F40-F154-479C-877D-55299C58BD6B}">
      <dgm:prSet/>
      <dgm:spPr/>
      <dgm:t>
        <a:bodyPr/>
        <a:lstStyle/>
        <a:p>
          <a:endParaRPr lang="pl-PL"/>
        </a:p>
      </dgm:t>
    </dgm:pt>
    <dgm:pt modelId="{4E082FDB-0F3C-45CE-89A4-001F19D1F532}" type="pres">
      <dgm:prSet presAssocID="{7759C378-9F20-4828-B336-ECAF93C8B136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6406BDC-DB83-4C1A-89E0-4B805236A962}" type="pres">
      <dgm:prSet presAssocID="{0B38149F-186A-4414-A013-D39551B48C5E}" presName="circ1" presStyleLbl="vennNode1" presStyleIdx="0" presStyleCnt="2"/>
      <dgm:spPr/>
      <dgm:t>
        <a:bodyPr/>
        <a:lstStyle/>
        <a:p>
          <a:endParaRPr lang="pl-PL"/>
        </a:p>
      </dgm:t>
    </dgm:pt>
    <dgm:pt modelId="{66505E8A-60F6-42AE-9486-FB46E9FF409C}" type="pres">
      <dgm:prSet presAssocID="{0B38149F-186A-4414-A013-D39551B48C5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5CD39FF-EE8E-4790-A764-20CD8F4E4D31}" type="pres">
      <dgm:prSet presAssocID="{CD2BA5C2-F1FC-481F-9076-B51BB6E48331}" presName="circ2" presStyleLbl="vennNode1" presStyleIdx="1" presStyleCnt="2"/>
      <dgm:spPr/>
      <dgm:t>
        <a:bodyPr/>
        <a:lstStyle/>
        <a:p>
          <a:endParaRPr lang="pl-PL"/>
        </a:p>
      </dgm:t>
    </dgm:pt>
    <dgm:pt modelId="{2271E6AC-34D9-47D0-A32E-D62E2D581F2E}" type="pres">
      <dgm:prSet presAssocID="{CD2BA5C2-F1FC-481F-9076-B51BB6E4833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B1E88FB-6961-40F1-B61C-F41255760D2E}" srcId="{7759C378-9F20-4828-B336-ECAF93C8B136}" destId="{0B38149F-186A-4414-A013-D39551B48C5E}" srcOrd="0" destOrd="0" parTransId="{55415399-6D85-4D74-B8EF-72BAD96312DA}" sibTransId="{E3F79CFA-96B7-474E-A95B-40295B3E67C2}"/>
    <dgm:cxn modelId="{A96C0DC5-6B9B-4026-A168-D0A10AA67C0B}" type="presOf" srcId="{CD2BA5C2-F1FC-481F-9076-B51BB6E48331}" destId="{85CD39FF-EE8E-4790-A764-20CD8F4E4D31}" srcOrd="0" destOrd="0" presId="urn:microsoft.com/office/officeart/2005/8/layout/venn1"/>
    <dgm:cxn modelId="{F81A0A83-0712-47B0-94E6-2E4E58394F9E}" type="presOf" srcId="{0B38149F-186A-4414-A013-D39551B48C5E}" destId="{66505E8A-60F6-42AE-9486-FB46E9FF409C}" srcOrd="1" destOrd="0" presId="urn:microsoft.com/office/officeart/2005/8/layout/venn1"/>
    <dgm:cxn modelId="{9C3C21FC-1D91-4206-A89B-62E52DC00B91}" type="presOf" srcId="{0B38149F-186A-4414-A013-D39551B48C5E}" destId="{66406BDC-DB83-4C1A-89E0-4B805236A962}" srcOrd="0" destOrd="0" presId="urn:microsoft.com/office/officeart/2005/8/layout/venn1"/>
    <dgm:cxn modelId="{DCC53D4D-6EC5-49A0-9FB4-4CB276ABFFE2}" type="presOf" srcId="{7759C378-9F20-4828-B336-ECAF93C8B136}" destId="{4E082FDB-0F3C-45CE-89A4-001F19D1F532}" srcOrd="0" destOrd="0" presId="urn:microsoft.com/office/officeart/2005/8/layout/venn1"/>
    <dgm:cxn modelId="{2FCA7F40-F154-479C-877D-55299C58BD6B}" srcId="{7759C378-9F20-4828-B336-ECAF93C8B136}" destId="{CD2BA5C2-F1FC-481F-9076-B51BB6E48331}" srcOrd="1" destOrd="0" parTransId="{1B25A050-15A4-4532-A0DC-300B6350A7CC}" sibTransId="{1AEAD79A-1CE0-4174-BB58-1A12C24B9DE3}"/>
    <dgm:cxn modelId="{0D225785-D58F-4996-ADA8-B13301A57350}" type="presOf" srcId="{CD2BA5C2-F1FC-481F-9076-B51BB6E48331}" destId="{2271E6AC-34D9-47D0-A32E-D62E2D581F2E}" srcOrd="1" destOrd="0" presId="urn:microsoft.com/office/officeart/2005/8/layout/venn1"/>
    <dgm:cxn modelId="{B83FA242-6B27-4700-AD04-06FD33BCB07C}" type="presParOf" srcId="{4E082FDB-0F3C-45CE-89A4-001F19D1F532}" destId="{66406BDC-DB83-4C1A-89E0-4B805236A962}" srcOrd="0" destOrd="0" presId="urn:microsoft.com/office/officeart/2005/8/layout/venn1"/>
    <dgm:cxn modelId="{4246F6AC-999E-45D0-A460-87BDAE1301F0}" type="presParOf" srcId="{4E082FDB-0F3C-45CE-89A4-001F19D1F532}" destId="{66505E8A-60F6-42AE-9486-FB46E9FF409C}" srcOrd="1" destOrd="0" presId="urn:microsoft.com/office/officeart/2005/8/layout/venn1"/>
    <dgm:cxn modelId="{05E44B92-5344-4864-9DC7-C9C850F5E3B1}" type="presParOf" srcId="{4E082FDB-0F3C-45CE-89A4-001F19D1F532}" destId="{85CD39FF-EE8E-4790-A764-20CD8F4E4D31}" srcOrd="2" destOrd="0" presId="urn:microsoft.com/office/officeart/2005/8/layout/venn1"/>
    <dgm:cxn modelId="{62F55946-9F3C-4CB5-83F1-07AF7479CC0A}" type="presParOf" srcId="{4E082FDB-0F3C-45CE-89A4-001F19D1F532}" destId="{2271E6AC-34D9-47D0-A32E-D62E2D581F2E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E79538C-9D57-412B-B7E5-4A331C62A62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5659DCA5-ADA1-4BC2-BF24-66800D7C77DB}">
      <dgm:prSet/>
      <dgm:spPr/>
      <dgm:t>
        <a:bodyPr/>
        <a:lstStyle/>
        <a:p>
          <a:pPr rtl="0"/>
          <a:r>
            <a:rPr lang="pl-PL" b="1" smtClean="0"/>
            <a:t>DZIAŁANIA:</a:t>
          </a:r>
          <a:endParaRPr lang="pl-PL"/>
        </a:p>
      </dgm:t>
    </dgm:pt>
    <dgm:pt modelId="{EBFC0481-5CAA-4228-8E2B-D2B9B9BED32F}" type="parTrans" cxnId="{20DA6572-1FF0-4E3D-806D-88C1B8B45369}">
      <dgm:prSet/>
      <dgm:spPr/>
      <dgm:t>
        <a:bodyPr/>
        <a:lstStyle/>
        <a:p>
          <a:endParaRPr lang="pl-PL"/>
        </a:p>
      </dgm:t>
    </dgm:pt>
    <dgm:pt modelId="{DC5E8DE9-E8C7-4A1A-9655-C29BD73A81ED}" type="sibTrans" cxnId="{20DA6572-1FF0-4E3D-806D-88C1B8B45369}">
      <dgm:prSet/>
      <dgm:spPr/>
      <dgm:t>
        <a:bodyPr/>
        <a:lstStyle/>
        <a:p>
          <a:endParaRPr lang="pl-PL"/>
        </a:p>
      </dgm:t>
    </dgm:pt>
    <dgm:pt modelId="{E2202F53-66A0-46A1-863D-8B51B65CFEFD}">
      <dgm:prSet/>
      <dgm:spPr/>
      <dgm:t>
        <a:bodyPr/>
        <a:lstStyle/>
        <a:p>
          <a:pPr rtl="0"/>
          <a:r>
            <a:rPr lang="pl-PL" dirty="0" smtClean="0"/>
            <a:t>1.1. Promowanie i wspieranie wizerunku wolontariatu.</a:t>
          </a:r>
          <a:endParaRPr lang="pl-PL" dirty="0"/>
        </a:p>
      </dgm:t>
    </dgm:pt>
    <dgm:pt modelId="{50AAE9E3-DE6C-495D-AB84-56B1BAA0F699}" type="parTrans" cxnId="{71F33A18-E568-4D94-815F-A9B5DA420DB0}">
      <dgm:prSet/>
      <dgm:spPr/>
      <dgm:t>
        <a:bodyPr/>
        <a:lstStyle/>
        <a:p>
          <a:endParaRPr lang="pl-PL"/>
        </a:p>
      </dgm:t>
    </dgm:pt>
    <dgm:pt modelId="{161C3F99-1D7C-4D81-A6C5-B19A5A675D6F}" type="sibTrans" cxnId="{71F33A18-E568-4D94-815F-A9B5DA420DB0}">
      <dgm:prSet/>
      <dgm:spPr/>
      <dgm:t>
        <a:bodyPr/>
        <a:lstStyle/>
        <a:p>
          <a:endParaRPr lang="pl-PL"/>
        </a:p>
      </dgm:t>
    </dgm:pt>
    <dgm:pt modelId="{22E3C85E-338C-4753-81C7-57232AB88612}">
      <dgm:prSet/>
      <dgm:spPr/>
      <dgm:t>
        <a:bodyPr/>
        <a:lstStyle/>
        <a:p>
          <a:pPr rtl="0"/>
          <a:r>
            <a:rPr lang="pl-PL" dirty="0" smtClean="0"/>
            <a:t>1.2. Wzmacnianie postaw prospołecznych sprzyjających rozwojowi wolontariatu, aktywności i solidarności obywatelskiej.</a:t>
          </a:r>
          <a:endParaRPr lang="pl-PL" dirty="0"/>
        </a:p>
      </dgm:t>
    </dgm:pt>
    <dgm:pt modelId="{2C43FA18-B5A3-45BA-A33D-F9030541FFA9}" type="parTrans" cxnId="{0FA27CD2-83F3-42A7-9A0B-06B7773203AA}">
      <dgm:prSet/>
      <dgm:spPr/>
      <dgm:t>
        <a:bodyPr/>
        <a:lstStyle/>
        <a:p>
          <a:endParaRPr lang="pl-PL"/>
        </a:p>
      </dgm:t>
    </dgm:pt>
    <dgm:pt modelId="{EE02E135-7966-4C5D-9F62-73DCED6CF42A}" type="sibTrans" cxnId="{0FA27CD2-83F3-42A7-9A0B-06B7773203AA}">
      <dgm:prSet/>
      <dgm:spPr/>
      <dgm:t>
        <a:bodyPr/>
        <a:lstStyle/>
        <a:p>
          <a:endParaRPr lang="pl-PL"/>
        </a:p>
      </dgm:t>
    </dgm:pt>
    <dgm:pt modelId="{2A58166B-5FB9-4E4B-AF93-C94A9575444E}">
      <dgm:prSet/>
      <dgm:spPr/>
      <dgm:t>
        <a:bodyPr/>
        <a:lstStyle/>
        <a:p>
          <a:pPr rtl="0"/>
          <a:r>
            <a:rPr lang="pl-PL" dirty="0" smtClean="0"/>
            <a:t>1.3. Wspieranie projektów </a:t>
          </a:r>
          <a:r>
            <a:rPr lang="pl-PL" dirty="0" err="1" smtClean="0"/>
            <a:t>wolontariackich</a:t>
          </a:r>
          <a:r>
            <a:rPr lang="pl-PL" dirty="0" smtClean="0"/>
            <a:t> i inicjatyw społecznych, w tym skierowanych do osób starszych </a:t>
          </a:r>
          <a:endParaRPr lang="pl-PL" dirty="0"/>
        </a:p>
      </dgm:t>
    </dgm:pt>
    <dgm:pt modelId="{DDEA09E0-736E-4B47-A9E9-06CAB079A7E8}" type="parTrans" cxnId="{09366B76-80E0-4DFF-861E-303D639A42D7}">
      <dgm:prSet/>
      <dgm:spPr/>
      <dgm:t>
        <a:bodyPr/>
        <a:lstStyle/>
        <a:p>
          <a:endParaRPr lang="pl-PL"/>
        </a:p>
      </dgm:t>
    </dgm:pt>
    <dgm:pt modelId="{B0D9BE27-02EB-40F7-9411-5F3E53707B54}" type="sibTrans" cxnId="{09366B76-80E0-4DFF-861E-303D639A42D7}">
      <dgm:prSet/>
      <dgm:spPr/>
      <dgm:t>
        <a:bodyPr/>
        <a:lstStyle/>
        <a:p>
          <a:endParaRPr lang="pl-PL"/>
        </a:p>
      </dgm:t>
    </dgm:pt>
    <dgm:pt modelId="{D38AF0BC-A559-4BCE-AB2B-D51F59048A17}">
      <dgm:prSet/>
      <dgm:spPr/>
      <dgm:t>
        <a:bodyPr/>
        <a:lstStyle/>
        <a:p>
          <a:pPr rtl="0"/>
          <a:r>
            <a:rPr lang="pl-PL" dirty="0" smtClean="0"/>
            <a:t>1.4. Działania na rzecz rozwoju wolontariatu i samopomocy lokalnej.</a:t>
          </a:r>
          <a:endParaRPr lang="pl-PL" dirty="0"/>
        </a:p>
      </dgm:t>
    </dgm:pt>
    <dgm:pt modelId="{7414B70C-3D08-451E-805C-23F2092E1AB4}" type="parTrans" cxnId="{387857E3-E535-42DB-8946-4837C3FD4DA5}">
      <dgm:prSet/>
      <dgm:spPr/>
      <dgm:t>
        <a:bodyPr/>
        <a:lstStyle/>
        <a:p>
          <a:endParaRPr lang="pl-PL"/>
        </a:p>
      </dgm:t>
    </dgm:pt>
    <dgm:pt modelId="{053163BF-2461-496F-B497-36547457B383}" type="sibTrans" cxnId="{387857E3-E535-42DB-8946-4837C3FD4DA5}">
      <dgm:prSet/>
      <dgm:spPr/>
      <dgm:t>
        <a:bodyPr/>
        <a:lstStyle/>
        <a:p>
          <a:endParaRPr lang="pl-PL"/>
        </a:p>
      </dgm:t>
    </dgm:pt>
    <dgm:pt modelId="{3080366D-B828-481C-B4CD-87D59B8DB420}">
      <dgm:prSet/>
      <dgm:spPr/>
      <dgm:t>
        <a:bodyPr/>
        <a:lstStyle/>
        <a:p>
          <a:pPr rtl="0"/>
          <a:r>
            <a:rPr lang="pl-PL" dirty="0" smtClean="0"/>
            <a:t>1.5. Promowanie partycypacji społecznej.</a:t>
          </a:r>
          <a:endParaRPr lang="pl-PL" dirty="0"/>
        </a:p>
      </dgm:t>
    </dgm:pt>
    <dgm:pt modelId="{061F2F11-62E3-4278-B08E-9888D9368FEF}" type="parTrans" cxnId="{82A489D6-6824-422E-BAA0-B377B3CBE0C6}">
      <dgm:prSet/>
      <dgm:spPr/>
      <dgm:t>
        <a:bodyPr/>
        <a:lstStyle/>
        <a:p>
          <a:endParaRPr lang="pl-PL"/>
        </a:p>
      </dgm:t>
    </dgm:pt>
    <dgm:pt modelId="{3687CE9B-31E8-48C5-8514-23D0B2FAF95E}" type="sibTrans" cxnId="{82A489D6-6824-422E-BAA0-B377B3CBE0C6}">
      <dgm:prSet/>
      <dgm:spPr/>
      <dgm:t>
        <a:bodyPr/>
        <a:lstStyle/>
        <a:p>
          <a:endParaRPr lang="pl-PL"/>
        </a:p>
      </dgm:t>
    </dgm:pt>
    <dgm:pt modelId="{B50173BC-E5AA-426D-9799-C04FEEDDFD95}" type="pres">
      <dgm:prSet presAssocID="{BE79538C-9D57-412B-B7E5-4A331C62A62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2DB5057-8939-458E-B93E-4BD9983EC9BC}" type="pres">
      <dgm:prSet presAssocID="{5659DCA5-ADA1-4BC2-BF24-66800D7C77D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A496C99-855D-4E06-AAC2-8F41B2373D91}" type="pres">
      <dgm:prSet presAssocID="{5659DCA5-ADA1-4BC2-BF24-66800D7C77D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859B8CA-0CBB-4C61-8ABB-8BBF1748A1A2}" type="presOf" srcId="{22E3C85E-338C-4753-81C7-57232AB88612}" destId="{AA496C99-855D-4E06-AAC2-8F41B2373D91}" srcOrd="0" destOrd="1" presId="urn:microsoft.com/office/officeart/2005/8/layout/vList2"/>
    <dgm:cxn modelId="{71F33A18-E568-4D94-815F-A9B5DA420DB0}" srcId="{5659DCA5-ADA1-4BC2-BF24-66800D7C77DB}" destId="{E2202F53-66A0-46A1-863D-8B51B65CFEFD}" srcOrd="0" destOrd="0" parTransId="{50AAE9E3-DE6C-495D-AB84-56B1BAA0F699}" sibTransId="{161C3F99-1D7C-4D81-A6C5-B19A5A675D6F}"/>
    <dgm:cxn modelId="{09366B76-80E0-4DFF-861E-303D639A42D7}" srcId="{5659DCA5-ADA1-4BC2-BF24-66800D7C77DB}" destId="{2A58166B-5FB9-4E4B-AF93-C94A9575444E}" srcOrd="2" destOrd="0" parTransId="{DDEA09E0-736E-4B47-A9E9-06CAB079A7E8}" sibTransId="{B0D9BE27-02EB-40F7-9411-5F3E53707B54}"/>
    <dgm:cxn modelId="{7E822F12-5D22-4161-A4D8-096B4A625F84}" type="presOf" srcId="{5659DCA5-ADA1-4BC2-BF24-66800D7C77DB}" destId="{C2DB5057-8939-458E-B93E-4BD9983EC9BC}" srcOrd="0" destOrd="0" presId="urn:microsoft.com/office/officeart/2005/8/layout/vList2"/>
    <dgm:cxn modelId="{20DA6572-1FF0-4E3D-806D-88C1B8B45369}" srcId="{BE79538C-9D57-412B-B7E5-4A331C62A62B}" destId="{5659DCA5-ADA1-4BC2-BF24-66800D7C77DB}" srcOrd="0" destOrd="0" parTransId="{EBFC0481-5CAA-4228-8E2B-D2B9B9BED32F}" sibTransId="{DC5E8DE9-E8C7-4A1A-9655-C29BD73A81ED}"/>
    <dgm:cxn modelId="{3A1BA25F-125E-4BEE-B7DC-BDCC9B3228C8}" type="presOf" srcId="{E2202F53-66A0-46A1-863D-8B51B65CFEFD}" destId="{AA496C99-855D-4E06-AAC2-8F41B2373D91}" srcOrd="0" destOrd="0" presId="urn:microsoft.com/office/officeart/2005/8/layout/vList2"/>
    <dgm:cxn modelId="{953B958A-E682-4F37-9B22-1234D626D29D}" type="presOf" srcId="{BE79538C-9D57-412B-B7E5-4A331C62A62B}" destId="{B50173BC-E5AA-426D-9799-C04FEEDDFD95}" srcOrd="0" destOrd="0" presId="urn:microsoft.com/office/officeart/2005/8/layout/vList2"/>
    <dgm:cxn modelId="{05019EDD-B74C-4192-AB40-F0EB4301019A}" type="presOf" srcId="{2A58166B-5FB9-4E4B-AF93-C94A9575444E}" destId="{AA496C99-855D-4E06-AAC2-8F41B2373D91}" srcOrd="0" destOrd="2" presId="urn:microsoft.com/office/officeart/2005/8/layout/vList2"/>
    <dgm:cxn modelId="{670B5EBA-4AB3-4CC1-9AD9-4BE7DAFEF530}" type="presOf" srcId="{D38AF0BC-A559-4BCE-AB2B-D51F59048A17}" destId="{AA496C99-855D-4E06-AAC2-8F41B2373D91}" srcOrd="0" destOrd="3" presId="urn:microsoft.com/office/officeart/2005/8/layout/vList2"/>
    <dgm:cxn modelId="{82A489D6-6824-422E-BAA0-B377B3CBE0C6}" srcId="{5659DCA5-ADA1-4BC2-BF24-66800D7C77DB}" destId="{3080366D-B828-481C-B4CD-87D59B8DB420}" srcOrd="4" destOrd="0" parTransId="{061F2F11-62E3-4278-B08E-9888D9368FEF}" sibTransId="{3687CE9B-31E8-48C5-8514-23D0B2FAF95E}"/>
    <dgm:cxn modelId="{C2E06E54-EFBD-45E3-8568-60E99E591D8C}" type="presOf" srcId="{3080366D-B828-481C-B4CD-87D59B8DB420}" destId="{AA496C99-855D-4E06-AAC2-8F41B2373D91}" srcOrd="0" destOrd="4" presId="urn:microsoft.com/office/officeart/2005/8/layout/vList2"/>
    <dgm:cxn modelId="{0FA27CD2-83F3-42A7-9A0B-06B7773203AA}" srcId="{5659DCA5-ADA1-4BC2-BF24-66800D7C77DB}" destId="{22E3C85E-338C-4753-81C7-57232AB88612}" srcOrd="1" destOrd="0" parTransId="{2C43FA18-B5A3-45BA-A33D-F9030541FFA9}" sibTransId="{EE02E135-7966-4C5D-9F62-73DCED6CF42A}"/>
    <dgm:cxn modelId="{387857E3-E535-42DB-8946-4837C3FD4DA5}" srcId="{5659DCA5-ADA1-4BC2-BF24-66800D7C77DB}" destId="{D38AF0BC-A559-4BCE-AB2B-D51F59048A17}" srcOrd="3" destOrd="0" parTransId="{7414B70C-3D08-451E-805C-23F2092E1AB4}" sibTransId="{053163BF-2461-496F-B497-36547457B383}"/>
    <dgm:cxn modelId="{448C1DA0-32F0-451E-9A5E-2288B51E0345}" type="presParOf" srcId="{B50173BC-E5AA-426D-9799-C04FEEDDFD95}" destId="{C2DB5057-8939-458E-B93E-4BD9983EC9BC}" srcOrd="0" destOrd="0" presId="urn:microsoft.com/office/officeart/2005/8/layout/vList2"/>
    <dgm:cxn modelId="{E79928FD-0281-41F0-9D9A-8319F41A16C7}" type="presParOf" srcId="{B50173BC-E5AA-426D-9799-C04FEEDDFD95}" destId="{AA496C99-855D-4E06-AAC2-8F41B2373D9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E21C0AB4-FD4B-48B6-9624-8DB29D631BBE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5488A1CD-3BB7-4124-974F-859CFFFF89F9}">
      <dgm:prSet custT="1"/>
      <dgm:spPr/>
      <dgm:t>
        <a:bodyPr/>
        <a:lstStyle/>
        <a:p>
          <a:pPr rtl="0"/>
          <a:r>
            <a:rPr lang="pl-PL" sz="2000" dirty="0" smtClean="0"/>
            <a:t>- liczba wolontariuszy w jednostkach pomocy społecznej</a:t>
          </a:r>
          <a:endParaRPr lang="pl-PL" sz="2000" dirty="0"/>
        </a:p>
      </dgm:t>
    </dgm:pt>
    <dgm:pt modelId="{E327F406-4143-4E8B-9401-28AF20DBE3D1}" type="parTrans" cxnId="{74251FAE-E9AB-4256-8A03-4BFA476C5582}">
      <dgm:prSet/>
      <dgm:spPr/>
      <dgm:t>
        <a:bodyPr/>
        <a:lstStyle/>
        <a:p>
          <a:endParaRPr lang="pl-PL"/>
        </a:p>
      </dgm:t>
    </dgm:pt>
    <dgm:pt modelId="{CD563C6A-496D-4B90-8606-634143B089D0}" type="sibTrans" cxnId="{74251FAE-E9AB-4256-8A03-4BFA476C5582}">
      <dgm:prSet/>
      <dgm:spPr/>
      <dgm:t>
        <a:bodyPr/>
        <a:lstStyle/>
        <a:p>
          <a:endParaRPr lang="pl-PL"/>
        </a:p>
      </dgm:t>
    </dgm:pt>
    <dgm:pt modelId="{E9C03125-B29D-406C-A9B8-AC958B05C4CF}">
      <dgm:prSet custT="1"/>
      <dgm:spPr/>
      <dgm:t>
        <a:bodyPr/>
        <a:lstStyle/>
        <a:p>
          <a:pPr rtl="0"/>
          <a:r>
            <a:rPr lang="pl-PL" sz="1800" dirty="0" smtClean="0"/>
            <a:t>- liczba przeprowadzonych konsultacji społecznych z organizacjami pozarządowymi – aktów prawa miejscowego, dokumentów</a:t>
          </a:r>
          <a:endParaRPr lang="pl-PL" sz="1800" dirty="0"/>
        </a:p>
      </dgm:t>
    </dgm:pt>
    <dgm:pt modelId="{8A2284E0-8D46-4F8F-A144-6DCA7743B2CA}" type="parTrans" cxnId="{621A4E08-31F3-44FD-A592-007B3FD57560}">
      <dgm:prSet/>
      <dgm:spPr/>
      <dgm:t>
        <a:bodyPr/>
        <a:lstStyle/>
        <a:p>
          <a:endParaRPr lang="pl-PL"/>
        </a:p>
      </dgm:t>
    </dgm:pt>
    <dgm:pt modelId="{9B0A51D0-CEA8-441B-AB86-47CE8CB92908}" type="sibTrans" cxnId="{621A4E08-31F3-44FD-A592-007B3FD57560}">
      <dgm:prSet/>
      <dgm:spPr/>
      <dgm:t>
        <a:bodyPr/>
        <a:lstStyle/>
        <a:p>
          <a:endParaRPr lang="pl-PL"/>
        </a:p>
      </dgm:t>
    </dgm:pt>
    <dgm:pt modelId="{5A76BA2A-0357-49DF-9088-DEA799DFF8CC}" type="pres">
      <dgm:prSet presAssocID="{E21C0AB4-FD4B-48B6-9624-8DB29D631BB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19DA8FA4-C794-4571-B334-32C7EAF4F667}" type="pres">
      <dgm:prSet presAssocID="{E21C0AB4-FD4B-48B6-9624-8DB29D631BBE}" presName="Name1" presStyleCnt="0"/>
      <dgm:spPr/>
    </dgm:pt>
    <dgm:pt modelId="{D2DD3584-6215-4908-9757-F54A824F4DDB}" type="pres">
      <dgm:prSet presAssocID="{E21C0AB4-FD4B-48B6-9624-8DB29D631BBE}" presName="cycle" presStyleCnt="0"/>
      <dgm:spPr/>
    </dgm:pt>
    <dgm:pt modelId="{C4C289A8-2B02-4AA4-BF94-04D96A8F2747}" type="pres">
      <dgm:prSet presAssocID="{E21C0AB4-FD4B-48B6-9624-8DB29D631BBE}" presName="srcNode" presStyleLbl="node1" presStyleIdx="0" presStyleCnt="2"/>
      <dgm:spPr/>
    </dgm:pt>
    <dgm:pt modelId="{D92629B4-818C-4CE9-A76D-239D813CC099}" type="pres">
      <dgm:prSet presAssocID="{E21C0AB4-FD4B-48B6-9624-8DB29D631BBE}" presName="conn" presStyleLbl="parChTrans1D2" presStyleIdx="0" presStyleCnt="1"/>
      <dgm:spPr/>
      <dgm:t>
        <a:bodyPr/>
        <a:lstStyle/>
        <a:p>
          <a:endParaRPr lang="pl-PL"/>
        </a:p>
      </dgm:t>
    </dgm:pt>
    <dgm:pt modelId="{F0B539E6-82A5-4574-8CCB-BA996DFD290C}" type="pres">
      <dgm:prSet presAssocID="{E21C0AB4-FD4B-48B6-9624-8DB29D631BBE}" presName="extraNode" presStyleLbl="node1" presStyleIdx="0" presStyleCnt="2"/>
      <dgm:spPr/>
    </dgm:pt>
    <dgm:pt modelId="{26C957E6-3F92-432B-B73C-B0E28D99AD6B}" type="pres">
      <dgm:prSet presAssocID="{E21C0AB4-FD4B-48B6-9624-8DB29D631BBE}" presName="dstNode" presStyleLbl="node1" presStyleIdx="0" presStyleCnt="2"/>
      <dgm:spPr/>
    </dgm:pt>
    <dgm:pt modelId="{72C45F6C-8701-4B15-810C-ED3897BAD932}" type="pres">
      <dgm:prSet presAssocID="{5488A1CD-3BB7-4124-974F-859CFFFF89F9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D6CA715-FF84-4968-819D-C23EE0E87176}" type="pres">
      <dgm:prSet presAssocID="{5488A1CD-3BB7-4124-974F-859CFFFF89F9}" presName="accent_1" presStyleCnt="0"/>
      <dgm:spPr/>
    </dgm:pt>
    <dgm:pt modelId="{58ADCD85-981E-443E-AAC8-3E87B23A2077}" type="pres">
      <dgm:prSet presAssocID="{5488A1CD-3BB7-4124-974F-859CFFFF89F9}" presName="accentRepeatNode" presStyleLbl="solidFgAcc1" presStyleIdx="0" presStyleCnt="2"/>
      <dgm:spPr/>
    </dgm:pt>
    <dgm:pt modelId="{53490A8F-51C9-4D86-BBDF-FEC48EEE4524}" type="pres">
      <dgm:prSet presAssocID="{E9C03125-B29D-406C-A9B8-AC958B05C4CF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F930F72-B313-497C-A283-79DDFA6D22D7}" type="pres">
      <dgm:prSet presAssocID="{E9C03125-B29D-406C-A9B8-AC958B05C4CF}" presName="accent_2" presStyleCnt="0"/>
      <dgm:spPr/>
    </dgm:pt>
    <dgm:pt modelId="{DAAF174A-3D4D-4A1B-A764-54C76F242685}" type="pres">
      <dgm:prSet presAssocID="{E9C03125-B29D-406C-A9B8-AC958B05C4CF}" presName="accentRepeatNode" presStyleLbl="solidFgAcc1" presStyleIdx="1" presStyleCnt="2"/>
      <dgm:spPr/>
    </dgm:pt>
  </dgm:ptLst>
  <dgm:cxnLst>
    <dgm:cxn modelId="{DFA6BBA1-4455-4493-A82F-6B38E8B6D962}" type="presOf" srcId="{E9C03125-B29D-406C-A9B8-AC958B05C4CF}" destId="{53490A8F-51C9-4D86-BBDF-FEC48EEE4524}" srcOrd="0" destOrd="0" presId="urn:microsoft.com/office/officeart/2008/layout/VerticalCurvedList"/>
    <dgm:cxn modelId="{74251FAE-E9AB-4256-8A03-4BFA476C5582}" srcId="{E21C0AB4-FD4B-48B6-9624-8DB29D631BBE}" destId="{5488A1CD-3BB7-4124-974F-859CFFFF89F9}" srcOrd="0" destOrd="0" parTransId="{E327F406-4143-4E8B-9401-28AF20DBE3D1}" sibTransId="{CD563C6A-496D-4B90-8606-634143B089D0}"/>
    <dgm:cxn modelId="{DBF537DE-CA99-4EE9-B678-1CB47587F96B}" type="presOf" srcId="{5488A1CD-3BB7-4124-974F-859CFFFF89F9}" destId="{72C45F6C-8701-4B15-810C-ED3897BAD932}" srcOrd="0" destOrd="0" presId="urn:microsoft.com/office/officeart/2008/layout/VerticalCurvedList"/>
    <dgm:cxn modelId="{2C678B21-0ED2-4E1A-8939-D00160FECD37}" type="presOf" srcId="{CD563C6A-496D-4B90-8606-634143B089D0}" destId="{D92629B4-818C-4CE9-A76D-239D813CC099}" srcOrd="0" destOrd="0" presId="urn:microsoft.com/office/officeart/2008/layout/VerticalCurvedList"/>
    <dgm:cxn modelId="{F388545D-4F6A-40D2-A0AD-3CE516FA89B9}" type="presOf" srcId="{E21C0AB4-FD4B-48B6-9624-8DB29D631BBE}" destId="{5A76BA2A-0357-49DF-9088-DEA799DFF8CC}" srcOrd="0" destOrd="0" presId="urn:microsoft.com/office/officeart/2008/layout/VerticalCurvedList"/>
    <dgm:cxn modelId="{621A4E08-31F3-44FD-A592-007B3FD57560}" srcId="{E21C0AB4-FD4B-48B6-9624-8DB29D631BBE}" destId="{E9C03125-B29D-406C-A9B8-AC958B05C4CF}" srcOrd="1" destOrd="0" parTransId="{8A2284E0-8D46-4F8F-A144-6DCA7743B2CA}" sibTransId="{9B0A51D0-CEA8-441B-AB86-47CE8CB92908}"/>
    <dgm:cxn modelId="{D94D6C0E-3E61-4D94-803B-61087EE65042}" type="presParOf" srcId="{5A76BA2A-0357-49DF-9088-DEA799DFF8CC}" destId="{19DA8FA4-C794-4571-B334-32C7EAF4F667}" srcOrd="0" destOrd="0" presId="urn:microsoft.com/office/officeart/2008/layout/VerticalCurvedList"/>
    <dgm:cxn modelId="{C9EEBE54-A010-4D4A-8E51-C20BA7CF1BE1}" type="presParOf" srcId="{19DA8FA4-C794-4571-B334-32C7EAF4F667}" destId="{D2DD3584-6215-4908-9757-F54A824F4DDB}" srcOrd="0" destOrd="0" presId="urn:microsoft.com/office/officeart/2008/layout/VerticalCurvedList"/>
    <dgm:cxn modelId="{B7E57A9A-9FA0-405D-94EA-A2071910E6E0}" type="presParOf" srcId="{D2DD3584-6215-4908-9757-F54A824F4DDB}" destId="{C4C289A8-2B02-4AA4-BF94-04D96A8F2747}" srcOrd="0" destOrd="0" presId="urn:microsoft.com/office/officeart/2008/layout/VerticalCurvedList"/>
    <dgm:cxn modelId="{0C90ED6E-CBCE-4346-A4E0-36098D7DA6CA}" type="presParOf" srcId="{D2DD3584-6215-4908-9757-F54A824F4DDB}" destId="{D92629B4-818C-4CE9-A76D-239D813CC099}" srcOrd="1" destOrd="0" presId="urn:microsoft.com/office/officeart/2008/layout/VerticalCurvedList"/>
    <dgm:cxn modelId="{46ADE50F-9D70-4F4E-9BE4-CECCB95F9D26}" type="presParOf" srcId="{D2DD3584-6215-4908-9757-F54A824F4DDB}" destId="{F0B539E6-82A5-4574-8CCB-BA996DFD290C}" srcOrd="2" destOrd="0" presId="urn:microsoft.com/office/officeart/2008/layout/VerticalCurvedList"/>
    <dgm:cxn modelId="{8978A513-4FE3-497B-85C1-D9C7B367C380}" type="presParOf" srcId="{D2DD3584-6215-4908-9757-F54A824F4DDB}" destId="{26C957E6-3F92-432B-B73C-B0E28D99AD6B}" srcOrd="3" destOrd="0" presId="urn:microsoft.com/office/officeart/2008/layout/VerticalCurvedList"/>
    <dgm:cxn modelId="{952610AD-AB55-48BA-9C2B-D9CF9F7858D9}" type="presParOf" srcId="{19DA8FA4-C794-4571-B334-32C7EAF4F667}" destId="{72C45F6C-8701-4B15-810C-ED3897BAD932}" srcOrd="1" destOrd="0" presId="urn:microsoft.com/office/officeart/2008/layout/VerticalCurvedList"/>
    <dgm:cxn modelId="{856E21C4-8FB3-400A-B2A3-A53D27424591}" type="presParOf" srcId="{19DA8FA4-C794-4571-B334-32C7EAF4F667}" destId="{2D6CA715-FF84-4968-819D-C23EE0E87176}" srcOrd="2" destOrd="0" presId="urn:microsoft.com/office/officeart/2008/layout/VerticalCurvedList"/>
    <dgm:cxn modelId="{D840E291-0A44-4430-BE71-AEADE79B02AA}" type="presParOf" srcId="{2D6CA715-FF84-4968-819D-C23EE0E87176}" destId="{58ADCD85-981E-443E-AAC8-3E87B23A2077}" srcOrd="0" destOrd="0" presId="urn:microsoft.com/office/officeart/2008/layout/VerticalCurvedList"/>
    <dgm:cxn modelId="{1DC53475-6115-42F5-9F0C-57351BE2F405}" type="presParOf" srcId="{19DA8FA4-C794-4571-B334-32C7EAF4F667}" destId="{53490A8F-51C9-4D86-BBDF-FEC48EEE4524}" srcOrd="3" destOrd="0" presId="urn:microsoft.com/office/officeart/2008/layout/VerticalCurvedList"/>
    <dgm:cxn modelId="{8C6E9074-06DC-4411-BE1E-569AD4A6428B}" type="presParOf" srcId="{19DA8FA4-C794-4571-B334-32C7EAF4F667}" destId="{5F930F72-B313-497C-A283-79DDFA6D22D7}" srcOrd="4" destOrd="0" presId="urn:microsoft.com/office/officeart/2008/layout/VerticalCurvedList"/>
    <dgm:cxn modelId="{08FED2DE-DF44-42CF-A64B-D4989D693A68}" type="presParOf" srcId="{5F930F72-B313-497C-A283-79DDFA6D22D7}" destId="{DAAF174A-3D4D-4A1B-A764-54C76F24268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D4464758-7954-47B7-AA47-4F74C70AF84F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86CB70D5-9048-42C4-949D-B2A08EFA9626}">
      <dgm:prSet/>
      <dgm:spPr/>
      <dgm:t>
        <a:bodyPr/>
        <a:lstStyle/>
        <a:p>
          <a:pPr rtl="0"/>
          <a:r>
            <a:rPr lang="pl-PL" b="1" smtClean="0"/>
            <a:t>DZIAŁANIA:</a:t>
          </a:r>
          <a:endParaRPr lang="pl-PL"/>
        </a:p>
      </dgm:t>
    </dgm:pt>
    <dgm:pt modelId="{0171846B-6DF2-4446-B981-1D49A6E71CAF}" type="parTrans" cxnId="{17372F4E-EEA4-4AD4-AC26-7E91B2E46A48}">
      <dgm:prSet/>
      <dgm:spPr/>
      <dgm:t>
        <a:bodyPr/>
        <a:lstStyle/>
        <a:p>
          <a:endParaRPr lang="pl-PL"/>
        </a:p>
      </dgm:t>
    </dgm:pt>
    <dgm:pt modelId="{FA78ED52-07DA-4984-B64C-F595470C8B29}" type="sibTrans" cxnId="{17372F4E-EEA4-4AD4-AC26-7E91B2E46A48}">
      <dgm:prSet/>
      <dgm:spPr/>
      <dgm:t>
        <a:bodyPr/>
        <a:lstStyle/>
        <a:p>
          <a:endParaRPr lang="pl-PL"/>
        </a:p>
      </dgm:t>
    </dgm:pt>
    <dgm:pt modelId="{786A518A-27BF-4639-B437-77BC3F5A0B4F}">
      <dgm:prSet/>
      <dgm:spPr/>
      <dgm:t>
        <a:bodyPr/>
        <a:lstStyle/>
        <a:p>
          <a:pPr rtl="0"/>
          <a:r>
            <a:rPr lang="pl-PL" dirty="0" smtClean="0"/>
            <a:t>2.1. Współpraca z organizacjami pozarządowymi i wspieranie innowacyjnych projektów/programów z zakresu polityki i pomocy społecznej.</a:t>
          </a:r>
          <a:endParaRPr lang="pl-PL" dirty="0"/>
        </a:p>
      </dgm:t>
    </dgm:pt>
    <dgm:pt modelId="{310525A2-C094-40D4-89FD-70992376F9A0}" type="parTrans" cxnId="{99B2A0F9-3472-4B43-88EF-A2F99F71E779}">
      <dgm:prSet/>
      <dgm:spPr/>
      <dgm:t>
        <a:bodyPr/>
        <a:lstStyle/>
        <a:p>
          <a:endParaRPr lang="pl-PL"/>
        </a:p>
      </dgm:t>
    </dgm:pt>
    <dgm:pt modelId="{BAFF329D-03BB-4B3C-81F9-0549EB990E3D}" type="sibTrans" cxnId="{99B2A0F9-3472-4B43-88EF-A2F99F71E779}">
      <dgm:prSet/>
      <dgm:spPr/>
      <dgm:t>
        <a:bodyPr/>
        <a:lstStyle/>
        <a:p>
          <a:endParaRPr lang="pl-PL"/>
        </a:p>
      </dgm:t>
    </dgm:pt>
    <dgm:pt modelId="{82AE09D5-C650-484A-BE62-06425EC030E0}">
      <dgm:prSet/>
      <dgm:spPr/>
      <dgm:t>
        <a:bodyPr/>
        <a:lstStyle/>
        <a:p>
          <a:pPr rtl="0"/>
          <a:r>
            <a:rPr lang="pl-PL" dirty="0" smtClean="0"/>
            <a:t>2.2. Wsparcie w budowie zaplecza badawczego i eksperckiego na rzecz organizacji pozarządowych. </a:t>
          </a:r>
          <a:endParaRPr lang="pl-PL" dirty="0"/>
        </a:p>
      </dgm:t>
    </dgm:pt>
    <dgm:pt modelId="{1F78FBE8-1818-4213-A99F-2A5CCB187CAF}" type="parTrans" cxnId="{BD5A55EB-03A7-439A-8688-834CD5B83B06}">
      <dgm:prSet/>
      <dgm:spPr/>
      <dgm:t>
        <a:bodyPr/>
        <a:lstStyle/>
        <a:p>
          <a:endParaRPr lang="pl-PL"/>
        </a:p>
      </dgm:t>
    </dgm:pt>
    <dgm:pt modelId="{CF470DC0-9570-4C8D-90FF-8C5605DB118A}" type="sibTrans" cxnId="{BD5A55EB-03A7-439A-8688-834CD5B83B06}">
      <dgm:prSet/>
      <dgm:spPr/>
      <dgm:t>
        <a:bodyPr/>
        <a:lstStyle/>
        <a:p>
          <a:endParaRPr lang="pl-PL"/>
        </a:p>
      </dgm:t>
    </dgm:pt>
    <dgm:pt modelId="{ABB8D920-F289-415F-96CF-781E4712896E}">
      <dgm:prSet/>
      <dgm:spPr/>
      <dgm:t>
        <a:bodyPr/>
        <a:lstStyle/>
        <a:p>
          <a:pPr rtl="0"/>
          <a:r>
            <a:rPr lang="pl-PL" dirty="0" smtClean="0"/>
            <a:t>2.3. Promowanie „dobrych praktyk” i modelowych działań organizacji pozarządowych.</a:t>
          </a:r>
          <a:endParaRPr lang="pl-PL" dirty="0"/>
        </a:p>
      </dgm:t>
    </dgm:pt>
    <dgm:pt modelId="{9CEFDF52-91A2-423A-8B28-221D794D1A46}" type="parTrans" cxnId="{B297AF8D-AB05-4B90-9E41-9264EEF467A9}">
      <dgm:prSet/>
      <dgm:spPr/>
      <dgm:t>
        <a:bodyPr/>
        <a:lstStyle/>
        <a:p>
          <a:endParaRPr lang="pl-PL"/>
        </a:p>
      </dgm:t>
    </dgm:pt>
    <dgm:pt modelId="{9F380160-9DDC-4C05-964B-DCAA0225E334}" type="sibTrans" cxnId="{B297AF8D-AB05-4B90-9E41-9264EEF467A9}">
      <dgm:prSet/>
      <dgm:spPr/>
      <dgm:t>
        <a:bodyPr/>
        <a:lstStyle/>
        <a:p>
          <a:endParaRPr lang="pl-PL"/>
        </a:p>
      </dgm:t>
    </dgm:pt>
    <dgm:pt modelId="{A1C296F9-AA89-42CF-9A36-D3AB2D4B1512}">
      <dgm:prSet/>
      <dgm:spPr/>
      <dgm:t>
        <a:bodyPr/>
        <a:lstStyle/>
        <a:p>
          <a:pPr rtl="0"/>
          <a:r>
            <a:rPr lang="pl-PL" dirty="0" smtClean="0"/>
            <a:t>2.4. Rekomendowanie i upowszechnianie programów/projektów/praktyk pomocowych i edukacyjnych skierowanych do osób korzystających z pomocy społecznej.</a:t>
          </a:r>
          <a:endParaRPr lang="pl-PL" dirty="0"/>
        </a:p>
      </dgm:t>
    </dgm:pt>
    <dgm:pt modelId="{BDD2BF50-EDDA-49F0-831E-BCC734843694}" type="parTrans" cxnId="{1325FB2B-ACD0-4536-B7F7-18BE656B3623}">
      <dgm:prSet/>
      <dgm:spPr/>
      <dgm:t>
        <a:bodyPr/>
        <a:lstStyle/>
        <a:p>
          <a:endParaRPr lang="pl-PL"/>
        </a:p>
      </dgm:t>
    </dgm:pt>
    <dgm:pt modelId="{5AD90559-D223-420F-8306-E4E6ACE9151D}" type="sibTrans" cxnId="{1325FB2B-ACD0-4536-B7F7-18BE656B3623}">
      <dgm:prSet/>
      <dgm:spPr/>
      <dgm:t>
        <a:bodyPr/>
        <a:lstStyle/>
        <a:p>
          <a:endParaRPr lang="pl-PL"/>
        </a:p>
      </dgm:t>
    </dgm:pt>
    <dgm:pt modelId="{4F3EC394-D266-4437-ADA6-385486E530C0}">
      <dgm:prSet/>
      <dgm:spPr/>
      <dgm:t>
        <a:bodyPr/>
        <a:lstStyle/>
        <a:p>
          <a:pPr rtl="0"/>
          <a:r>
            <a:rPr lang="pl-PL" dirty="0" smtClean="0"/>
            <a:t>2.5. Organizacja szkoleń/spotkań/seminariów skierowanych do podmiotów  i organizacji pozarządowych.</a:t>
          </a:r>
          <a:endParaRPr lang="pl-PL" dirty="0"/>
        </a:p>
      </dgm:t>
    </dgm:pt>
    <dgm:pt modelId="{3D91A57B-A112-4AFF-8F7F-35F9500A562F}" type="parTrans" cxnId="{90152B92-6C9C-4BEE-8C59-695ED98A11DC}">
      <dgm:prSet/>
      <dgm:spPr/>
      <dgm:t>
        <a:bodyPr/>
        <a:lstStyle/>
        <a:p>
          <a:endParaRPr lang="pl-PL"/>
        </a:p>
      </dgm:t>
    </dgm:pt>
    <dgm:pt modelId="{3DE7A1E8-7B5B-4D31-8FB1-78D19CB0FC67}" type="sibTrans" cxnId="{90152B92-6C9C-4BEE-8C59-695ED98A11DC}">
      <dgm:prSet/>
      <dgm:spPr/>
      <dgm:t>
        <a:bodyPr/>
        <a:lstStyle/>
        <a:p>
          <a:endParaRPr lang="pl-PL"/>
        </a:p>
      </dgm:t>
    </dgm:pt>
    <dgm:pt modelId="{470209B2-B722-4D01-8403-E4F7BD4A7A2B}">
      <dgm:prSet/>
      <dgm:spPr/>
      <dgm:t>
        <a:bodyPr/>
        <a:lstStyle/>
        <a:p>
          <a:pPr rtl="0"/>
          <a:r>
            <a:rPr lang="pl-PL" dirty="0" smtClean="0"/>
            <a:t>2.6. Wsparcie tworzenia i działania lokalnych organizacji/grup społecznych.</a:t>
          </a:r>
          <a:endParaRPr lang="pl-PL" dirty="0"/>
        </a:p>
      </dgm:t>
    </dgm:pt>
    <dgm:pt modelId="{B4F727BE-4542-4C37-86DD-8451672F6999}" type="parTrans" cxnId="{821A5BDE-174F-4CCA-BD57-785FE54415AC}">
      <dgm:prSet/>
      <dgm:spPr/>
      <dgm:t>
        <a:bodyPr/>
        <a:lstStyle/>
        <a:p>
          <a:endParaRPr lang="pl-PL"/>
        </a:p>
      </dgm:t>
    </dgm:pt>
    <dgm:pt modelId="{ADDBE208-1AD7-421F-B1B0-10AD9DA04930}" type="sibTrans" cxnId="{821A5BDE-174F-4CCA-BD57-785FE54415AC}">
      <dgm:prSet/>
      <dgm:spPr/>
      <dgm:t>
        <a:bodyPr/>
        <a:lstStyle/>
        <a:p>
          <a:endParaRPr lang="pl-PL"/>
        </a:p>
      </dgm:t>
    </dgm:pt>
    <dgm:pt modelId="{87570355-576A-4441-8DBD-AF29C8E7F198}" type="pres">
      <dgm:prSet presAssocID="{D4464758-7954-47B7-AA47-4F74C70AF84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1D5A1C4-AC29-425E-935C-E45E1F62BC63}" type="pres">
      <dgm:prSet presAssocID="{86CB70D5-9048-42C4-949D-B2A08EFA962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7D8B656-94D0-4BD5-BCF3-B7BD26D7912C}" type="pres">
      <dgm:prSet presAssocID="{86CB70D5-9048-42C4-949D-B2A08EFA962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0152B92-6C9C-4BEE-8C59-695ED98A11DC}" srcId="{86CB70D5-9048-42C4-949D-B2A08EFA9626}" destId="{4F3EC394-D266-4437-ADA6-385486E530C0}" srcOrd="4" destOrd="0" parTransId="{3D91A57B-A112-4AFF-8F7F-35F9500A562F}" sibTransId="{3DE7A1E8-7B5B-4D31-8FB1-78D19CB0FC67}"/>
    <dgm:cxn modelId="{821A5BDE-174F-4CCA-BD57-785FE54415AC}" srcId="{86CB70D5-9048-42C4-949D-B2A08EFA9626}" destId="{470209B2-B722-4D01-8403-E4F7BD4A7A2B}" srcOrd="5" destOrd="0" parTransId="{B4F727BE-4542-4C37-86DD-8451672F6999}" sibTransId="{ADDBE208-1AD7-421F-B1B0-10AD9DA04930}"/>
    <dgm:cxn modelId="{A35BE824-BFA9-4B87-9D12-377AC49D0B5C}" type="presOf" srcId="{A1C296F9-AA89-42CF-9A36-D3AB2D4B1512}" destId="{D7D8B656-94D0-4BD5-BCF3-B7BD26D7912C}" srcOrd="0" destOrd="3" presId="urn:microsoft.com/office/officeart/2005/8/layout/vList2"/>
    <dgm:cxn modelId="{1325FB2B-ACD0-4536-B7F7-18BE656B3623}" srcId="{86CB70D5-9048-42C4-949D-B2A08EFA9626}" destId="{A1C296F9-AA89-42CF-9A36-D3AB2D4B1512}" srcOrd="3" destOrd="0" parTransId="{BDD2BF50-EDDA-49F0-831E-BCC734843694}" sibTransId="{5AD90559-D223-420F-8306-E4E6ACE9151D}"/>
    <dgm:cxn modelId="{5E40860B-D029-4D51-B500-50B84447CC4C}" type="presOf" srcId="{82AE09D5-C650-484A-BE62-06425EC030E0}" destId="{D7D8B656-94D0-4BD5-BCF3-B7BD26D7912C}" srcOrd="0" destOrd="1" presId="urn:microsoft.com/office/officeart/2005/8/layout/vList2"/>
    <dgm:cxn modelId="{38308BB6-0B15-4FC4-901A-E4EC73A33968}" type="presOf" srcId="{D4464758-7954-47B7-AA47-4F74C70AF84F}" destId="{87570355-576A-4441-8DBD-AF29C8E7F198}" srcOrd="0" destOrd="0" presId="urn:microsoft.com/office/officeart/2005/8/layout/vList2"/>
    <dgm:cxn modelId="{92488F97-161A-450F-895C-539BCE3E7DFB}" type="presOf" srcId="{786A518A-27BF-4639-B437-77BC3F5A0B4F}" destId="{D7D8B656-94D0-4BD5-BCF3-B7BD26D7912C}" srcOrd="0" destOrd="0" presId="urn:microsoft.com/office/officeart/2005/8/layout/vList2"/>
    <dgm:cxn modelId="{BD5A55EB-03A7-439A-8688-834CD5B83B06}" srcId="{86CB70D5-9048-42C4-949D-B2A08EFA9626}" destId="{82AE09D5-C650-484A-BE62-06425EC030E0}" srcOrd="1" destOrd="0" parTransId="{1F78FBE8-1818-4213-A99F-2A5CCB187CAF}" sibTransId="{CF470DC0-9570-4C8D-90FF-8C5605DB118A}"/>
    <dgm:cxn modelId="{D1ED51AE-FE96-46DA-AEC8-F1557438A018}" type="presOf" srcId="{470209B2-B722-4D01-8403-E4F7BD4A7A2B}" destId="{D7D8B656-94D0-4BD5-BCF3-B7BD26D7912C}" srcOrd="0" destOrd="5" presId="urn:microsoft.com/office/officeart/2005/8/layout/vList2"/>
    <dgm:cxn modelId="{6D5DA23E-B207-41F7-861F-619DA71191D8}" type="presOf" srcId="{4F3EC394-D266-4437-ADA6-385486E530C0}" destId="{D7D8B656-94D0-4BD5-BCF3-B7BD26D7912C}" srcOrd="0" destOrd="4" presId="urn:microsoft.com/office/officeart/2005/8/layout/vList2"/>
    <dgm:cxn modelId="{B297AF8D-AB05-4B90-9E41-9264EEF467A9}" srcId="{86CB70D5-9048-42C4-949D-B2A08EFA9626}" destId="{ABB8D920-F289-415F-96CF-781E4712896E}" srcOrd="2" destOrd="0" parTransId="{9CEFDF52-91A2-423A-8B28-221D794D1A46}" sibTransId="{9F380160-9DDC-4C05-964B-DCAA0225E334}"/>
    <dgm:cxn modelId="{CFBC152E-E2B4-44AD-9B23-AF735E0A19C4}" type="presOf" srcId="{ABB8D920-F289-415F-96CF-781E4712896E}" destId="{D7D8B656-94D0-4BD5-BCF3-B7BD26D7912C}" srcOrd="0" destOrd="2" presId="urn:microsoft.com/office/officeart/2005/8/layout/vList2"/>
    <dgm:cxn modelId="{17372F4E-EEA4-4AD4-AC26-7E91B2E46A48}" srcId="{D4464758-7954-47B7-AA47-4F74C70AF84F}" destId="{86CB70D5-9048-42C4-949D-B2A08EFA9626}" srcOrd="0" destOrd="0" parTransId="{0171846B-6DF2-4446-B981-1D49A6E71CAF}" sibTransId="{FA78ED52-07DA-4984-B64C-F595470C8B29}"/>
    <dgm:cxn modelId="{8FE54B8D-3BCD-49E3-A05D-BDD6C28C6A8C}" type="presOf" srcId="{86CB70D5-9048-42C4-949D-B2A08EFA9626}" destId="{E1D5A1C4-AC29-425E-935C-E45E1F62BC63}" srcOrd="0" destOrd="0" presId="urn:microsoft.com/office/officeart/2005/8/layout/vList2"/>
    <dgm:cxn modelId="{99B2A0F9-3472-4B43-88EF-A2F99F71E779}" srcId="{86CB70D5-9048-42C4-949D-B2A08EFA9626}" destId="{786A518A-27BF-4639-B437-77BC3F5A0B4F}" srcOrd="0" destOrd="0" parTransId="{310525A2-C094-40D4-89FD-70992376F9A0}" sibTransId="{BAFF329D-03BB-4B3C-81F9-0549EB990E3D}"/>
    <dgm:cxn modelId="{12AF95D4-9192-4743-B1B0-4308FEA7525D}" type="presParOf" srcId="{87570355-576A-4441-8DBD-AF29C8E7F198}" destId="{E1D5A1C4-AC29-425E-935C-E45E1F62BC63}" srcOrd="0" destOrd="0" presId="urn:microsoft.com/office/officeart/2005/8/layout/vList2"/>
    <dgm:cxn modelId="{92CF93BB-C171-4AA0-BAF0-33901529899F}" type="presParOf" srcId="{87570355-576A-4441-8DBD-AF29C8E7F198}" destId="{D7D8B656-94D0-4BD5-BCF3-B7BD26D7912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1B324842-A5D7-409D-954D-964BE107D210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AEA1C9B3-4DE1-4321-9605-894F640E7A53}">
      <dgm:prSet/>
      <dgm:spPr/>
      <dgm:t>
        <a:bodyPr/>
        <a:lstStyle/>
        <a:p>
          <a:pPr rtl="0"/>
          <a:r>
            <a:rPr lang="pl-PL" dirty="0" smtClean="0"/>
            <a:t>- liczba zadań zleconych w obszarze pomocy społecznej i wsparcia rodziny</a:t>
          </a:r>
          <a:endParaRPr lang="pl-PL" dirty="0"/>
        </a:p>
      </dgm:t>
    </dgm:pt>
    <dgm:pt modelId="{58D88ADA-FE2B-4E60-9DFB-94ED9F7B121A}" type="parTrans" cxnId="{0F722D0A-9D44-4CB8-A1C7-F5B128164AFE}">
      <dgm:prSet/>
      <dgm:spPr/>
      <dgm:t>
        <a:bodyPr/>
        <a:lstStyle/>
        <a:p>
          <a:endParaRPr lang="pl-PL"/>
        </a:p>
      </dgm:t>
    </dgm:pt>
    <dgm:pt modelId="{809E35B0-61FF-49E8-8B65-9BFA511A0293}" type="sibTrans" cxnId="{0F722D0A-9D44-4CB8-A1C7-F5B128164AFE}">
      <dgm:prSet/>
      <dgm:spPr/>
      <dgm:t>
        <a:bodyPr/>
        <a:lstStyle/>
        <a:p>
          <a:endParaRPr lang="pl-PL"/>
        </a:p>
      </dgm:t>
    </dgm:pt>
    <dgm:pt modelId="{444B3247-6E7E-49BD-BCE9-A3ED8353FB2A}">
      <dgm:prSet/>
      <dgm:spPr/>
      <dgm:t>
        <a:bodyPr/>
        <a:lstStyle/>
        <a:p>
          <a:pPr rtl="0"/>
          <a:r>
            <a:rPr lang="pl-PL" dirty="0" smtClean="0"/>
            <a:t>- liczba Lokalnych Grup Działania</a:t>
          </a:r>
          <a:endParaRPr lang="pl-PL" dirty="0"/>
        </a:p>
      </dgm:t>
    </dgm:pt>
    <dgm:pt modelId="{6F9DFC55-2536-4ACA-A404-B3F434FFAB68}" type="parTrans" cxnId="{02A03748-2540-4F59-A1B5-820BCC5C113F}">
      <dgm:prSet/>
      <dgm:spPr/>
      <dgm:t>
        <a:bodyPr/>
        <a:lstStyle/>
        <a:p>
          <a:endParaRPr lang="pl-PL"/>
        </a:p>
      </dgm:t>
    </dgm:pt>
    <dgm:pt modelId="{277011A3-814C-419E-8A3C-541CF34B61BB}" type="sibTrans" cxnId="{02A03748-2540-4F59-A1B5-820BCC5C113F}">
      <dgm:prSet/>
      <dgm:spPr/>
      <dgm:t>
        <a:bodyPr/>
        <a:lstStyle/>
        <a:p>
          <a:endParaRPr lang="pl-PL"/>
        </a:p>
      </dgm:t>
    </dgm:pt>
    <dgm:pt modelId="{D5C1B757-8750-4E1E-AA6E-36BC09F40169}" type="pres">
      <dgm:prSet presAssocID="{1B324842-A5D7-409D-954D-964BE107D21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AC7D3434-22F2-4ED8-AF41-8346F2403F64}" type="pres">
      <dgm:prSet presAssocID="{1B324842-A5D7-409D-954D-964BE107D210}" presName="Name1" presStyleCnt="0"/>
      <dgm:spPr/>
    </dgm:pt>
    <dgm:pt modelId="{C4F93502-416C-43D4-BBAA-799E8B191CBF}" type="pres">
      <dgm:prSet presAssocID="{1B324842-A5D7-409D-954D-964BE107D210}" presName="cycle" presStyleCnt="0"/>
      <dgm:spPr/>
    </dgm:pt>
    <dgm:pt modelId="{07F056B8-4F28-4131-A705-DB7BD4D95660}" type="pres">
      <dgm:prSet presAssocID="{1B324842-A5D7-409D-954D-964BE107D210}" presName="srcNode" presStyleLbl="node1" presStyleIdx="0" presStyleCnt="2"/>
      <dgm:spPr/>
    </dgm:pt>
    <dgm:pt modelId="{9B5E9170-8A6E-493A-B7DA-AF0CB8AB5EDB}" type="pres">
      <dgm:prSet presAssocID="{1B324842-A5D7-409D-954D-964BE107D210}" presName="conn" presStyleLbl="parChTrans1D2" presStyleIdx="0" presStyleCnt="1"/>
      <dgm:spPr/>
      <dgm:t>
        <a:bodyPr/>
        <a:lstStyle/>
        <a:p>
          <a:endParaRPr lang="pl-PL"/>
        </a:p>
      </dgm:t>
    </dgm:pt>
    <dgm:pt modelId="{04DD7BD6-2EFC-4F25-8235-1C2FBE9F8469}" type="pres">
      <dgm:prSet presAssocID="{1B324842-A5D7-409D-954D-964BE107D210}" presName="extraNode" presStyleLbl="node1" presStyleIdx="0" presStyleCnt="2"/>
      <dgm:spPr/>
    </dgm:pt>
    <dgm:pt modelId="{255C99A8-9B78-4F1B-AD85-FF1631548916}" type="pres">
      <dgm:prSet presAssocID="{1B324842-A5D7-409D-954D-964BE107D210}" presName="dstNode" presStyleLbl="node1" presStyleIdx="0" presStyleCnt="2"/>
      <dgm:spPr/>
    </dgm:pt>
    <dgm:pt modelId="{9B2DDA00-C856-4958-8613-9353A0371AC2}" type="pres">
      <dgm:prSet presAssocID="{AEA1C9B3-4DE1-4321-9605-894F640E7A53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F4082E9-713C-4B11-A60E-A0B2C0C9B94C}" type="pres">
      <dgm:prSet presAssocID="{AEA1C9B3-4DE1-4321-9605-894F640E7A53}" presName="accent_1" presStyleCnt="0"/>
      <dgm:spPr/>
    </dgm:pt>
    <dgm:pt modelId="{2345326A-0B5F-42EA-9BD7-FC3DF245E809}" type="pres">
      <dgm:prSet presAssocID="{AEA1C9B3-4DE1-4321-9605-894F640E7A53}" presName="accentRepeatNode" presStyleLbl="solidFgAcc1" presStyleIdx="0" presStyleCnt="2"/>
      <dgm:spPr/>
    </dgm:pt>
    <dgm:pt modelId="{FB17B357-4343-4164-9938-EB6F12292EAA}" type="pres">
      <dgm:prSet presAssocID="{444B3247-6E7E-49BD-BCE9-A3ED8353FB2A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CE0295C-B318-4027-8059-1268BC4DD286}" type="pres">
      <dgm:prSet presAssocID="{444B3247-6E7E-49BD-BCE9-A3ED8353FB2A}" presName="accent_2" presStyleCnt="0"/>
      <dgm:spPr/>
    </dgm:pt>
    <dgm:pt modelId="{53E297AD-DB95-4B95-B89D-6672685B3106}" type="pres">
      <dgm:prSet presAssocID="{444B3247-6E7E-49BD-BCE9-A3ED8353FB2A}" presName="accentRepeatNode" presStyleLbl="solidFgAcc1" presStyleIdx="1" presStyleCnt="2"/>
      <dgm:spPr/>
    </dgm:pt>
  </dgm:ptLst>
  <dgm:cxnLst>
    <dgm:cxn modelId="{A6A22801-10CF-4FCC-B9C5-439EABAD7C42}" type="presOf" srcId="{809E35B0-61FF-49E8-8B65-9BFA511A0293}" destId="{9B5E9170-8A6E-493A-B7DA-AF0CB8AB5EDB}" srcOrd="0" destOrd="0" presId="urn:microsoft.com/office/officeart/2008/layout/VerticalCurvedList"/>
    <dgm:cxn modelId="{B9295354-8C8E-4E29-B3E3-4900E71DAF83}" type="presOf" srcId="{444B3247-6E7E-49BD-BCE9-A3ED8353FB2A}" destId="{FB17B357-4343-4164-9938-EB6F12292EAA}" srcOrd="0" destOrd="0" presId="urn:microsoft.com/office/officeart/2008/layout/VerticalCurvedList"/>
    <dgm:cxn modelId="{02A03748-2540-4F59-A1B5-820BCC5C113F}" srcId="{1B324842-A5D7-409D-954D-964BE107D210}" destId="{444B3247-6E7E-49BD-BCE9-A3ED8353FB2A}" srcOrd="1" destOrd="0" parTransId="{6F9DFC55-2536-4ACA-A404-B3F434FFAB68}" sibTransId="{277011A3-814C-419E-8A3C-541CF34B61BB}"/>
    <dgm:cxn modelId="{B591E978-9512-46AC-BE2E-060F9EB7F76F}" type="presOf" srcId="{AEA1C9B3-4DE1-4321-9605-894F640E7A53}" destId="{9B2DDA00-C856-4958-8613-9353A0371AC2}" srcOrd="0" destOrd="0" presId="urn:microsoft.com/office/officeart/2008/layout/VerticalCurvedList"/>
    <dgm:cxn modelId="{6E7AFEA0-4D76-4155-8C4E-B8A1B020EAAE}" type="presOf" srcId="{1B324842-A5D7-409D-954D-964BE107D210}" destId="{D5C1B757-8750-4E1E-AA6E-36BC09F40169}" srcOrd="0" destOrd="0" presId="urn:microsoft.com/office/officeart/2008/layout/VerticalCurvedList"/>
    <dgm:cxn modelId="{0F722D0A-9D44-4CB8-A1C7-F5B128164AFE}" srcId="{1B324842-A5D7-409D-954D-964BE107D210}" destId="{AEA1C9B3-4DE1-4321-9605-894F640E7A53}" srcOrd="0" destOrd="0" parTransId="{58D88ADA-FE2B-4E60-9DFB-94ED9F7B121A}" sibTransId="{809E35B0-61FF-49E8-8B65-9BFA511A0293}"/>
    <dgm:cxn modelId="{A1CCB204-F051-43D7-BA31-90BC1B400C48}" type="presParOf" srcId="{D5C1B757-8750-4E1E-AA6E-36BC09F40169}" destId="{AC7D3434-22F2-4ED8-AF41-8346F2403F64}" srcOrd="0" destOrd="0" presId="urn:microsoft.com/office/officeart/2008/layout/VerticalCurvedList"/>
    <dgm:cxn modelId="{63331E6D-FEB6-45F6-918B-65EE26480DC7}" type="presParOf" srcId="{AC7D3434-22F2-4ED8-AF41-8346F2403F64}" destId="{C4F93502-416C-43D4-BBAA-799E8B191CBF}" srcOrd="0" destOrd="0" presId="urn:microsoft.com/office/officeart/2008/layout/VerticalCurvedList"/>
    <dgm:cxn modelId="{966AF574-E3B7-4214-A301-3E5DC538D73D}" type="presParOf" srcId="{C4F93502-416C-43D4-BBAA-799E8B191CBF}" destId="{07F056B8-4F28-4131-A705-DB7BD4D95660}" srcOrd="0" destOrd="0" presId="urn:microsoft.com/office/officeart/2008/layout/VerticalCurvedList"/>
    <dgm:cxn modelId="{1984B0A9-2FE8-4C2E-9BB5-E7ADBCB41C22}" type="presParOf" srcId="{C4F93502-416C-43D4-BBAA-799E8B191CBF}" destId="{9B5E9170-8A6E-493A-B7DA-AF0CB8AB5EDB}" srcOrd="1" destOrd="0" presId="urn:microsoft.com/office/officeart/2008/layout/VerticalCurvedList"/>
    <dgm:cxn modelId="{621A29D5-0DE6-4A27-881B-A00B7D5856FC}" type="presParOf" srcId="{C4F93502-416C-43D4-BBAA-799E8B191CBF}" destId="{04DD7BD6-2EFC-4F25-8235-1C2FBE9F8469}" srcOrd="2" destOrd="0" presId="urn:microsoft.com/office/officeart/2008/layout/VerticalCurvedList"/>
    <dgm:cxn modelId="{4B42D2F1-54E4-4C8F-A270-AF91794A104B}" type="presParOf" srcId="{C4F93502-416C-43D4-BBAA-799E8B191CBF}" destId="{255C99A8-9B78-4F1B-AD85-FF1631548916}" srcOrd="3" destOrd="0" presId="urn:microsoft.com/office/officeart/2008/layout/VerticalCurvedList"/>
    <dgm:cxn modelId="{3BD11018-BAC2-443D-B052-C0C22AE7000D}" type="presParOf" srcId="{AC7D3434-22F2-4ED8-AF41-8346F2403F64}" destId="{9B2DDA00-C856-4958-8613-9353A0371AC2}" srcOrd="1" destOrd="0" presId="urn:microsoft.com/office/officeart/2008/layout/VerticalCurvedList"/>
    <dgm:cxn modelId="{9BDA2468-7ABD-4D9E-B105-646AE552C3B6}" type="presParOf" srcId="{AC7D3434-22F2-4ED8-AF41-8346F2403F64}" destId="{DF4082E9-713C-4B11-A60E-A0B2C0C9B94C}" srcOrd="2" destOrd="0" presId="urn:microsoft.com/office/officeart/2008/layout/VerticalCurvedList"/>
    <dgm:cxn modelId="{4EE96C9D-4B20-4B9F-8874-18FDFBE2B920}" type="presParOf" srcId="{DF4082E9-713C-4B11-A60E-A0B2C0C9B94C}" destId="{2345326A-0B5F-42EA-9BD7-FC3DF245E809}" srcOrd="0" destOrd="0" presId="urn:microsoft.com/office/officeart/2008/layout/VerticalCurvedList"/>
    <dgm:cxn modelId="{0982CE50-1292-471E-9C22-2AECB547C97A}" type="presParOf" srcId="{AC7D3434-22F2-4ED8-AF41-8346F2403F64}" destId="{FB17B357-4343-4164-9938-EB6F12292EAA}" srcOrd="3" destOrd="0" presId="urn:microsoft.com/office/officeart/2008/layout/VerticalCurvedList"/>
    <dgm:cxn modelId="{CC0E5F06-A685-4C22-8B9D-C7729C0B03DB}" type="presParOf" srcId="{AC7D3434-22F2-4ED8-AF41-8346F2403F64}" destId="{FCE0295C-B318-4027-8059-1268BC4DD286}" srcOrd="4" destOrd="0" presId="urn:microsoft.com/office/officeart/2008/layout/VerticalCurvedList"/>
    <dgm:cxn modelId="{FB7AB9EA-6E5A-45ED-BEEF-0BE14DC41205}" type="presParOf" srcId="{FCE0295C-B318-4027-8059-1268BC4DD286}" destId="{53E297AD-DB95-4B95-B89D-6672685B310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A0B4101B-C983-4FC0-BE3A-CE9A43E221F6}" type="doc">
      <dgm:prSet loTypeId="urn:microsoft.com/office/officeart/2005/8/layout/process4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4A33D262-0BCB-4D2C-B6D3-7B8A4A80919F}">
      <dgm:prSet/>
      <dgm:spPr/>
      <dgm:t>
        <a:bodyPr anchor="ctr"/>
        <a:lstStyle/>
        <a:p>
          <a:pPr rtl="0"/>
          <a:r>
            <a:rPr lang="pl-PL" dirty="0" smtClean="0"/>
            <a:t>Za koordynację, monitoring i ewaluację Programu odpowiedzialny jest </a:t>
          </a:r>
          <a:br>
            <a:rPr lang="pl-PL" dirty="0" smtClean="0"/>
          </a:br>
          <a:r>
            <a:rPr lang="pl-PL" b="1" dirty="0" smtClean="0"/>
            <a:t>Regionalny Ośrodek Polityki Społecznej w Białymstoku</a:t>
          </a:r>
          <a:endParaRPr lang="pl-PL" b="1" dirty="0"/>
        </a:p>
      </dgm:t>
    </dgm:pt>
    <dgm:pt modelId="{56FBD012-681E-4966-81E1-F9D113CF1026}" type="parTrans" cxnId="{5ACC6B13-DE94-4CB5-BE93-7CA3BA29022C}">
      <dgm:prSet/>
      <dgm:spPr/>
      <dgm:t>
        <a:bodyPr/>
        <a:lstStyle/>
        <a:p>
          <a:endParaRPr lang="pl-PL"/>
        </a:p>
      </dgm:t>
    </dgm:pt>
    <dgm:pt modelId="{B673E48E-85F1-4343-8BC6-F41C36581AC5}" type="sibTrans" cxnId="{5ACC6B13-DE94-4CB5-BE93-7CA3BA29022C}">
      <dgm:prSet/>
      <dgm:spPr/>
      <dgm:t>
        <a:bodyPr/>
        <a:lstStyle/>
        <a:p>
          <a:endParaRPr lang="pl-PL"/>
        </a:p>
      </dgm:t>
    </dgm:pt>
    <dgm:pt modelId="{696BFD81-40A2-46B9-80A3-1E4959AA4144}">
      <dgm:prSet/>
      <dgm:spPr/>
      <dgm:t>
        <a:bodyPr anchor="ctr"/>
        <a:lstStyle/>
        <a:p>
          <a:pPr rtl="0"/>
          <a:r>
            <a:rPr lang="pl-PL" dirty="0" smtClean="0"/>
            <a:t>Monitoring Programu opierać się będzie </a:t>
          </a:r>
          <a:br>
            <a:rPr lang="pl-PL" dirty="0" smtClean="0"/>
          </a:br>
          <a:r>
            <a:rPr lang="pl-PL" b="1" dirty="0" smtClean="0"/>
            <a:t>na ocenie poziomu realizacji celów operacyjnych za pomocą wskaźników </a:t>
          </a:r>
          <a:r>
            <a:rPr lang="pl-PL" dirty="0" smtClean="0"/>
            <a:t>określonych na podstawie dostępnych informacji sprawozdawczych i danych statystycznych. </a:t>
          </a:r>
          <a:endParaRPr lang="pl-PL" b="1" dirty="0"/>
        </a:p>
      </dgm:t>
    </dgm:pt>
    <dgm:pt modelId="{259E4272-6186-420D-85B6-65E0D9746BAA}" type="parTrans" cxnId="{B59C8974-F389-4561-A7CE-08981E644028}">
      <dgm:prSet/>
      <dgm:spPr/>
      <dgm:t>
        <a:bodyPr/>
        <a:lstStyle/>
        <a:p>
          <a:endParaRPr lang="pl-PL"/>
        </a:p>
      </dgm:t>
    </dgm:pt>
    <dgm:pt modelId="{6C27A02C-86CD-442E-9CD8-34D0B9B15699}" type="sibTrans" cxnId="{B59C8974-F389-4561-A7CE-08981E644028}">
      <dgm:prSet/>
      <dgm:spPr/>
      <dgm:t>
        <a:bodyPr/>
        <a:lstStyle/>
        <a:p>
          <a:endParaRPr lang="pl-PL"/>
        </a:p>
      </dgm:t>
    </dgm:pt>
    <dgm:pt modelId="{021632F4-A43D-4D4B-ADF8-3029D60A0C79}" type="pres">
      <dgm:prSet presAssocID="{A0B4101B-C983-4FC0-BE3A-CE9A43E221F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D93D46E-9670-4F35-B6C1-7C34005E3388}" type="pres">
      <dgm:prSet presAssocID="{696BFD81-40A2-46B9-80A3-1E4959AA4144}" presName="boxAndChildren" presStyleCnt="0"/>
      <dgm:spPr/>
      <dgm:t>
        <a:bodyPr/>
        <a:lstStyle/>
        <a:p>
          <a:endParaRPr lang="pl-PL"/>
        </a:p>
      </dgm:t>
    </dgm:pt>
    <dgm:pt modelId="{0614A24B-0496-4A9C-92EC-291B44F07F18}" type="pres">
      <dgm:prSet presAssocID="{696BFD81-40A2-46B9-80A3-1E4959AA4144}" presName="parentTextBox" presStyleLbl="node1" presStyleIdx="0" presStyleCnt="2"/>
      <dgm:spPr/>
      <dgm:t>
        <a:bodyPr/>
        <a:lstStyle/>
        <a:p>
          <a:endParaRPr lang="pl-PL"/>
        </a:p>
      </dgm:t>
    </dgm:pt>
    <dgm:pt modelId="{7E1DEC38-F219-4F13-823D-1632C3874DA4}" type="pres">
      <dgm:prSet presAssocID="{B673E48E-85F1-4343-8BC6-F41C36581AC5}" presName="sp" presStyleCnt="0"/>
      <dgm:spPr/>
      <dgm:t>
        <a:bodyPr/>
        <a:lstStyle/>
        <a:p>
          <a:endParaRPr lang="pl-PL"/>
        </a:p>
      </dgm:t>
    </dgm:pt>
    <dgm:pt modelId="{750B1861-2041-43E6-966D-A840217BDA10}" type="pres">
      <dgm:prSet presAssocID="{4A33D262-0BCB-4D2C-B6D3-7B8A4A80919F}" presName="arrowAndChildren" presStyleCnt="0"/>
      <dgm:spPr/>
      <dgm:t>
        <a:bodyPr/>
        <a:lstStyle/>
        <a:p>
          <a:endParaRPr lang="pl-PL"/>
        </a:p>
      </dgm:t>
    </dgm:pt>
    <dgm:pt modelId="{E9DAFA8B-36AF-48D6-BBC3-2EC7A0F0BCA7}" type="pres">
      <dgm:prSet presAssocID="{4A33D262-0BCB-4D2C-B6D3-7B8A4A80919F}" presName="parentTextArrow" presStyleLbl="node1" presStyleIdx="1" presStyleCnt="2"/>
      <dgm:spPr/>
      <dgm:t>
        <a:bodyPr/>
        <a:lstStyle/>
        <a:p>
          <a:endParaRPr lang="pl-PL"/>
        </a:p>
      </dgm:t>
    </dgm:pt>
  </dgm:ptLst>
  <dgm:cxnLst>
    <dgm:cxn modelId="{5ACC6B13-DE94-4CB5-BE93-7CA3BA29022C}" srcId="{A0B4101B-C983-4FC0-BE3A-CE9A43E221F6}" destId="{4A33D262-0BCB-4D2C-B6D3-7B8A4A80919F}" srcOrd="0" destOrd="0" parTransId="{56FBD012-681E-4966-81E1-F9D113CF1026}" sibTransId="{B673E48E-85F1-4343-8BC6-F41C36581AC5}"/>
    <dgm:cxn modelId="{04624318-36AD-49FA-AF34-A84C528A607D}" type="presOf" srcId="{A0B4101B-C983-4FC0-BE3A-CE9A43E221F6}" destId="{021632F4-A43D-4D4B-ADF8-3029D60A0C79}" srcOrd="0" destOrd="0" presId="urn:microsoft.com/office/officeart/2005/8/layout/process4"/>
    <dgm:cxn modelId="{B59C8974-F389-4561-A7CE-08981E644028}" srcId="{A0B4101B-C983-4FC0-BE3A-CE9A43E221F6}" destId="{696BFD81-40A2-46B9-80A3-1E4959AA4144}" srcOrd="1" destOrd="0" parTransId="{259E4272-6186-420D-85B6-65E0D9746BAA}" sibTransId="{6C27A02C-86CD-442E-9CD8-34D0B9B15699}"/>
    <dgm:cxn modelId="{69D4FB19-D314-4223-9152-7F06191E45BA}" type="presOf" srcId="{696BFD81-40A2-46B9-80A3-1E4959AA4144}" destId="{0614A24B-0496-4A9C-92EC-291B44F07F18}" srcOrd="0" destOrd="0" presId="urn:microsoft.com/office/officeart/2005/8/layout/process4"/>
    <dgm:cxn modelId="{809F346B-63CA-4514-B733-ABFBB3AACA10}" type="presOf" srcId="{4A33D262-0BCB-4D2C-B6D3-7B8A4A80919F}" destId="{E9DAFA8B-36AF-48D6-BBC3-2EC7A0F0BCA7}" srcOrd="0" destOrd="0" presId="urn:microsoft.com/office/officeart/2005/8/layout/process4"/>
    <dgm:cxn modelId="{5EF36BE9-D749-4AF3-9452-2BEE0702E122}" type="presParOf" srcId="{021632F4-A43D-4D4B-ADF8-3029D60A0C79}" destId="{CD93D46E-9670-4F35-B6C1-7C34005E3388}" srcOrd="0" destOrd="0" presId="urn:microsoft.com/office/officeart/2005/8/layout/process4"/>
    <dgm:cxn modelId="{59C35FDC-D206-4DBE-8AF5-62FD204E50AF}" type="presParOf" srcId="{CD93D46E-9670-4F35-B6C1-7C34005E3388}" destId="{0614A24B-0496-4A9C-92EC-291B44F07F18}" srcOrd="0" destOrd="0" presId="urn:microsoft.com/office/officeart/2005/8/layout/process4"/>
    <dgm:cxn modelId="{B59C83CB-96ED-4796-9D45-D62B2C320078}" type="presParOf" srcId="{021632F4-A43D-4D4B-ADF8-3029D60A0C79}" destId="{7E1DEC38-F219-4F13-823D-1632C3874DA4}" srcOrd="1" destOrd="0" presId="urn:microsoft.com/office/officeart/2005/8/layout/process4"/>
    <dgm:cxn modelId="{4798A88B-B69D-4D0E-A053-A9A79377DA80}" type="presParOf" srcId="{021632F4-A43D-4D4B-ADF8-3029D60A0C79}" destId="{750B1861-2041-43E6-966D-A840217BDA10}" srcOrd="2" destOrd="0" presId="urn:microsoft.com/office/officeart/2005/8/layout/process4"/>
    <dgm:cxn modelId="{74418FFD-C9A9-4466-A9D6-89D4D5FC5AB9}" type="presParOf" srcId="{750B1861-2041-43E6-966D-A840217BDA10}" destId="{E9DAFA8B-36AF-48D6-BBC3-2EC7A0F0BCA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23FB12A0-E5AD-4460-9FCB-F3A4FD6E18C2}" type="doc">
      <dgm:prSet loTypeId="urn:microsoft.com/office/officeart/2005/8/layout/process4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6DD07727-E9D3-4936-9DDE-3257EA2776A9}">
      <dgm:prSet custT="1"/>
      <dgm:spPr/>
      <dgm:t>
        <a:bodyPr/>
        <a:lstStyle/>
        <a:p>
          <a:pPr rtl="0"/>
          <a:r>
            <a:rPr lang="pl-PL" sz="1600" dirty="0" smtClean="0"/>
            <a:t>Celem ewaluacji Programu będzie </a:t>
          </a:r>
        </a:p>
        <a:p>
          <a:pPr rtl="0"/>
          <a:r>
            <a:rPr lang="pl-PL" sz="1600" b="1" dirty="0" smtClean="0"/>
            <a:t>określenie efektów wdrażania Programu</a:t>
          </a:r>
          <a:endParaRPr lang="pl-PL" sz="1600" b="1" dirty="0"/>
        </a:p>
      </dgm:t>
    </dgm:pt>
    <dgm:pt modelId="{E13F8807-CDF4-4048-B619-83C3C7D8113C}" type="parTrans" cxnId="{10B634E0-657C-4FAC-9508-F958E2256CB9}">
      <dgm:prSet/>
      <dgm:spPr/>
      <dgm:t>
        <a:bodyPr/>
        <a:lstStyle/>
        <a:p>
          <a:endParaRPr lang="pl-PL"/>
        </a:p>
      </dgm:t>
    </dgm:pt>
    <dgm:pt modelId="{E212A8AB-6A6A-456A-8020-AE5BFB323A7E}" type="sibTrans" cxnId="{10B634E0-657C-4FAC-9508-F958E2256CB9}">
      <dgm:prSet/>
      <dgm:spPr/>
      <dgm:t>
        <a:bodyPr/>
        <a:lstStyle/>
        <a:p>
          <a:endParaRPr lang="pl-PL"/>
        </a:p>
      </dgm:t>
    </dgm:pt>
    <dgm:pt modelId="{337DC94D-CC23-4F8B-AEDE-A7564D1D33FA}">
      <dgm:prSet/>
      <dgm:spPr/>
      <dgm:t>
        <a:bodyPr/>
        <a:lstStyle/>
        <a:p>
          <a:pPr rtl="0"/>
          <a:r>
            <a:rPr lang="pl-PL" dirty="0" smtClean="0"/>
            <a:t>Warunkiem efektywności działań zawartych w Programie jest </a:t>
          </a:r>
        </a:p>
        <a:p>
          <a:pPr rtl="0"/>
          <a:r>
            <a:rPr lang="pl-PL" b="1" dirty="0" smtClean="0"/>
            <a:t>skoordynowana współpraca pomiędzy samorządami różnych szczebli, organizacjami pozarządowymi, środowiskami naukowymi oraz instytucjami angażującymi partnerów społecznych poszczególnych sfer życia społecznego</a:t>
          </a:r>
          <a:endParaRPr lang="pl-PL" b="1" dirty="0"/>
        </a:p>
      </dgm:t>
    </dgm:pt>
    <dgm:pt modelId="{349BCCE5-8C82-49D2-9D9C-8267851059E7}" type="parTrans" cxnId="{FB2723B5-D47E-42CC-B012-2F3922577D95}">
      <dgm:prSet/>
      <dgm:spPr/>
      <dgm:t>
        <a:bodyPr/>
        <a:lstStyle/>
        <a:p>
          <a:endParaRPr lang="pl-PL"/>
        </a:p>
      </dgm:t>
    </dgm:pt>
    <dgm:pt modelId="{E95BF70A-968C-4C91-A22A-113079B066A3}" type="sibTrans" cxnId="{FB2723B5-D47E-42CC-B012-2F3922577D95}">
      <dgm:prSet/>
      <dgm:spPr/>
      <dgm:t>
        <a:bodyPr/>
        <a:lstStyle/>
        <a:p>
          <a:endParaRPr lang="pl-PL"/>
        </a:p>
      </dgm:t>
    </dgm:pt>
    <dgm:pt modelId="{F63E2743-D77A-47A0-891F-576D77E0265F}">
      <dgm:prSet custT="1"/>
      <dgm:spPr/>
      <dgm:t>
        <a:bodyPr/>
        <a:lstStyle/>
        <a:p>
          <a:pPr rtl="0"/>
          <a:r>
            <a:rPr lang="pl-PL" sz="1400" dirty="0" smtClean="0"/>
            <a:t>Oczekiwanym efektem realizacji Programu będzie </a:t>
          </a:r>
        </a:p>
        <a:p>
          <a:pPr rtl="0"/>
          <a:r>
            <a:rPr lang="pl-PL" sz="1400" b="1" dirty="0" smtClean="0"/>
            <a:t>poprawa jakości i warunków życia osób i rodzin, którzy wykorzystując własne uprawnienia, zasoby i możliwości, nie są w stanie samodzielnie przezwyciężyć trudnych sytuacji życiowych</a:t>
          </a:r>
          <a:endParaRPr lang="pl-PL" sz="1200" b="1" dirty="0"/>
        </a:p>
      </dgm:t>
    </dgm:pt>
    <dgm:pt modelId="{C3118D98-3B5B-45DD-AB85-610C759F96DF}" type="parTrans" cxnId="{0D18FAF9-EA0A-47DF-988B-7A79164F06A3}">
      <dgm:prSet/>
      <dgm:spPr/>
      <dgm:t>
        <a:bodyPr/>
        <a:lstStyle/>
        <a:p>
          <a:endParaRPr lang="pl-PL"/>
        </a:p>
      </dgm:t>
    </dgm:pt>
    <dgm:pt modelId="{DA873B88-3117-4D14-937E-2DA5A05E60F4}" type="sibTrans" cxnId="{0D18FAF9-EA0A-47DF-988B-7A79164F06A3}">
      <dgm:prSet/>
      <dgm:spPr/>
      <dgm:t>
        <a:bodyPr/>
        <a:lstStyle/>
        <a:p>
          <a:endParaRPr lang="pl-PL"/>
        </a:p>
      </dgm:t>
    </dgm:pt>
    <dgm:pt modelId="{0C505E4F-22F1-4986-853B-C2263A709893}" type="pres">
      <dgm:prSet presAssocID="{23FB12A0-E5AD-4460-9FCB-F3A4FD6E18C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8AF015FF-C88F-40A3-A2EF-55D516CA2A83}" type="pres">
      <dgm:prSet presAssocID="{337DC94D-CC23-4F8B-AEDE-A7564D1D33FA}" presName="boxAndChildren" presStyleCnt="0"/>
      <dgm:spPr/>
    </dgm:pt>
    <dgm:pt modelId="{F462CB50-7A70-49CB-A5D4-B7C588801368}" type="pres">
      <dgm:prSet presAssocID="{337DC94D-CC23-4F8B-AEDE-A7564D1D33FA}" presName="parentTextBox" presStyleLbl="node1" presStyleIdx="0" presStyleCnt="3"/>
      <dgm:spPr/>
      <dgm:t>
        <a:bodyPr/>
        <a:lstStyle/>
        <a:p>
          <a:endParaRPr lang="pl-PL"/>
        </a:p>
      </dgm:t>
    </dgm:pt>
    <dgm:pt modelId="{4290DAB9-3DF3-4F8B-83A6-21553262AFAE}" type="pres">
      <dgm:prSet presAssocID="{DA873B88-3117-4D14-937E-2DA5A05E60F4}" presName="sp" presStyleCnt="0"/>
      <dgm:spPr/>
    </dgm:pt>
    <dgm:pt modelId="{E1A5BA19-1086-45AE-96F7-529850F2D048}" type="pres">
      <dgm:prSet presAssocID="{F63E2743-D77A-47A0-891F-576D77E0265F}" presName="arrowAndChildren" presStyleCnt="0"/>
      <dgm:spPr/>
    </dgm:pt>
    <dgm:pt modelId="{44E4E8B4-35C5-4E15-BAB0-7FFB435904ED}" type="pres">
      <dgm:prSet presAssocID="{F63E2743-D77A-47A0-891F-576D77E0265F}" presName="parentTextArrow" presStyleLbl="node1" presStyleIdx="1" presStyleCnt="3"/>
      <dgm:spPr/>
      <dgm:t>
        <a:bodyPr/>
        <a:lstStyle/>
        <a:p>
          <a:endParaRPr lang="pl-PL"/>
        </a:p>
      </dgm:t>
    </dgm:pt>
    <dgm:pt modelId="{246A0045-AC76-4479-BCC2-B24CD2574495}" type="pres">
      <dgm:prSet presAssocID="{E212A8AB-6A6A-456A-8020-AE5BFB323A7E}" presName="sp" presStyleCnt="0"/>
      <dgm:spPr/>
    </dgm:pt>
    <dgm:pt modelId="{D87CA56A-9D35-45A9-958B-3C6D9EF3CC9C}" type="pres">
      <dgm:prSet presAssocID="{6DD07727-E9D3-4936-9DDE-3257EA2776A9}" presName="arrowAndChildren" presStyleCnt="0"/>
      <dgm:spPr/>
    </dgm:pt>
    <dgm:pt modelId="{CD39416E-1214-41FF-BB51-9A3490CD6BE6}" type="pres">
      <dgm:prSet presAssocID="{6DD07727-E9D3-4936-9DDE-3257EA2776A9}" presName="parentTextArrow" presStyleLbl="node1" presStyleIdx="2" presStyleCnt="3" custScaleY="50544"/>
      <dgm:spPr/>
      <dgm:t>
        <a:bodyPr/>
        <a:lstStyle/>
        <a:p>
          <a:endParaRPr lang="pl-PL"/>
        </a:p>
      </dgm:t>
    </dgm:pt>
  </dgm:ptLst>
  <dgm:cxnLst>
    <dgm:cxn modelId="{4F42591C-6031-467B-894F-D9D65333A14A}" type="presOf" srcId="{337DC94D-CC23-4F8B-AEDE-A7564D1D33FA}" destId="{F462CB50-7A70-49CB-A5D4-B7C588801368}" srcOrd="0" destOrd="0" presId="urn:microsoft.com/office/officeart/2005/8/layout/process4"/>
    <dgm:cxn modelId="{0D18FAF9-EA0A-47DF-988B-7A79164F06A3}" srcId="{23FB12A0-E5AD-4460-9FCB-F3A4FD6E18C2}" destId="{F63E2743-D77A-47A0-891F-576D77E0265F}" srcOrd="1" destOrd="0" parTransId="{C3118D98-3B5B-45DD-AB85-610C759F96DF}" sibTransId="{DA873B88-3117-4D14-937E-2DA5A05E60F4}"/>
    <dgm:cxn modelId="{89B24BF0-25A7-47EB-B314-09D10B5E8B0B}" type="presOf" srcId="{6DD07727-E9D3-4936-9DDE-3257EA2776A9}" destId="{CD39416E-1214-41FF-BB51-9A3490CD6BE6}" srcOrd="0" destOrd="0" presId="urn:microsoft.com/office/officeart/2005/8/layout/process4"/>
    <dgm:cxn modelId="{10B634E0-657C-4FAC-9508-F958E2256CB9}" srcId="{23FB12A0-E5AD-4460-9FCB-F3A4FD6E18C2}" destId="{6DD07727-E9D3-4936-9DDE-3257EA2776A9}" srcOrd="0" destOrd="0" parTransId="{E13F8807-CDF4-4048-B619-83C3C7D8113C}" sibTransId="{E212A8AB-6A6A-456A-8020-AE5BFB323A7E}"/>
    <dgm:cxn modelId="{4C2BDEF7-A149-404E-89DB-009CFB435FD6}" type="presOf" srcId="{F63E2743-D77A-47A0-891F-576D77E0265F}" destId="{44E4E8B4-35C5-4E15-BAB0-7FFB435904ED}" srcOrd="0" destOrd="0" presId="urn:microsoft.com/office/officeart/2005/8/layout/process4"/>
    <dgm:cxn modelId="{27DDE9C1-FED8-45F7-B8FE-A3C50FA4F386}" type="presOf" srcId="{23FB12A0-E5AD-4460-9FCB-F3A4FD6E18C2}" destId="{0C505E4F-22F1-4986-853B-C2263A709893}" srcOrd="0" destOrd="0" presId="urn:microsoft.com/office/officeart/2005/8/layout/process4"/>
    <dgm:cxn modelId="{FB2723B5-D47E-42CC-B012-2F3922577D95}" srcId="{23FB12A0-E5AD-4460-9FCB-F3A4FD6E18C2}" destId="{337DC94D-CC23-4F8B-AEDE-A7564D1D33FA}" srcOrd="2" destOrd="0" parTransId="{349BCCE5-8C82-49D2-9D9C-8267851059E7}" sibTransId="{E95BF70A-968C-4C91-A22A-113079B066A3}"/>
    <dgm:cxn modelId="{86B8DE83-9528-4E35-BC99-21E14F6AA757}" type="presParOf" srcId="{0C505E4F-22F1-4986-853B-C2263A709893}" destId="{8AF015FF-C88F-40A3-A2EF-55D516CA2A83}" srcOrd="0" destOrd="0" presId="urn:microsoft.com/office/officeart/2005/8/layout/process4"/>
    <dgm:cxn modelId="{3B8784D2-E500-4C96-84BA-ADBA034216EC}" type="presParOf" srcId="{8AF015FF-C88F-40A3-A2EF-55D516CA2A83}" destId="{F462CB50-7A70-49CB-A5D4-B7C588801368}" srcOrd="0" destOrd="0" presId="urn:microsoft.com/office/officeart/2005/8/layout/process4"/>
    <dgm:cxn modelId="{1F96F8A8-5B0C-4CF4-9F65-0C34092F4B10}" type="presParOf" srcId="{0C505E4F-22F1-4986-853B-C2263A709893}" destId="{4290DAB9-3DF3-4F8B-83A6-21553262AFAE}" srcOrd="1" destOrd="0" presId="urn:microsoft.com/office/officeart/2005/8/layout/process4"/>
    <dgm:cxn modelId="{AE98F3AC-E917-4693-A86C-47CA97377AE8}" type="presParOf" srcId="{0C505E4F-22F1-4986-853B-C2263A709893}" destId="{E1A5BA19-1086-45AE-96F7-529850F2D048}" srcOrd="2" destOrd="0" presId="urn:microsoft.com/office/officeart/2005/8/layout/process4"/>
    <dgm:cxn modelId="{F9050461-C37D-4194-A0CF-33F48DDDD3A8}" type="presParOf" srcId="{E1A5BA19-1086-45AE-96F7-529850F2D048}" destId="{44E4E8B4-35C5-4E15-BAB0-7FFB435904ED}" srcOrd="0" destOrd="0" presId="urn:microsoft.com/office/officeart/2005/8/layout/process4"/>
    <dgm:cxn modelId="{680357F9-7214-4B9F-8D4C-8DF6F274CB1F}" type="presParOf" srcId="{0C505E4F-22F1-4986-853B-C2263A709893}" destId="{246A0045-AC76-4479-BCC2-B24CD2574495}" srcOrd="3" destOrd="0" presId="urn:microsoft.com/office/officeart/2005/8/layout/process4"/>
    <dgm:cxn modelId="{C7B3C21B-76C1-41F1-8629-B5DF6D86069B}" type="presParOf" srcId="{0C505E4F-22F1-4986-853B-C2263A709893}" destId="{D87CA56A-9D35-45A9-958B-3C6D9EF3CC9C}" srcOrd="4" destOrd="0" presId="urn:microsoft.com/office/officeart/2005/8/layout/process4"/>
    <dgm:cxn modelId="{F3F60820-CC47-492D-9D79-52A90BCAD957}" type="presParOf" srcId="{D87CA56A-9D35-45A9-958B-3C6D9EF3CC9C}" destId="{CD39416E-1214-41FF-BB51-9A3490CD6BE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383C4F8B-69CE-4582-A79A-DBB9A72D9E2C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C6EDA46E-1B94-4FB6-B0C3-F35EE5A669A2}">
      <dgm:prSet/>
      <dgm:spPr/>
      <dgm:t>
        <a:bodyPr/>
        <a:lstStyle/>
        <a:p>
          <a:pPr rtl="0"/>
          <a:r>
            <a:rPr lang="pl-PL" dirty="0" smtClean="0"/>
            <a:t>samorząd województwa i jego jednostki organizacyjne </a:t>
          </a:r>
          <a:endParaRPr lang="pl-PL" dirty="0"/>
        </a:p>
      </dgm:t>
    </dgm:pt>
    <dgm:pt modelId="{F422146F-D583-4E95-B4A9-F4ADE93BDB19}" type="parTrans" cxnId="{DE451E66-06A0-4DF2-8D9D-EB255750DB09}">
      <dgm:prSet/>
      <dgm:spPr/>
      <dgm:t>
        <a:bodyPr/>
        <a:lstStyle/>
        <a:p>
          <a:endParaRPr lang="pl-PL"/>
        </a:p>
      </dgm:t>
    </dgm:pt>
    <dgm:pt modelId="{0CB6D8CF-4CA2-4E13-B160-95540A901C2A}" type="sibTrans" cxnId="{DE451E66-06A0-4DF2-8D9D-EB255750DB09}">
      <dgm:prSet/>
      <dgm:spPr/>
      <dgm:t>
        <a:bodyPr/>
        <a:lstStyle/>
        <a:p>
          <a:endParaRPr lang="pl-PL"/>
        </a:p>
      </dgm:t>
    </dgm:pt>
    <dgm:pt modelId="{6C811600-1ACA-4F0B-A362-0365D6DB4F1D}">
      <dgm:prSet/>
      <dgm:spPr/>
      <dgm:t>
        <a:bodyPr/>
        <a:lstStyle/>
        <a:p>
          <a:r>
            <a:rPr lang="pl-PL" smtClean="0"/>
            <a:t>samorządy powiatowe i gminne i ich jednostki organizacyjne, w tym: ośrodki pomocy społecznej, powiatowe centra pomocy rodziny, inne jednostki organizacyjne pomocy i integracji społecznej</a:t>
          </a:r>
          <a:endParaRPr lang="pl-PL"/>
        </a:p>
      </dgm:t>
    </dgm:pt>
    <dgm:pt modelId="{65AACF04-5363-4BCC-9971-C97D1CB59F09}" type="parTrans" cxnId="{7423D49B-A165-49CB-91A4-8F75A0418E87}">
      <dgm:prSet/>
      <dgm:spPr/>
      <dgm:t>
        <a:bodyPr/>
        <a:lstStyle/>
        <a:p>
          <a:endParaRPr lang="pl-PL"/>
        </a:p>
      </dgm:t>
    </dgm:pt>
    <dgm:pt modelId="{45527D04-CF92-4287-AAEA-537C99659C6F}" type="sibTrans" cxnId="{7423D49B-A165-49CB-91A4-8F75A0418E87}">
      <dgm:prSet/>
      <dgm:spPr/>
      <dgm:t>
        <a:bodyPr/>
        <a:lstStyle/>
        <a:p>
          <a:endParaRPr lang="pl-PL"/>
        </a:p>
      </dgm:t>
    </dgm:pt>
    <dgm:pt modelId="{2E59875C-6785-4572-953D-1DC528A6A196}">
      <dgm:prSet/>
      <dgm:spPr/>
      <dgm:t>
        <a:bodyPr/>
        <a:lstStyle/>
        <a:p>
          <a:r>
            <a:rPr lang="pl-PL" dirty="0" smtClean="0"/>
            <a:t>administracja rządowa, Policja, Sądy, Podlaskie Kuratorium Oświaty</a:t>
          </a:r>
          <a:endParaRPr lang="pl-PL" dirty="0"/>
        </a:p>
      </dgm:t>
    </dgm:pt>
    <dgm:pt modelId="{BC680C17-586E-4CC8-A707-6EBE22337638}" type="parTrans" cxnId="{5A0C7BD4-9418-4CFD-B7DE-87CFEC84BF15}">
      <dgm:prSet/>
      <dgm:spPr/>
      <dgm:t>
        <a:bodyPr/>
        <a:lstStyle/>
        <a:p>
          <a:endParaRPr lang="pl-PL"/>
        </a:p>
      </dgm:t>
    </dgm:pt>
    <dgm:pt modelId="{47B9F2F3-4241-4B3E-A3A1-DAF73C0CFE50}" type="sibTrans" cxnId="{5A0C7BD4-9418-4CFD-B7DE-87CFEC84BF15}">
      <dgm:prSet/>
      <dgm:spPr/>
      <dgm:t>
        <a:bodyPr/>
        <a:lstStyle/>
        <a:p>
          <a:endParaRPr lang="pl-PL"/>
        </a:p>
      </dgm:t>
    </dgm:pt>
    <dgm:pt modelId="{C0B08EDD-B1F4-44F7-85D3-823F43F6B4F9}">
      <dgm:prSet/>
      <dgm:spPr/>
      <dgm:t>
        <a:bodyPr/>
        <a:lstStyle/>
        <a:p>
          <a:r>
            <a:rPr lang="pl-PL" dirty="0" smtClean="0"/>
            <a:t>placówki, instytucje i inne podmioty kulturalne, oświatowe, zdrowotne i szkoleniowe</a:t>
          </a:r>
          <a:endParaRPr lang="pl-PL" dirty="0"/>
        </a:p>
      </dgm:t>
    </dgm:pt>
    <dgm:pt modelId="{7531F434-FC6C-4202-AB22-651BDC3E20AF}" type="parTrans" cxnId="{F266C0A7-501F-40B3-9320-01D348993B0A}">
      <dgm:prSet/>
      <dgm:spPr/>
      <dgm:t>
        <a:bodyPr/>
        <a:lstStyle/>
        <a:p>
          <a:endParaRPr lang="pl-PL"/>
        </a:p>
      </dgm:t>
    </dgm:pt>
    <dgm:pt modelId="{686F293F-640B-481C-B84B-DC5A3C8E9F0C}" type="sibTrans" cxnId="{F266C0A7-501F-40B3-9320-01D348993B0A}">
      <dgm:prSet/>
      <dgm:spPr/>
      <dgm:t>
        <a:bodyPr/>
        <a:lstStyle/>
        <a:p>
          <a:endParaRPr lang="pl-PL"/>
        </a:p>
      </dgm:t>
    </dgm:pt>
    <dgm:pt modelId="{8EFD74C0-D23A-430E-AC25-69A34C3DC3D8}">
      <dgm:prSet/>
      <dgm:spPr/>
      <dgm:t>
        <a:bodyPr/>
        <a:lstStyle/>
        <a:p>
          <a:r>
            <a:rPr lang="pl-PL" dirty="0" smtClean="0"/>
            <a:t>organizacje pozarządowe, instytucje i organizacje kościelne, związki wyznaniowe, media, wolontariusze, grupy samopomocowe</a:t>
          </a:r>
          <a:endParaRPr lang="pl-PL" dirty="0"/>
        </a:p>
      </dgm:t>
    </dgm:pt>
    <dgm:pt modelId="{1F9C803B-E06F-4223-BC64-0DCB8E223E30}" type="parTrans" cxnId="{07F48429-161A-4B37-B79B-3436D2C43B6E}">
      <dgm:prSet/>
      <dgm:spPr/>
      <dgm:t>
        <a:bodyPr/>
        <a:lstStyle/>
        <a:p>
          <a:endParaRPr lang="pl-PL"/>
        </a:p>
      </dgm:t>
    </dgm:pt>
    <dgm:pt modelId="{5D0243EC-1C65-42F9-A2F7-2463870A43B4}" type="sibTrans" cxnId="{07F48429-161A-4B37-B79B-3436D2C43B6E}">
      <dgm:prSet/>
      <dgm:spPr/>
      <dgm:t>
        <a:bodyPr/>
        <a:lstStyle/>
        <a:p>
          <a:endParaRPr lang="pl-PL"/>
        </a:p>
      </dgm:t>
    </dgm:pt>
    <dgm:pt modelId="{B4F3C52D-063B-4573-B669-2961DE083696}" type="pres">
      <dgm:prSet presAssocID="{383C4F8B-69CE-4582-A79A-DBB9A72D9E2C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3FBE6976-F0BD-4F8C-833F-FD22E7E23981}" type="pres">
      <dgm:prSet presAssocID="{383C4F8B-69CE-4582-A79A-DBB9A72D9E2C}" presName="dummyMaxCanvas" presStyleCnt="0">
        <dgm:presLayoutVars/>
      </dgm:prSet>
      <dgm:spPr/>
    </dgm:pt>
    <dgm:pt modelId="{2B248D4D-4159-46A8-A282-F327D8E7D188}" type="pres">
      <dgm:prSet presAssocID="{383C4F8B-69CE-4582-A79A-DBB9A72D9E2C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F9397EB-D919-46FB-998D-CC6D4A2DF929}" type="pres">
      <dgm:prSet presAssocID="{383C4F8B-69CE-4582-A79A-DBB9A72D9E2C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BD66256-78A0-41B7-8223-B4570B51BD28}" type="pres">
      <dgm:prSet presAssocID="{383C4F8B-69CE-4582-A79A-DBB9A72D9E2C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09BA117-E655-4F26-8509-BB8E57146477}" type="pres">
      <dgm:prSet presAssocID="{383C4F8B-69CE-4582-A79A-DBB9A72D9E2C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E810C34-0B97-44A6-A788-C8F64A3B1A03}" type="pres">
      <dgm:prSet presAssocID="{383C4F8B-69CE-4582-A79A-DBB9A72D9E2C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840989F-8AF3-49C5-85F6-30EACAB4FF7E}" type="pres">
      <dgm:prSet presAssocID="{383C4F8B-69CE-4582-A79A-DBB9A72D9E2C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6A1CC16-C1E4-427E-B52A-A20069DE7BCE}" type="pres">
      <dgm:prSet presAssocID="{383C4F8B-69CE-4582-A79A-DBB9A72D9E2C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6649309-C30D-4E35-89F9-FEEE4A7372BA}" type="pres">
      <dgm:prSet presAssocID="{383C4F8B-69CE-4582-A79A-DBB9A72D9E2C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9FD4EFB-F556-4C19-8F3C-F3369554E98B}" type="pres">
      <dgm:prSet presAssocID="{383C4F8B-69CE-4582-A79A-DBB9A72D9E2C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51B9B5B-9E95-427F-987F-140073170863}" type="pres">
      <dgm:prSet presAssocID="{383C4F8B-69CE-4582-A79A-DBB9A72D9E2C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973F8C2-D538-4E52-9A0B-F68EF42928AD}" type="pres">
      <dgm:prSet presAssocID="{383C4F8B-69CE-4582-A79A-DBB9A72D9E2C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15D8B7E-8144-4510-8212-905074E6A016}" type="pres">
      <dgm:prSet presAssocID="{383C4F8B-69CE-4582-A79A-DBB9A72D9E2C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344DDCB-2693-4FA0-AFC8-83B13910B368}" type="pres">
      <dgm:prSet presAssocID="{383C4F8B-69CE-4582-A79A-DBB9A72D9E2C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ED1F751-DC8A-41FF-B351-3AA3428C7AEF}" type="pres">
      <dgm:prSet presAssocID="{383C4F8B-69CE-4582-A79A-DBB9A72D9E2C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DFD88AC-EA55-4F03-9397-DD2FFDB4F651}" type="presOf" srcId="{8EFD74C0-D23A-430E-AC25-69A34C3DC3D8}" destId="{BE810C34-0B97-44A6-A788-C8F64A3B1A03}" srcOrd="0" destOrd="0" presId="urn:microsoft.com/office/officeart/2005/8/layout/vProcess5"/>
    <dgm:cxn modelId="{32372F13-AE62-41AE-A910-45256234421C}" type="presOf" srcId="{C0B08EDD-B1F4-44F7-85D3-823F43F6B4F9}" destId="{0344DDCB-2693-4FA0-AFC8-83B13910B368}" srcOrd="1" destOrd="0" presId="urn:microsoft.com/office/officeart/2005/8/layout/vProcess5"/>
    <dgm:cxn modelId="{DE451E66-06A0-4DF2-8D9D-EB255750DB09}" srcId="{383C4F8B-69CE-4582-A79A-DBB9A72D9E2C}" destId="{C6EDA46E-1B94-4FB6-B0C3-F35EE5A669A2}" srcOrd="0" destOrd="0" parTransId="{F422146F-D583-4E95-B4A9-F4ADE93BDB19}" sibTransId="{0CB6D8CF-4CA2-4E13-B160-95540A901C2A}"/>
    <dgm:cxn modelId="{39A8BE80-8E06-4660-95A3-06FF33080E10}" type="presOf" srcId="{47B9F2F3-4241-4B3E-A3A1-DAF73C0CFE50}" destId="{36649309-C30D-4E35-89F9-FEEE4A7372BA}" srcOrd="0" destOrd="0" presId="urn:microsoft.com/office/officeart/2005/8/layout/vProcess5"/>
    <dgm:cxn modelId="{594CBD6A-B348-4AB9-B88D-BABA10265A79}" type="presOf" srcId="{686F293F-640B-481C-B84B-DC5A3C8E9F0C}" destId="{C9FD4EFB-F556-4C19-8F3C-F3369554E98B}" srcOrd="0" destOrd="0" presId="urn:microsoft.com/office/officeart/2005/8/layout/vProcess5"/>
    <dgm:cxn modelId="{07F48429-161A-4B37-B79B-3436D2C43B6E}" srcId="{383C4F8B-69CE-4582-A79A-DBB9A72D9E2C}" destId="{8EFD74C0-D23A-430E-AC25-69A34C3DC3D8}" srcOrd="4" destOrd="0" parTransId="{1F9C803B-E06F-4223-BC64-0DCB8E223E30}" sibTransId="{5D0243EC-1C65-42F9-A2F7-2463870A43B4}"/>
    <dgm:cxn modelId="{9D3E5A29-EC98-4A7E-B21C-753C98EC9C17}" type="presOf" srcId="{0CB6D8CF-4CA2-4E13-B160-95540A901C2A}" destId="{8840989F-8AF3-49C5-85F6-30EACAB4FF7E}" srcOrd="0" destOrd="0" presId="urn:microsoft.com/office/officeart/2005/8/layout/vProcess5"/>
    <dgm:cxn modelId="{F266C0A7-501F-40B3-9320-01D348993B0A}" srcId="{383C4F8B-69CE-4582-A79A-DBB9A72D9E2C}" destId="{C0B08EDD-B1F4-44F7-85D3-823F43F6B4F9}" srcOrd="3" destOrd="0" parTransId="{7531F434-FC6C-4202-AB22-651BDC3E20AF}" sibTransId="{686F293F-640B-481C-B84B-DC5A3C8E9F0C}"/>
    <dgm:cxn modelId="{7423D49B-A165-49CB-91A4-8F75A0418E87}" srcId="{383C4F8B-69CE-4582-A79A-DBB9A72D9E2C}" destId="{6C811600-1ACA-4F0B-A362-0365D6DB4F1D}" srcOrd="1" destOrd="0" parTransId="{65AACF04-5363-4BCC-9971-C97D1CB59F09}" sibTransId="{45527D04-CF92-4287-AAEA-537C99659C6F}"/>
    <dgm:cxn modelId="{553F7653-E04B-4124-8FAA-44C77D9171D1}" type="presOf" srcId="{8EFD74C0-D23A-430E-AC25-69A34C3DC3D8}" destId="{CED1F751-DC8A-41FF-B351-3AA3428C7AEF}" srcOrd="1" destOrd="0" presId="urn:microsoft.com/office/officeart/2005/8/layout/vProcess5"/>
    <dgm:cxn modelId="{137A45AA-0EF7-4FD2-A762-696E79A586B3}" type="presOf" srcId="{2E59875C-6785-4572-953D-1DC528A6A196}" destId="{D15D8B7E-8144-4510-8212-905074E6A016}" srcOrd="1" destOrd="0" presId="urn:microsoft.com/office/officeart/2005/8/layout/vProcess5"/>
    <dgm:cxn modelId="{5A0C7BD4-9418-4CFD-B7DE-87CFEC84BF15}" srcId="{383C4F8B-69CE-4582-A79A-DBB9A72D9E2C}" destId="{2E59875C-6785-4572-953D-1DC528A6A196}" srcOrd="2" destOrd="0" parTransId="{BC680C17-586E-4CC8-A707-6EBE22337638}" sibTransId="{47B9F2F3-4241-4B3E-A3A1-DAF73C0CFE50}"/>
    <dgm:cxn modelId="{D77D4F9C-1C62-4E09-A500-F2496A1F5E7C}" type="presOf" srcId="{C6EDA46E-1B94-4FB6-B0C3-F35EE5A669A2}" destId="{2B248D4D-4159-46A8-A282-F327D8E7D188}" srcOrd="0" destOrd="0" presId="urn:microsoft.com/office/officeart/2005/8/layout/vProcess5"/>
    <dgm:cxn modelId="{7F024103-219C-4CDE-8F8E-9304621341CE}" type="presOf" srcId="{6C811600-1ACA-4F0B-A362-0365D6DB4F1D}" destId="{9F9397EB-D919-46FB-998D-CC6D4A2DF929}" srcOrd="0" destOrd="0" presId="urn:microsoft.com/office/officeart/2005/8/layout/vProcess5"/>
    <dgm:cxn modelId="{4A6BD368-8E0D-46E2-A6B4-88CD761B343C}" type="presOf" srcId="{45527D04-CF92-4287-AAEA-537C99659C6F}" destId="{D6A1CC16-C1E4-427E-B52A-A20069DE7BCE}" srcOrd="0" destOrd="0" presId="urn:microsoft.com/office/officeart/2005/8/layout/vProcess5"/>
    <dgm:cxn modelId="{C44D1C69-B145-49C1-9910-EEA012234F71}" type="presOf" srcId="{C6EDA46E-1B94-4FB6-B0C3-F35EE5A669A2}" destId="{B51B9B5B-9E95-427F-987F-140073170863}" srcOrd="1" destOrd="0" presId="urn:microsoft.com/office/officeart/2005/8/layout/vProcess5"/>
    <dgm:cxn modelId="{DEF6B1C2-7A43-4CB5-BCDB-7671730461EE}" type="presOf" srcId="{6C811600-1ACA-4F0B-A362-0365D6DB4F1D}" destId="{0973F8C2-D538-4E52-9A0B-F68EF42928AD}" srcOrd="1" destOrd="0" presId="urn:microsoft.com/office/officeart/2005/8/layout/vProcess5"/>
    <dgm:cxn modelId="{E17F5175-BB5A-4446-B75A-82EF9DA485F2}" type="presOf" srcId="{C0B08EDD-B1F4-44F7-85D3-823F43F6B4F9}" destId="{909BA117-E655-4F26-8509-BB8E57146477}" srcOrd="0" destOrd="0" presId="urn:microsoft.com/office/officeart/2005/8/layout/vProcess5"/>
    <dgm:cxn modelId="{97D3701A-D0EC-4DF0-B69A-5D39C8755EA7}" type="presOf" srcId="{2E59875C-6785-4572-953D-1DC528A6A196}" destId="{BBD66256-78A0-41B7-8223-B4570B51BD28}" srcOrd="0" destOrd="0" presId="urn:microsoft.com/office/officeart/2005/8/layout/vProcess5"/>
    <dgm:cxn modelId="{2D122FA6-042E-41B8-A5AE-E6C44E721B39}" type="presOf" srcId="{383C4F8B-69CE-4582-A79A-DBB9A72D9E2C}" destId="{B4F3C52D-063B-4573-B669-2961DE083696}" srcOrd="0" destOrd="0" presId="urn:microsoft.com/office/officeart/2005/8/layout/vProcess5"/>
    <dgm:cxn modelId="{04B7ED13-4BB2-4227-89DD-EB7393F37A79}" type="presParOf" srcId="{B4F3C52D-063B-4573-B669-2961DE083696}" destId="{3FBE6976-F0BD-4F8C-833F-FD22E7E23981}" srcOrd="0" destOrd="0" presId="urn:microsoft.com/office/officeart/2005/8/layout/vProcess5"/>
    <dgm:cxn modelId="{BB96E9AC-F7EA-40EB-A1D7-A8BC4274C321}" type="presParOf" srcId="{B4F3C52D-063B-4573-B669-2961DE083696}" destId="{2B248D4D-4159-46A8-A282-F327D8E7D188}" srcOrd="1" destOrd="0" presId="urn:microsoft.com/office/officeart/2005/8/layout/vProcess5"/>
    <dgm:cxn modelId="{B5E0DA96-5DD7-45DD-B751-F18824262368}" type="presParOf" srcId="{B4F3C52D-063B-4573-B669-2961DE083696}" destId="{9F9397EB-D919-46FB-998D-CC6D4A2DF929}" srcOrd="2" destOrd="0" presId="urn:microsoft.com/office/officeart/2005/8/layout/vProcess5"/>
    <dgm:cxn modelId="{70AF64F5-1D49-479B-A2E6-F76AD5DFFBCA}" type="presParOf" srcId="{B4F3C52D-063B-4573-B669-2961DE083696}" destId="{BBD66256-78A0-41B7-8223-B4570B51BD28}" srcOrd="3" destOrd="0" presId="urn:microsoft.com/office/officeart/2005/8/layout/vProcess5"/>
    <dgm:cxn modelId="{2B0BE321-8DA4-4A54-8211-F6350CCBE73F}" type="presParOf" srcId="{B4F3C52D-063B-4573-B669-2961DE083696}" destId="{909BA117-E655-4F26-8509-BB8E57146477}" srcOrd="4" destOrd="0" presId="urn:microsoft.com/office/officeart/2005/8/layout/vProcess5"/>
    <dgm:cxn modelId="{2922518D-5327-4760-AABC-9D87E6287887}" type="presParOf" srcId="{B4F3C52D-063B-4573-B669-2961DE083696}" destId="{BE810C34-0B97-44A6-A788-C8F64A3B1A03}" srcOrd="5" destOrd="0" presId="urn:microsoft.com/office/officeart/2005/8/layout/vProcess5"/>
    <dgm:cxn modelId="{7DD635AA-913B-4673-86A4-C99ACEC77170}" type="presParOf" srcId="{B4F3C52D-063B-4573-B669-2961DE083696}" destId="{8840989F-8AF3-49C5-85F6-30EACAB4FF7E}" srcOrd="6" destOrd="0" presId="urn:microsoft.com/office/officeart/2005/8/layout/vProcess5"/>
    <dgm:cxn modelId="{1B500DAB-1330-4563-A453-3FB353B2A164}" type="presParOf" srcId="{B4F3C52D-063B-4573-B669-2961DE083696}" destId="{D6A1CC16-C1E4-427E-B52A-A20069DE7BCE}" srcOrd="7" destOrd="0" presId="urn:microsoft.com/office/officeart/2005/8/layout/vProcess5"/>
    <dgm:cxn modelId="{D907A6DF-0B6B-4C08-895B-925168E253FD}" type="presParOf" srcId="{B4F3C52D-063B-4573-B669-2961DE083696}" destId="{36649309-C30D-4E35-89F9-FEEE4A7372BA}" srcOrd="8" destOrd="0" presId="urn:microsoft.com/office/officeart/2005/8/layout/vProcess5"/>
    <dgm:cxn modelId="{7651FDD7-DA70-4956-87DF-DF7EF42C93F4}" type="presParOf" srcId="{B4F3C52D-063B-4573-B669-2961DE083696}" destId="{C9FD4EFB-F556-4C19-8F3C-F3369554E98B}" srcOrd="9" destOrd="0" presId="urn:microsoft.com/office/officeart/2005/8/layout/vProcess5"/>
    <dgm:cxn modelId="{55C53F8F-FC3F-4AB9-978B-58D46ED0505D}" type="presParOf" srcId="{B4F3C52D-063B-4573-B669-2961DE083696}" destId="{B51B9B5B-9E95-427F-987F-140073170863}" srcOrd="10" destOrd="0" presId="urn:microsoft.com/office/officeart/2005/8/layout/vProcess5"/>
    <dgm:cxn modelId="{9286C019-FD80-4B1F-8204-C43B068FDEAD}" type="presParOf" srcId="{B4F3C52D-063B-4573-B669-2961DE083696}" destId="{0973F8C2-D538-4E52-9A0B-F68EF42928AD}" srcOrd="11" destOrd="0" presId="urn:microsoft.com/office/officeart/2005/8/layout/vProcess5"/>
    <dgm:cxn modelId="{81423752-5D6C-462E-AE81-6FD9EE433EF2}" type="presParOf" srcId="{B4F3C52D-063B-4573-B669-2961DE083696}" destId="{D15D8B7E-8144-4510-8212-905074E6A016}" srcOrd="12" destOrd="0" presId="urn:microsoft.com/office/officeart/2005/8/layout/vProcess5"/>
    <dgm:cxn modelId="{EDDB3384-82AE-446A-9444-EB10832C4ABD}" type="presParOf" srcId="{B4F3C52D-063B-4573-B669-2961DE083696}" destId="{0344DDCB-2693-4FA0-AFC8-83B13910B368}" srcOrd="13" destOrd="0" presId="urn:microsoft.com/office/officeart/2005/8/layout/vProcess5"/>
    <dgm:cxn modelId="{18230525-55AF-4964-A71A-7C10EDE8C798}" type="presParOf" srcId="{B4F3C52D-063B-4573-B669-2961DE083696}" destId="{CED1F751-DC8A-41FF-B351-3AA3428C7AEF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1D16FB7-F76B-4014-89BA-A70D9C6E650F}" type="doc">
      <dgm:prSet loTypeId="urn:microsoft.com/office/officeart/2008/layout/Lin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FC61E489-0B4C-43A3-B08C-8EF96B013F46}">
      <dgm:prSet custT="1"/>
      <dgm:spPr/>
      <dgm:t>
        <a:bodyPr anchor="ctr"/>
        <a:lstStyle/>
        <a:p>
          <a:pPr rtl="0"/>
          <a:r>
            <a:rPr lang="pl-PL" sz="1800" dirty="0" smtClean="0"/>
            <a:t>Wdrażanie Programu będzie miało charakter ciągły i otwarty. </a:t>
          </a:r>
          <a:br>
            <a:rPr lang="pl-PL" sz="1800" dirty="0" smtClean="0"/>
          </a:br>
          <a:r>
            <a:rPr lang="pl-PL" sz="1800" dirty="0" smtClean="0"/>
            <a:t>Harmonogram realizacji zadań będzie opracowywany na każdy kolejny rok obowiązywania </a:t>
          </a:r>
          <a:r>
            <a:rPr lang="pl-PL" sz="1800" b="1" dirty="0" smtClean="0"/>
            <a:t>Programu</a:t>
          </a:r>
          <a:r>
            <a:rPr lang="pl-PL" sz="1800" dirty="0" smtClean="0"/>
            <a:t>, ze względu na sposób finansowania zadań realizowanych przez samorząd województwa, uzależniony od wysokości środków finansowych w każdym roku budżetowym.</a:t>
          </a:r>
          <a:endParaRPr lang="pl-PL" sz="1800" dirty="0"/>
        </a:p>
      </dgm:t>
    </dgm:pt>
    <dgm:pt modelId="{155AAB81-832A-4011-8B1F-D2A95EC233B8}" type="parTrans" cxnId="{2B21547A-EE65-4774-BC17-983863F2AD98}">
      <dgm:prSet/>
      <dgm:spPr/>
      <dgm:t>
        <a:bodyPr/>
        <a:lstStyle/>
        <a:p>
          <a:endParaRPr lang="pl-PL"/>
        </a:p>
      </dgm:t>
    </dgm:pt>
    <dgm:pt modelId="{C6D99706-4869-416B-933A-582693B127FF}" type="sibTrans" cxnId="{2B21547A-EE65-4774-BC17-983863F2AD98}">
      <dgm:prSet/>
      <dgm:spPr/>
      <dgm:t>
        <a:bodyPr/>
        <a:lstStyle/>
        <a:p>
          <a:endParaRPr lang="pl-PL"/>
        </a:p>
      </dgm:t>
    </dgm:pt>
    <dgm:pt modelId="{FDBA15DD-5E9A-4DFE-9AC8-4C66690550D4}">
      <dgm:prSet custT="1"/>
      <dgm:spPr/>
      <dgm:t>
        <a:bodyPr anchor="ctr"/>
        <a:lstStyle/>
        <a:p>
          <a:pPr rtl="0"/>
          <a:r>
            <a:rPr lang="pl-PL" sz="1800" dirty="0" smtClean="0"/>
            <a:t>Działania związane z informacją i upowszechnieniem Programu będą należały do kompetencji </a:t>
          </a:r>
          <a:r>
            <a:rPr lang="pl-PL" sz="1800" b="1" dirty="0" smtClean="0"/>
            <a:t>Regionalnego Ośrodka Polityki Społecznej w Białymstoku </a:t>
          </a:r>
          <a:r>
            <a:rPr lang="pl-PL" sz="1800" b="0" dirty="0" smtClean="0"/>
            <a:t>i </a:t>
          </a:r>
          <a:r>
            <a:rPr lang="pl-PL" sz="1800" dirty="0" smtClean="0"/>
            <a:t>będą podejmowane we współpracy z instytucjami pomocy i integracji społecznej szczebla powiatowego, gminnego, a także z </a:t>
          </a:r>
          <a:r>
            <a:rPr lang="pl-PL" sz="1800" smtClean="0"/>
            <a:t>organizacjami pozarządowymi.</a:t>
          </a:r>
          <a:endParaRPr lang="pl-PL" sz="1800" dirty="0"/>
        </a:p>
      </dgm:t>
    </dgm:pt>
    <dgm:pt modelId="{5A199517-FCF4-48AF-908E-B8E8C8486C64}" type="parTrans" cxnId="{AE9F9A26-4729-4B45-A04C-2A12B0650517}">
      <dgm:prSet/>
      <dgm:spPr/>
      <dgm:t>
        <a:bodyPr/>
        <a:lstStyle/>
        <a:p>
          <a:endParaRPr lang="pl-PL"/>
        </a:p>
      </dgm:t>
    </dgm:pt>
    <dgm:pt modelId="{3EB65183-DB40-4285-948C-4EA904BFDE31}" type="sibTrans" cxnId="{AE9F9A26-4729-4B45-A04C-2A12B0650517}">
      <dgm:prSet/>
      <dgm:spPr/>
      <dgm:t>
        <a:bodyPr/>
        <a:lstStyle/>
        <a:p>
          <a:endParaRPr lang="pl-PL"/>
        </a:p>
      </dgm:t>
    </dgm:pt>
    <dgm:pt modelId="{2A70C232-58E8-4239-B600-487A21B1A40D}" type="pres">
      <dgm:prSet presAssocID="{51D16FB7-F76B-4014-89BA-A70D9C6E650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DC0A30D8-6493-4468-8CF1-ED50A29D05C6}" type="pres">
      <dgm:prSet presAssocID="{FC61E489-0B4C-43A3-B08C-8EF96B013F46}" presName="thickLine" presStyleLbl="alignNode1" presStyleIdx="0" presStyleCnt="2"/>
      <dgm:spPr/>
    </dgm:pt>
    <dgm:pt modelId="{128D310F-B1E5-493B-9085-B8E037220E70}" type="pres">
      <dgm:prSet presAssocID="{FC61E489-0B4C-43A3-B08C-8EF96B013F46}" presName="horz1" presStyleCnt="0"/>
      <dgm:spPr/>
    </dgm:pt>
    <dgm:pt modelId="{02BC4E8B-AFD6-4563-86FF-28525970C7A7}" type="pres">
      <dgm:prSet presAssocID="{FC61E489-0B4C-43A3-B08C-8EF96B013F46}" presName="tx1" presStyleLbl="revTx" presStyleIdx="0" presStyleCnt="2" custScaleY="97321"/>
      <dgm:spPr/>
      <dgm:t>
        <a:bodyPr/>
        <a:lstStyle/>
        <a:p>
          <a:endParaRPr lang="pl-PL"/>
        </a:p>
      </dgm:t>
    </dgm:pt>
    <dgm:pt modelId="{1CDD2496-987B-4D87-B552-F5D0DD661B09}" type="pres">
      <dgm:prSet presAssocID="{FC61E489-0B4C-43A3-B08C-8EF96B013F46}" presName="vert1" presStyleCnt="0"/>
      <dgm:spPr/>
    </dgm:pt>
    <dgm:pt modelId="{E0AE1604-1095-4620-88B5-3EACADE7C464}" type="pres">
      <dgm:prSet presAssocID="{FDBA15DD-5E9A-4DFE-9AC8-4C66690550D4}" presName="thickLine" presStyleLbl="alignNode1" presStyleIdx="1" presStyleCnt="2"/>
      <dgm:spPr/>
    </dgm:pt>
    <dgm:pt modelId="{B0CFFB18-3F0E-435B-B76F-ECAC47329E1D}" type="pres">
      <dgm:prSet presAssocID="{FDBA15DD-5E9A-4DFE-9AC8-4C66690550D4}" presName="horz1" presStyleCnt="0"/>
      <dgm:spPr/>
    </dgm:pt>
    <dgm:pt modelId="{CD88E874-5062-4B1F-99DD-677607CF56F4}" type="pres">
      <dgm:prSet presAssocID="{FDBA15DD-5E9A-4DFE-9AC8-4C66690550D4}" presName="tx1" presStyleLbl="revTx" presStyleIdx="1" presStyleCnt="2" custScaleY="114250"/>
      <dgm:spPr/>
      <dgm:t>
        <a:bodyPr/>
        <a:lstStyle/>
        <a:p>
          <a:endParaRPr lang="pl-PL"/>
        </a:p>
      </dgm:t>
    </dgm:pt>
    <dgm:pt modelId="{405AA0B9-365F-4DDF-B425-FDA863371D79}" type="pres">
      <dgm:prSet presAssocID="{FDBA15DD-5E9A-4DFE-9AC8-4C66690550D4}" presName="vert1" presStyleCnt="0"/>
      <dgm:spPr/>
    </dgm:pt>
  </dgm:ptLst>
  <dgm:cxnLst>
    <dgm:cxn modelId="{BBAE326E-A429-4EB1-94AA-0B8C3146EA8B}" type="presOf" srcId="{FDBA15DD-5E9A-4DFE-9AC8-4C66690550D4}" destId="{CD88E874-5062-4B1F-99DD-677607CF56F4}" srcOrd="0" destOrd="0" presId="urn:microsoft.com/office/officeart/2008/layout/LinedList"/>
    <dgm:cxn modelId="{481A0857-4FB7-4663-A772-D5921EB9346D}" type="presOf" srcId="{51D16FB7-F76B-4014-89BA-A70D9C6E650F}" destId="{2A70C232-58E8-4239-B600-487A21B1A40D}" srcOrd="0" destOrd="0" presId="urn:microsoft.com/office/officeart/2008/layout/LinedList"/>
    <dgm:cxn modelId="{2B21547A-EE65-4774-BC17-983863F2AD98}" srcId="{51D16FB7-F76B-4014-89BA-A70D9C6E650F}" destId="{FC61E489-0B4C-43A3-B08C-8EF96B013F46}" srcOrd="0" destOrd="0" parTransId="{155AAB81-832A-4011-8B1F-D2A95EC233B8}" sibTransId="{C6D99706-4869-416B-933A-582693B127FF}"/>
    <dgm:cxn modelId="{AE9F9A26-4729-4B45-A04C-2A12B0650517}" srcId="{51D16FB7-F76B-4014-89BA-A70D9C6E650F}" destId="{FDBA15DD-5E9A-4DFE-9AC8-4C66690550D4}" srcOrd="1" destOrd="0" parTransId="{5A199517-FCF4-48AF-908E-B8E8C8486C64}" sibTransId="{3EB65183-DB40-4285-948C-4EA904BFDE31}"/>
    <dgm:cxn modelId="{5BE65E94-A4B9-47FB-A912-51885E378D04}" type="presOf" srcId="{FC61E489-0B4C-43A3-B08C-8EF96B013F46}" destId="{02BC4E8B-AFD6-4563-86FF-28525970C7A7}" srcOrd="0" destOrd="0" presId="urn:microsoft.com/office/officeart/2008/layout/LinedList"/>
    <dgm:cxn modelId="{29B0F4A5-C7F8-4D8E-9B4C-F840514E4CF2}" type="presParOf" srcId="{2A70C232-58E8-4239-B600-487A21B1A40D}" destId="{DC0A30D8-6493-4468-8CF1-ED50A29D05C6}" srcOrd="0" destOrd="0" presId="urn:microsoft.com/office/officeart/2008/layout/LinedList"/>
    <dgm:cxn modelId="{753DD84D-03B8-4D96-96DE-C58A1C98E86D}" type="presParOf" srcId="{2A70C232-58E8-4239-B600-487A21B1A40D}" destId="{128D310F-B1E5-493B-9085-B8E037220E70}" srcOrd="1" destOrd="0" presId="urn:microsoft.com/office/officeart/2008/layout/LinedList"/>
    <dgm:cxn modelId="{55325DDF-7044-4230-B10E-46AAF880286B}" type="presParOf" srcId="{128D310F-B1E5-493B-9085-B8E037220E70}" destId="{02BC4E8B-AFD6-4563-86FF-28525970C7A7}" srcOrd="0" destOrd="0" presId="urn:microsoft.com/office/officeart/2008/layout/LinedList"/>
    <dgm:cxn modelId="{73D2BE80-6E6C-48B2-A607-4DC66E79065D}" type="presParOf" srcId="{128D310F-B1E5-493B-9085-B8E037220E70}" destId="{1CDD2496-987B-4D87-B552-F5D0DD661B09}" srcOrd="1" destOrd="0" presId="urn:microsoft.com/office/officeart/2008/layout/LinedList"/>
    <dgm:cxn modelId="{B897C7AD-898E-4C55-A2FE-EF9E3813D30F}" type="presParOf" srcId="{2A70C232-58E8-4239-B600-487A21B1A40D}" destId="{E0AE1604-1095-4620-88B5-3EACADE7C464}" srcOrd="2" destOrd="0" presId="urn:microsoft.com/office/officeart/2008/layout/LinedList"/>
    <dgm:cxn modelId="{726DAC75-E747-46F6-8FEF-4F7A8C1D9765}" type="presParOf" srcId="{2A70C232-58E8-4239-B600-487A21B1A40D}" destId="{B0CFFB18-3F0E-435B-B76F-ECAC47329E1D}" srcOrd="3" destOrd="0" presId="urn:microsoft.com/office/officeart/2008/layout/LinedList"/>
    <dgm:cxn modelId="{F090E746-AFFC-439D-8EAD-F1DAC0D216C2}" type="presParOf" srcId="{B0CFFB18-3F0E-435B-B76F-ECAC47329E1D}" destId="{CD88E874-5062-4B1F-99DD-677607CF56F4}" srcOrd="0" destOrd="0" presId="urn:microsoft.com/office/officeart/2008/layout/LinedList"/>
    <dgm:cxn modelId="{37C5A0DB-2E44-47D3-8C78-9FC5D6BE8449}" type="presParOf" srcId="{B0CFFB18-3F0E-435B-B76F-ECAC47329E1D}" destId="{405AA0B9-365F-4DDF-B425-FDA863371D7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6AF3F86-143D-41D0-A57E-5EBB20CB7597}" type="doc">
      <dgm:prSet loTypeId="urn:microsoft.com/office/officeart/2005/8/layout/process4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6CFD0961-E5C7-4B0A-B13A-6EF816ACD9D3}">
      <dgm:prSet custT="1"/>
      <dgm:spPr/>
      <dgm:t>
        <a:bodyPr/>
        <a:lstStyle/>
        <a:p>
          <a:pPr rtl="0"/>
          <a:r>
            <a:rPr lang="pl-PL" sz="1800" dirty="0" smtClean="0"/>
            <a:t>Podstawowymi źródłami finansowania Programu będą: </a:t>
          </a:r>
          <a:endParaRPr lang="pl-PL" sz="1800" dirty="0"/>
        </a:p>
      </dgm:t>
    </dgm:pt>
    <dgm:pt modelId="{0843E894-D490-4E58-8E98-7A9F2577D9A8}" type="parTrans" cxnId="{8A07A9C3-2725-467F-8FFF-FFEF3F8F532A}">
      <dgm:prSet/>
      <dgm:spPr/>
      <dgm:t>
        <a:bodyPr/>
        <a:lstStyle/>
        <a:p>
          <a:endParaRPr lang="pl-PL"/>
        </a:p>
      </dgm:t>
    </dgm:pt>
    <dgm:pt modelId="{552F7441-ABF6-414C-9531-7D6135EAB64E}" type="sibTrans" cxnId="{8A07A9C3-2725-467F-8FFF-FFEF3F8F532A}">
      <dgm:prSet/>
      <dgm:spPr/>
      <dgm:t>
        <a:bodyPr/>
        <a:lstStyle/>
        <a:p>
          <a:endParaRPr lang="pl-PL"/>
        </a:p>
      </dgm:t>
    </dgm:pt>
    <dgm:pt modelId="{3F22DD10-1C00-46F8-AAF8-8FF93223FD75}">
      <dgm:prSet/>
      <dgm:spPr/>
      <dgm:t>
        <a:bodyPr/>
        <a:lstStyle/>
        <a:p>
          <a:pPr rtl="0"/>
          <a:r>
            <a:rPr lang="pl-PL" dirty="0" smtClean="0"/>
            <a:t>budżet państwa </a:t>
          </a:r>
          <a:endParaRPr lang="pl-PL" dirty="0"/>
        </a:p>
      </dgm:t>
    </dgm:pt>
    <dgm:pt modelId="{DDF190E2-A9CA-44F3-B75C-38528C56FD69}" type="parTrans" cxnId="{78A567C6-19F6-40DA-8F6D-1F1727C911CE}">
      <dgm:prSet/>
      <dgm:spPr/>
      <dgm:t>
        <a:bodyPr/>
        <a:lstStyle/>
        <a:p>
          <a:endParaRPr lang="pl-PL"/>
        </a:p>
      </dgm:t>
    </dgm:pt>
    <dgm:pt modelId="{382E5A9E-1C03-4DCC-A2FE-A439DF38F712}" type="sibTrans" cxnId="{78A567C6-19F6-40DA-8F6D-1F1727C911CE}">
      <dgm:prSet/>
      <dgm:spPr/>
      <dgm:t>
        <a:bodyPr/>
        <a:lstStyle/>
        <a:p>
          <a:endParaRPr lang="pl-PL"/>
        </a:p>
      </dgm:t>
    </dgm:pt>
    <dgm:pt modelId="{6023AEAD-24D9-4C45-9FED-D8140A530DC6}">
      <dgm:prSet/>
      <dgm:spPr/>
      <dgm:t>
        <a:bodyPr/>
        <a:lstStyle/>
        <a:p>
          <a:pPr rtl="0"/>
          <a:r>
            <a:rPr lang="pl-PL" dirty="0" smtClean="0"/>
            <a:t>środki finansowe samorządu województwa, powiatów i gmin </a:t>
          </a:r>
          <a:endParaRPr lang="pl-PL" dirty="0"/>
        </a:p>
      </dgm:t>
    </dgm:pt>
    <dgm:pt modelId="{D2208BCB-5C54-4DC3-AB72-A80E94F72D4C}" type="parTrans" cxnId="{AE7F0C09-1A44-45A3-AF97-6253D779EE68}">
      <dgm:prSet/>
      <dgm:spPr/>
      <dgm:t>
        <a:bodyPr/>
        <a:lstStyle/>
        <a:p>
          <a:endParaRPr lang="pl-PL"/>
        </a:p>
      </dgm:t>
    </dgm:pt>
    <dgm:pt modelId="{D2AF780B-7372-439B-B889-29A13DBCFA4A}" type="sibTrans" cxnId="{AE7F0C09-1A44-45A3-AF97-6253D779EE68}">
      <dgm:prSet/>
      <dgm:spPr/>
      <dgm:t>
        <a:bodyPr/>
        <a:lstStyle/>
        <a:p>
          <a:endParaRPr lang="pl-PL"/>
        </a:p>
      </dgm:t>
    </dgm:pt>
    <dgm:pt modelId="{EC66FBD3-087F-4E95-8BFC-A8832F28A0BC}">
      <dgm:prSet/>
      <dgm:spPr/>
      <dgm:t>
        <a:bodyPr/>
        <a:lstStyle/>
        <a:p>
          <a:pPr rtl="0"/>
          <a:r>
            <a:rPr lang="pl-PL" dirty="0" smtClean="0"/>
            <a:t>środki zewnętrzne</a:t>
          </a:r>
          <a:r>
            <a:rPr lang="pl-PL" smtClean="0"/>
            <a:t>, w </a:t>
          </a:r>
          <a:r>
            <a:rPr lang="pl-PL" dirty="0" smtClean="0"/>
            <a:t>tym fundusze strukturalne</a:t>
          </a:r>
          <a:endParaRPr lang="pl-PL" dirty="0"/>
        </a:p>
      </dgm:t>
    </dgm:pt>
    <dgm:pt modelId="{3C325EAF-A2EF-4B74-B860-E36E39DD161A}" type="parTrans" cxnId="{B9E8022C-F8F1-4FC5-AEF3-2D85839D732E}">
      <dgm:prSet/>
      <dgm:spPr/>
      <dgm:t>
        <a:bodyPr/>
        <a:lstStyle/>
        <a:p>
          <a:endParaRPr lang="pl-PL"/>
        </a:p>
      </dgm:t>
    </dgm:pt>
    <dgm:pt modelId="{A5EF472E-652A-475B-AAA8-F29DE2D6B4B2}" type="sibTrans" cxnId="{B9E8022C-F8F1-4FC5-AEF3-2D85839D732E}">
      <dgm:prSet/>
      <dgm:spPr/>
      <dgm:t>
        <a:bodyPr/>
        <a:lstStyle/>
        <a:p>
          <a:endParaRPr lang="pl-PL"/>
        </a:p>
      </dgm:t>
    </dgm:pt>
    <dgm:pt modelId="{FC4D7709-0C28-493F-AD46-C6499AA0040E}">
      <dgm:prSet/>
      <dgm:spPr/>
      <dgm:t>
        <a:bodyPr/>
        <a:lstStyle/>
        <a:p>
          <a:pPr rtl="0"/>
          <a:r>
            <a:rPr lang="pl-PL" dirty="0" smtClean="0"/>
            <a:t>środki pozyskiwane przez organizacje pozarządowe</a:t>
          </a:r>
          <a:endParaRPr lang="pl-PL" dirty="0"/>
        </a:p>
      </dgm:t>
    </dgm:pt>
    <dgm:pt modelId="{07D0C305-A720-49D8-BC39-E3BCA3702F15}" type="parTrans" cxnId="{B7A8B90B-6469-43AD-B4E1-DCCAB6B815DD}">
      <dgm:prSet/>
      <dgm:spPr/>
      <dgm:t>
        <a:bodyPr/>
        <a:lstStyle/>
        <a:p>
          <a:endParaRPr lang="pl-PL"/>
        </a:p>
      </dgm:t>
    </dgm:pt>
    <dgm:pt modelId="{8B78F74E-E360-4640-8D76-0893EBA471F8}" type="sibTrans" cxnId="{B7A8B90B-6469-43AD-B4E1-DCCAB6B815DD}">
      <dgm:prSet/>
      <dgm:spPr/>
      <dgm:t>
        <a:bodyPr/>
        <a:lstStyle/>
        <a:p>
          <a:endParaRPr lang="pl-PL"/>
        </a:p>
      </dgm:t>
    </dgm:pt>
    <dgm:pt modelId="{43A47A66-3449-4D91-9949-C26DD72F1870}">
      <dgm:prSet/>
      <dgm:spPr/>
      <dgm:t>
        <a:bodyPr/>
        <a:lstStyle/>
        <a:p>
          <a:pPr rtl="0"/>
          <a:r>
            <a:rPr lang="pl-PL" dirty="0" smtClean="0"/>
            <a:t>Zakres i realizacja zadań ujętych w Programie będzie uzależniona od wielkości posiadanych środków finansowych przewidzianych w budżetach samorządów. </a:t>
          </a:r>
          <a:endParaRPr lang="pl-PL" dirty="0"/>
        </a:p>
      </dgm:t>
    </dgm:pt>
    <dgm:pt modelId="{4A42C1DF-2B3C-4674-B1A2-BC794B697B0B}" type="parTrans" cxnId="{E3B71F03-3C76-40C6-94CD-FEE439D0F8D9}">
      <dgm:prSet/>
      <dgm:spPr/>
      <dgm:t>
        <a:bodyPr/>
        <a:lstStyle/>
        <a:p>
          <a:endParaRPr lang="pl-PL"/>
        </a:p>
      </dgm:t>
    </dgm:pt>
    <dgm:pt modelId="{1ACB2921-5C50-4C6A-AA0C-6311E3890C2C}" type="sibTrans" cxnId="{E3B71F03-3C76-40C6-94CD-FEE439D0F8D9}">
      <dgm:prSet/>
      <dgm:spPr/>
      <dgm:t>
        <a:bodyPr/>
        <a:lstStyle/>
        <a:p>
          <a:endParaRPr lang="pl-PL"/>
        </a:p>
      </dgm:t>
    </dgm:pt>
    <dgm:pt modelId="{632E76A9-3F05-41F8-9352-CFA929759CC8}" type="pres">
      <dgm:prSet presAssocID="{B6AF3F86-143D-41D0-A57E-5EBB20CB759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5A8A367-32F9-4C54-94ED-C45C11EF3FD0}" type="pres">
      <dgm:prSet presAssocID="{43A47A66-3449-4D91-9949-C26DD72F1870}" presName="boxAndChildren" presStyleCnt="0"/>
      <dgm:spPr/>
    </dgm:pt>
    <dgm:pt modelId="{2F7905EA-E21F-4BB6-ACCF-2BF9FAECBC4B}" type="pres">
      <dgm:prSet presAssocID="{43A47A66-3449-4D91-9949-C26DD72F1870}" presName="parentTextBox" presStyleLbl="node1" presStyleIdx="0" presStyleCnt="2" custScaleY="64345"/>
      <dgm:spPr/>
      <dgm:t>
        <a:bodyPr/>
        <a:lstStyle/>
        <a:p>
          <a:endParaRPr lang="pl-PL"/>
        </a:p>
      </dgm:t>
    </dgm:pt>
    <dgm:pt modelId="{88B56E3D-A898-4A3B-92FA-33C3B65CA25B}" type="pres">
      <dgm:prSet presAssocID="{552F7441-ABF6-414C-9531-7D6135EAB64E}" presName="sp" presStyleCnt="0"/>
      <dgm:spPr/>
    </dgm:pt>
    <dgm:pt modelId="{27CACD5D-1935-4BB5-A2CF-CAD825F1C54E}" type="pres">
      <dgm:prSet presAssocID="{6CFD0961-E5C7-4B0A-B13A-6EF816ACD9D3}" presName="arrowAndChildren" presStyleCnt="0"/>
      <dgm:spPr/>
    </dgm:pt>
    <dgm:pt modelId="{914B45CC-934D-4A43-86C3-919992B0EC66}" type="pres">
      <dgm:prSet presAssocID="{6CFD0961-E5C7-4B0A-B13A-6EF816ACD9D3}" presName="parentTextArrow" presStyleLbl="node1" presStyleIdx="0" presStyleCnt="2"/>
      <dgm:spPr/>
      <dgm:t>
        <a:bodyPr/>
        <a:lstStyle/>
        <a:p>
          <a:endParaRPr lang="pl-PL"/>
        </a:p>
      </dgm:t>
    </dgm:pt>
    <dgm:pt modelId="{7C3FD9FA-617B-4031-972E-AA3573651150}" type="pres">
      <dgm:prSet presAssocID="{6CFD0961-E5C7-4B0A-B13A-6EF816ACD9D3}" presName="arrow" presStyleLbl="node1" presStyleIdx="1" presStyleCnt="2"/>
      <dgm:spPr/>
      <dgm:t>
        <a:bodyPr/>
        <a:lstStyle/>
        <a:p>
          <a:endParaRPr lang="pl-PL"/>
        </a:p>
      </dgm:t>
    </dgm:pt>
    <dgm:pt modelId="{D57579F3-33A0-4B75-9F1F-E638ACC75A58}" type="pres">
      <dgm:prSet presAssocID="{6CFD0961-E5C7-4B0A-B13A-6EF816ACD9D3}" presName="descendantArrow" presStyleCnt="0"/>
      <dgm:spPr/>
    </dgm:pt>
    <dgm:pt modelId="{21D72A65-06D7-4D44-B11B-1D0966DE7A4F}" type="pres">
      <dgm:prSet presAssocID="{3F22DD10-1C00-46F8-AAF8-8FF93223FD75}" presName="childTextArrow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5800666-4680-4649-AECE-5743ED9CF3F8}" type="pres">
      <dgm:prSet presAssocID="{6023AEAD-24D9-4C45-9FED-D8140A530DC6}" presName="childTextArrow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672DDBA-E8CE-40DC-9302-52606C56DDBA}" type="pres">
      <dgm:prSet presAssocID="{EC66FBD3-087F-4E95-8BFC-A8832F28A0BC}" presName="childTextArrow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0F66776-5B07-446C-B860-B87B0897435B}" type="pres">
      <dgm:prSet presAssocID="{FC4D7709-0C28-493F-AD46-C6499AA0040E}" presName="childTextArrow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E7F0C09-1A44-45A3-AF97-6253D779EE68}" srcId="{6CFD0961-E5C7-4B0A-B13A-6EF816ACD9D3}" destId="{6023AEAD-24D9-4C45-9FED-D8140A530DC6}" srcOrd="1" destOrd="0" parTransId="{D2208BCB-5C54-4DC3-AB72-A80E94F72D4C}" sibTransId="{D2AF780B-7372-439B-B889-29A13DBCFA4A}"/>
    <dgm:cxn modelId="{B9E8022C-F8F1-4FC5-AEF3-2D85839D732E}" srcId="{6CFD0961-E5C7-4B0A-B13A-6EF816ACD9D3}" destId="{EC66FBD3-087F-4E95-8BFC-A8832F28A0BC}" srcOrd="2" destOrd="0" parTransId="{3C325EAF-A2EF-4B74-B860-E36E39DD161A}" sibTransId="{A5EF472E-652A-475B-AAA8-F29DE2D6B4B2}"/>
    <dgm:cxn modelId="{67642900-1B86-4A50-82A4-AF1BB9E86EDF}" type="presOf" srcId="{6023AEAD-24D9-4C45-9FED-D8140A530DC6}" destId="{25800666-4680-4649-AECE-5743ED9CF3F8}" srcOrd="0" destOrd="0" presId="urn:microsoft.com/office/officeart/2005/8/layout/process4"/>
    <dgm:cxn modelId="{B7A8B90B-6469-43AD-B4E1-DCCAB6B815DD}" srcId="{6CFD0961-E5C7-4B0A-B13A-6EF816ACD9D3}" destId="{FC4D7709-0C28-493F-AD46-C6499AA0040E}" srcOrd="3" destOrd="0" parTransId="{07D0C305-A720-49D8-BC39-E3BCA3702F15}" sibTransId="{8B78F74E-E360-4640-8D76-0893EBA471F8}"/>
    <dgm:cxn modelId="{514E8307-974B-4A2C-B1E6-85C5A4AA5020}" type="presOf" srcId="{43A47A66-3449-4D91-9949-C26DD72F1870}" destId="{2F7905EA-E21F-4BB6-ACCF-2BF9FAECBC4B}" srcOrd="0" destOrd="0" presId="urn:microsoft.com/office/officeart/2005/8/layout/process4"/>
    <dgm:cxn modelId="{EAB21408-0EE2-4FEF-BC04-24EF3DEB4F82}" type="presOf" srcId="{FC4D7709-0C28-493F-AD46-C6499AA0040E}" destId="{F0F66776-5B07-446C-B860-B87B0897435B}" srcOrd="0" destOrd="0" presId="urn:microsoft.com/office/officeart/2005/8/layout/process4"/>
    <dgm:cxn modelId="{E3B71F03-3C76-40C6-94CD-FEE439D0F8D9}" srcId="{B6AF3F86-143D-41D0-A57E-5EBB20CB7597}" destId="{43A47A66-3449-4D91-9949-C26DD72F1870}" srcOrd="1" destOrd="0" parTransId="{4A42C1DF-2B3C-4674-B1A2-BC794B697B0B}" sibTransId="{1ACB2921-5C50-4C6A-AA0C-6311E3890C2C}"/>
    <dgm:cxn modelId="{FF7CC2C0-190E-4CC8-B9DF-CBFE9B84E312}" type="presOf" srcId="{6CFD0961-E5C7-4B0A-B13A-6EF816ACD9D3}" destId="{914B45CC-934D-4A43-86C3-919992B0EC66}" srcOrd="0" destOrd="0" presId="urn:microsoft.com/office/officeart/2005/8/layout/process4"/>
    <dgm:cxn modelId="{9A6AA17C-1E4C-4347-8A2A-F2C22D9CEC1B}" type="presOf" srcId="{6CFD0961-E5C7-4B0A-B13A-6EF816ACD9D3}" destId="{7C3FD9FA-617B-4031-972E-AA3573651150}" srcOrd="1" destOrd="0" presId="urn:microsoft.com/office/officeart/2005/8/layout/process4"/>
    <dgm:cxn modelId="{82B8AFCF-7690-4403-B78B-29C4E2430E26}" type="presOf" srcId="{B6AF3F86-143D-41D0-A57E-5EBB20CB7597}" destId="{632E76A9-3F05-41F8-9352-CFA929759CC8}" srcOrd="0" destOrd="0" presId="urn:microsoft.com/office/officeart/2005/8/layout/process4"/>
    <dgm:cxn modelId="{8A07A9C3-2725-467F-8FFF-FFEF3F8F532A}" srcId="{B6AF3F86-143D-41D0-A57E-5EBB20CB7597}" destId="{6CFD0961-E5C7-4B0A-B13A-6EF816ACD9D3}" srcOrd="0" destOrd="0" parTransId="{0843E894-D490-4E58-8E98-7A9F2577D9A8}" sibTransId="{552F7441-ABF6-414C-9531-7D6135EAB64E}"/>
    <dgm:cxn modelId="{B70FD25D-29C8-486B-A613-7C31698354F7}" type="presOf" srcId="{EC66FBD3-087F-4E95-8BFC-A8832F28A0BC}" destId="{0672DDBA-E8CE-40DC-9302-52606C56DDBA}" srcOrd="0" destOrd="0" presId="urn:microsoft.com/office/officeart/2005/8/layout/process4"/>
    <dgm:cxn modelId="{78A567C6-19F6-40DA-8F6D-1F1727C911CE}" srcId="{6CFD0961-E5C7-4B0A-B13A-6EF816ACD9D3}" destId="{3F22DD10-1C00-46F8-AAF8-8FF93223FD75}" srcOrd="0" destOrd="0" parTransId="{DDF190E2-A9CA-44F3-B75C-38528C56FD69}" sibTransId="{382E5A9E-1C03-4DCC-A2FE-A439DF38F712}"/>
    <dgm:cxn modelId="{84179B6F-EFFD-4C11-A976-494E18AC1890}" type="presOf" srcId="{3F22DD10-1C00-46F8-AAF8-8FF93223FD75}" destId="{21D72A65-06D7-4D44-B11B-1D0966DE7A4F}" srcOrd="0" destOrd="0" presId="urn:microsoft.com/office/officeart/2005/8/layout/process4"/>
    <dgm:cxn modelId="{9C0BD0B0-E720-4D18-BDB4-3D08422296A1}" type="presParOf" srcId="{632E76A9-3F05-41F8-9352-CFA929759CC8}" destId="{E5A8A367-32F9-4C54-94ED-C45C11EF3FD0}" srcOrd="0" destOrd="0" presId="urn:microsoft.com/office/officeart/2005/8/layout/process4"/>
    <dgm:cxn modelId="{A5505501-2FEA-4933-B4C4-C1EBF02AE5B1}" type="presParOf" srcId="{E5A8A367-32F9-4C54-94ED-C45C11EF3FD0}" destId="{2F7905EA-E21F-4BB6-ACCF-2BF9FAECBC4B}" srcOrd="0" destOrd="0" presId="urn:microsoft.com/office/officeart/2005/8/layout/process4"/>
    <dgm:cxn modelId="{38EC5F9B-4B13-44B4-9442-0CF3DB30C2FA}" type="presParOf" srcId="{632E76A9-3F05-41F8-9352-CFA929759CC8}" destId="{88B56E3D-A898-4A3B-92FA-33C3B65CA25B}" srcOrd="1" destOrd="0" presId="urn:microsoft.com/office/officeart/2005/8/layout/process4"/>
    <dgm:cxn modelId="{7FF09CA4-D2B6-4F27-A83C-EF1F450B1D1E}" type="presParOf" srcId="{632E76A9-3F05-41F8-9352-CFA929759CC8}" destId="{27CACD5D-1935-4BB5-A2CF-CAD825F1C54E}" srcOrd="2" destOrd="0" presId="urn:microsoft.com/office/officeart/2005/8/layout/process4"/>
    <dgm:cxn modelId="{B12B4104-4F65-4242-AA7E-68897F089A6E}" type="presParOf" srcId="{27CACD5D-1935-4BB5-A2CF-CAD825F1C54E}" destId="{914B45CC-934D-4A43-86C3-919992B0EC66}" srcOrd="0" destOrd="0" presId="urn:microsoft.com/office/officeart/2005/8/layout/process4"/>
    <dgm:cxn modelId="{0E46A795-A3FC-4DE0-85BA-21A48C65290E}" type="presParOf" srcId="{27CACD5D-1935-4BB5-A2CF-CAD825F1C54E}" destId="{7C3FD9FA-617B-4031-972E-AA3573651150}" srcOrd="1" destOrd="0" presId="urn:microsoft.com/office/officeart/2005/8/layout/process4"/>
    <dgm:cxn modelId="{F9135DD5-2B13-4D21-B47A-35D240D525F5}" type="presParOf" srcId="{27CACD5D-1935-4BB5-A2CF-CAD825F1C54E}" destId="{D57579F3-33A0-4B75-9F1F-E638ACC75A58}" srcOrd="2" destOrd="0" presId="urn:microsoft.com/office/officeart/2005/8/layout/process4"/>
    <dgm:cxn modelId="{409B4C7D-E132-498D-A322-0F3B1EACADA8}" type="presParOf" srcId="{D57579F3-33A0-4B75-9F1F-E638ACC75A58}" destId="{21D72A65-06D7-4D44-B11B-1D0966DE7A4F}" srcOrd="0" destOrd="0" presId="urn:microsoft.com/office/officeart/2005/8/layout/process4"/>
    <dgm:cxn modelId="{AEC72A2B-9505-4A39-AF97-950FE89ADE10}" type="presParOf" srcId="{D57579F3-33A0-4B75-9F1F-E638ACC75A58}" destId="{25800666-4680-4649-AECE-5743ED9CF3F8}" srcOrd="1" destOrd="0" presId="urn:microsoft.com/office/officeart/2005/8/layout/process4"/>
    <dgm:cxn modelId="{33FE9585-7134-4F16-89D1-E86693F90D12}" type="presParOf" srcId="{D57579F3-33A0-4B75-9F1F-E638ACC75A58}" destId="{0672DDBA-E8CE-40DC-9302-52606C56DDBA}" srcOrd="2" destOrd="0" presId="urn:microsoft.com/office/officeart/2005/8/layout/process4"/>
    <dgm:cxn modelId="{E737B83B-12C6-469B-ABC2-3891F77DE238}" type="presParOf" srcId="{D57579F3-33A0-4B75-9F1F-E638ACC75A58}" destId="{F0F66776-5B07-446C-B860-B87B0897435B}" srcOrd="3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5256A2-19B5-46AE-89B6-9863C359F077}" type="doc">
      <dgm:prSet loTypeId="urn:microsoft.com/office/officeart/2005/8/layout/process4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61B57088-EBB0-41BA-8224-4C5AA8DF3742}">
      <dgm:prSet/>
      <dgm:spPr/>
      <dgm:t>
        <a:bodyPr/>
        <a:lstStyle/>
        <a:p>
          <a:pPr algn="l" rtl="0"/>
          <a:r>
            <a:rPr lang="pl-PL" dirty="0" smtClean="0"/>
            <a:t>W pracach nad aktualizacją Programu uczestniczyli przedstawiciele środowisk działających w obszarze pomocy społecznej stanowiący grupę roboczą wchodzącą w skład </a:t>
          </a:r>
          <a:r>
            <a:rPr lang="pl-PL" b="1" i="1" dirty="0" smtClean="0"/>
            <a:t>Zespołu ds. monitoringu Wojewódzkiej Strategii Polityki Społecznej na lata 2010 – 2018 </a:t>
          </a:r>
          <a:r>
            <a:rPr lang="pl-PL" b="0" i="1" dirty="0" smtClean="0"/>
            <a:t>powołanego</a:t>
          </a:r>
          <a:r>
            <a:rPr lang="pl-PL" b="1" i="1" dirty="0" smtClean="0"/>
            <a:t> </a:t>
          </a:r>
          <a:r>
            <a:rPr lang="pl-PL" i="1" dirty="0" smtClean="0"/>
            <a:t>Uchwałą Nr XXXVIII/431/10 Sejmiku Województwa Podlaskiego z dnia 22 marca 2010 r.</a:t>
          </a:r>
          <a:endParaRPr lang="pl-PL" i="1" dirty="0"/>
        </a:p>
      </dgm:t>
    </dgm:pt>
    <dgm:pt modelId="{D23EDD6C-AE39-4FC4-ABC1-2C686377F102}" type="parTrans" cxnId="{13B03F2E-9194-48B5-91EC-0E734A17B751}">
      <dgm:prSet/>
      <dgm:spPr/>
      <dgm:t>
        <a:bodyPr/>
        <a:lstStyle/>
        <a:p>
          <a:endParaRPr lang="pl-PL"/>
        </a:p>
      </dgm:t>
    </dgm:pt>
    <dgm:pt modelId="{AEA331A7-A074-4661-9B86-7C43A7FB8DBD}" type="sibTrans" cxnId="{13B03F2E-9194-48B5-91EC-0E734A17B751}">
      <dgm:prSet/>
      <dgm:spPr/>
      <dgm:t>
        <a:bodyPr/>
        <a:lstStyle/>
        <a:p>
          <a:endParaRPr lang="pl-PL"/>
        </a:p>
      </dgm:t>
    </dgm:pt>
    <dgm:pt modelId="{79DFDCD6-645F-4BCD-9DFD-5A97F6C5F724}">
      <dgm:prSet/>
      <dgm:spPr/>
      <dgm:t>
        <a:bodyPr/>
        <a:lstStyle/>
        <a:p>
          <a:pPr algn="l" rtl="0"/>
          <a:r>
            <a:rPr lang="pl-PL" b="0" dirty="0" smtClean="0"/>
            <a:t>W tworzeniu Programu wzięto pod uwagę rekomendacje i wnioski zawarte</a:t>
          </a:r>
          <a:r>
            <a:rPr lang="pl-PL" b="0" i="1" dirty="0" smtClean="0"/>
            <a:t> </a:t>
          </a:r>
          <a:r>
            <a:rPr lang="pl-PL" b="0" dirty="0" smtClean="0"/>
            <a:t>w</a:t>
          </a:r>
          <a:r>
            <a:rPr lang="pl-PL" b="0" i="1" dirty="0" smtClean="0"/>
            <a:t> </a:t>
          </a:r>
          <a:r>
            <a:rPr lang="pl-PL" b="1" dirty="0" smtClean="0"/>
            <a:t>zaktualizowanej</a:t>
          </a:r>
          <a:r>
            <a:rPr lang="pl-PL" b="1" i="1" dirty="0" smtClean="0"/>
            <a:t> </a:t>
          </a:r>
          <a:r>
            <a:rPr lang="pl-PL" b="1" dirty="0" smtClean="0"/>
            <a:t>diagnozie obszaru pomocy społecznej </a:t>
          </a:r>
          <a:r>
            <a:rPr lang="pl-PL" b="0" dirty="0" smtClean="0"/>
            <a:t>przygotowanej na potrzeby</a:t>
          </a:r>
          <a:r>
            <a:rPr lang="pl-PL" b="0" i="1" dirty="0" smtClean="0"/>
            <a:t> </a:t>
          </a:r>
          <a:r>
            <a:rPr lang="pl-PL" b="1" i="1" dirty="0" smtClean="0"/>
            <a:t>Wojewódzkiej Strategii Polityki Społecznej na lata 2010 – 2018</a:t>
          </a:r>
          <a:r>
            <a:rPr lang="pl-PL" b="0" i="1" dirty="0" smtClean="0"/>
            <a:t> </a:t>
          </a:r>
          <a:r>
            <a:rPr lang="pl-PL" b="0" dirty="0" smtClean="0"/>
            <a:t>przez Obserwatorium Integracji Społecznej. </a:t>
          </a:r>
          <a:endParaRPr lang="pl-PL" b="0" dirty="0"/>
        </a:p>
      </dgm:t>
    </dgm:pt>
    <dgm:pt modelId="{D2B84F02-B19C-4FFF-A989-9746EB035C73}" type="parTrans" cxnId="{B12844B6-644D-4B14-83D9-5F1E17AF5EC2}">
      <dgm:prSet/>
      <dgm:spPr/>
      <dgm:t>
        <a:bodyPr/>
        <a:lstStyle/>
        <a:p>
          <a:endParaRPr lang="pl-PL"/>
        </a:p>
      </dgm:t>
    </dgm:pt>
    <dgm:pt modelId="{9A97A71F-DA97-4B91-B94E-1E1DE5C038C7}" type="sibTrans" cxnId="{B12844B6-644D-4B14-83D9-5F1E17AF5EC2}">
      <dgm:prSet/>
      <dgm:spPr/>
      <dgm:t>
        <a:bodyPr/>
        <a:lstStyle/>
        <a:p>
          <a:endParaRPr lang="pl-PL"/>
        </a:p>
      </dgm:t>
    </dgm:pt>
    <dgm:pt modelId="{982452CA-2100-461B-9926-394695FE9719}" type="pres">
      <dgm:prSet presAssocID="{395256A2-19B5-46AE-89B6-9863C359F07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54F2356-6B42-468F-9634-10A7E64DF13B}" type="pres">
      <dgm:prSet presAssocID="{61B57088-EBB0-41BA-8224-4C5AA8DF3742}" presName="boxAndChildren" presStyleCnt="0"/>
      <dgm:spPr/>
      <dgm:t>
        <a:bodyPr/>
        <a:lstStyle/>
        <a:p>
          <a:endParaRPr lang="pl-PL"/>
        </a:p>
      </dgm:t>
    </dgm:pt>
    <dgm:pt modelId="{0E5DC9B6-6EC7-452D-9643-50AEB752EB68}" type="pres">
      <dgm:prSet presAssocID="{61B57088-EBB0-41BA-8224-4C5AA8DF3742}" presName="parentTextBox" presStyleLbl="node1" presStyleIdx="0" presStyleCnt="1"/>
      <dgm:spPr/>
      <dgm:t>
        <a:bodyPr/>
        <a:lstStyle/>
        <a:p>
          <a:endParaRPr lang="pl-PL"/>
        </a:p>
      </dgm:t>
    </dgm:pt>
    <dgm:pt modelId="{2E6739A1-046F-4FA8-A811-3BAD0C0B84A3}" type="pres">
      <dgm:prSet presAssocID="{61B57088-EBB0-41BA-8224-4C5AA8DF3742}" presName="entireBox" presStyleLbl="node1" presStyleIdx="0" presStyleCnt="1" custLinFactNeighborX="-418" custLinFactNeighborY="4001"/>
      <dgm:spPr/>
      <dgm:t>
        <a:bodyPr/>
        <a:lstStyle/>
        <a:p>
          <a:endParaRPr lang="pl-PL"/>
        </a:p>
      </dgm:t>
    </dgm:pt>
    <dgm:pt modelId="{7ED64F66-65A6-49C1-99DC-9A1C3A6220DA}" type="pres">
      <dgm:prSet presAssocID="{61B57088-EBB0-41BA-8224-4C5AA8DF3742}" presName="descendantBox" presStyleCnt="0"/>
      <dgm:spPr/>
      <dgm:t>
        <a:bodyPr/>
        <a:lstStyle/>
        <a:p>
          <a:endParaRPr lang="pl-PL"/>
        </a:p>
      </dgm:t>
    </dgm:pt>
    <dgm:pt modelId="{BEC408C6-B6B5-4A84-B6FE-912555FE63A3}" type="pres">
      <dgm:prSet presAssocID="{79DFDCD6-645F-4BCD-9DFD-5A97F6C5F724}" presName="childTextBox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312C969-EBAA-4CED-96BD-731048A2B407}" type="presOf" srcId="{61B57088-EBB0-41BA-8224-4C5AA8DF3742}" destId="{2E6739A1-046F-4FA8-A811-3BAD0C0B84A3}" srcOrd="1" destOrd="0" presId="urn:microsoft.com/office/officeart/2005/8/layout/process4"/>
    <dgm:cxn modelId="{7CFCA18E-F90C-4A77-9C5A-7C6D7437FA62}" type="presOf" srcId="{395256A2-19B5-46AE-89B6-9863C359F077}" destId="{982452CA-2100-461B-9926-394695FE9719}" srcOrd="0" destOrd="0" presId="urn:microsoft.com/office/officeart/2005/8/layout/process4"/>
    <dgm:cxn modelId="{BF6AB35D-512A-46CC-BD69-F52DA007B9D9}" type="presOf" srcId="{61B57088-EBB0-41BA-8224-4C5AA8DF3742}" destId="{0E5DC9B6-6EC7-452D-9643-50AEB752EB68}" srcOrd="0" destOrd="0" presId="urn:microsoft.com/office/officeart/2005/8/layout/process4"/>
    <dgm:cxn modelId="{B12844B6-644D-4B14-83D9-5F1E17AF5EC2}" srcId="{61B57088-EBB0-41BA-8224-4C5AA8DF3742}" destId="{79DFDCD6-645F-4BCD-9DFD-5A97F6C5F724}" srcOrd="0" destOrd="0" parTransId="{D2B84F02-B19C-4FFF-A989-9746EB035C73}" sibTransId="{9A97A71F-DA97-4B91-B94E-1E1DE5C038C7}"/>
    <dgm:cxn modelId="{13B03F2E-9194-48B5-91EC-0E734A17B751}" srcId="{395256A2-19B5-46AE-89B6-9863C359F077}" destId="{61B57088-EBB0-41BA-8224-4C5AA8DF3742}" srcOrd="0" destOrd="0" parTransId="{D23EDD6C-AE39-4FC4-ABC1-2C686377F102}" sibTransId="{AEA331A7-A074-4661-9B86-7C43A7FB8DBD}"/>
    <dgm:cxn modelId="{42FE13A0-FA47-4128-8E0C-3CAE38E00E98}" type="presOf" srcId="{79DFDCD6-645F-4BCD-9DFD-5A97F6C5F724}" destId="{BEC408C6-B6B5-4A84-B6FE-912555FE63A3}" srcOrd="0" destOrd="0" presId="urn:microsoft.com/office/officeart/2005/8/layout/process4"/>
    <dgm:cxn modelId="{2290C325-4E81-4156-B66A-35D5DC72D285}" type="presParOf" srcId="{982452CA-2100-461B-9926-394695FE9719}" destId="{254F2356-6B42-468F-9634-10A7E64DF13B}" srcOrd="0" destOrd="0" presId="urn:microsoft.com/office/officeart/2005/8/layout/process4"/>
    <dgm:cxn modelId="{AE823BEF-C798-4DD1-8FBF-4C6C3023D7F8}" type="presParOf" srcId="{254F2356-6B42-468F-9634-10A7E64DF13B}" destId="{0E5DC9B6-6EC7-452D-9643-50AEB752EB68}" srcOrd="0" destOrd="0" presId="urn:microsoft.com/office/officeart/2005/8/layout/process4"/>
    <dgm:cxn modelId="{FE42AAC5-6DDD-41EF-BB30-EAD075019A60}" type="presParOf" srcId="{254F2356-6B42-468F-9634-10A7E64DF13B}" destId="{2E6739A1-046F-4FA8-A811-3BAD0C0B84A3}" srcOrd="1" destOrd="0" presId="urn:microsoft.com/office/officeart/2005/8/layout/process4"/>
    <dgm:cxn modelId="{1D094A79-0ECF-4756-9937-752E4ADAA3DD}" type="presParOf" srcId="{254F2356-6B42-468F-9634-10A7E64DF13B}" destId="{7ED64F66-65A6-49C1-99DC-9A1C3A6220DA}" srcOrd="2" destOrd="0" presId="urn:microsoft.com/office/officeart/2005/8/layout/process4"/>
    <dgm:cxn modelId="{8DB9B171-BB41-4C99-BDD9-96B4A7019533}" type="presParOf" srcId="{7ED64F66-65A6-49C1-99DC-9A1C3A6220DA}" destId="{BEC408C6-B6B5-4A84-B6FE-912555FE63A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9222E8-E801-44A1-8733-21BA2CEE2AD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DFB74D31-8714-4DEF-8B3B-F5B4BC6AB0BF}">
      <dgm:prSet/>
      <dgm:spPr/>
      <dgm:t>
        <a:bodyPr/>
        <a:lstStyle/>
        <a:p>
          <a:pPr rtl="0"/>
          <a:r>
            <a:rPr lang="pl-PL" b="1" dirty="0" smtClean="0"/>
            <a:t>8 października 2013 r.</a:t>
          </a:r>
          <a:r>
            <a:rPr lang="pl-PL" dirty="0" smtClean="0"/>
            <a:t> – podczas którego określono obszary strategiczne Programu, zaktualizowano cele i zadania na podstawie wniosków i rekomendacji wypracowanych po analizie materiałów diagnostycznych oraz danych zastanych</a:t>
          </a:r>
          <a:endParaRPr lang="pl-PL" dirty="0"/>
        </a:p>
      </dgm:t>
    </dgm:pt>
    <dgm:pt modelId="{3B751F70-4442-4B50-B7DE-BC09FE05328E}" type="parTrans" cxnId="{A319C1F1-22AC-4FF2-A869-8DF10E0CD076}">
      <dgm:prSet/>
      <dgm:spPr/>
      <dgm:t>
        <a:bodyPr/>
        <a:lstStyle/>
        <a:p>
          <a:endParaRPr lang="pl-PL"/>
        </a:p>
      </dgm:t>
    </dgm:pt>
    <dgm:pt modelId="{8C838955-C604-4FEA-B53A-E773FB37563A}" type="sibTrans" cxnId="{A319C1F1-22AC-4FF2-A869-8DF10E0CD076}">
      <dgm:prSet/>
      <dgm:spPr/>
      <dgm:t>
        <a:bodyPr/>
        <a:lstStyle/>
        <a:p>
          <a:endParaRPr lang="pl-PL"/>
        </a:p>
      </dgm:t>
    </dgm:pt>
    <dgm:pt modelId="{99FE9E3D-40AD-48B0-BDFF-8F3D69583B79}">
      <dgm:prSet/>
      <dgm:spPr/>
      <dgm:t>
        <a:bodyPr/>
        <a:lstStyle/>
        <a:p>
          <a:pPr rtl="0"/>
          <a:r>
            <a:rPr lang="pl-PL" b="1" dirty="0" smtClean="0"/>
            <a:t>12 grudnia 2013 r.</a:t>
          </a:r>
          <a:r>
            <a:rPr lang="pl-PL" dirty="0" smtClean="0"/>
            <a:t>  – w trakcie spotkania dokonano weryfikacji opracowanych wcześniej celów i kierunków działań oraz ustalono wskaźniki do osiągnięcia celów operacyjnych  </a:t>
          </a:r>
          <a:endParaRPr lang="pl-PL" dirty="0"/>
        </a:p>
      </dgm:t>
    </dgm:pt>
    <dgm:pt modelId="{C860A37E-2CBF-4D0B-A4D9-755713825D4F}" type="parTrans" cxnId="{F52F1B52-47DB-42F0-89B5-6794211CF311}">
      <dgm:prSet/>
      <dgm:spPr/>
      <dgm:t>
        <a:bodyPr/>
        <a:lstStyle/>
        <a:p>
          <a:endParaRPr lang="pl-PL"/>
        </a:p>
      </dgm:t>
    </dgm:pt>
    <dgm:pt modelId="{DCD55577-6296-41C7-9AD7-AEAA6E11AB16}" type="sibTrans" cxnId="{F52F1B52-47DB-42F0-89B5-6794211CF311}">
      <dgm:prSet/>
      <dgm:spPr/>
      <dgm:t>
        <a:bodyPr/>
        <a:lstStyle/>
        <a:p>
          <a:endParaRPr lang="pl-PL"/>
        </a:p>
      </dgm:t>
    </dgm:pt>
    <dgm:pt modelId="{86173473-E4C4-4233-8B61-52EBD6FB2FC2}" type="pres">
      <dgm:prSet presAssocID="{489222E8-E801-44A1-8733-21BA2CEE2AD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FA0E8F8-C8A7-4C95-BC13-4305B71FC5C8}" type="pres">
      <dgm:prSet presAssocID="{DFB74D31-8714-4DEF-8B3B-F5B4BC6AB0B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ACCFBD6-DD7A-423F-8DA9-FA2AC0967C30}" type="pres">
      <dgm:prSet presAssocID="{8C838955-C604-4FEA-B53A-E773FB37563A}" presName="spacer" presStyleCnt="0"/>
      <dgm:spPr/>
    </dgm:pt>
    <dgm:pt modelId="{60B4699F-F4A3-4A49-AA42-898C307313A4}" type="pres">
      <dgm:prSet presAssocID="{99FE9E3D-40AD-48B0-BDFF-8F3D69583B7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319C1F1-22AC-4FF2-A869-8DF10E0CD076}" srcId="{489222E8-E801-44A1-8733-21BA2CEE2ADA}" destId="{DFB74D31-8714-4DEF-8B3B-F5B4BC6AB0BF}" srcOrd="0" destOrd="0" parTransId="{3B751F70-4442-4B50-B7DE-BC09FE05328E}" sibTransId="{8C838955-C604-4FEA-B53A-E773FB37563A}"/>
    <dgm:cxn modelId="{97B87C1F-5F19-46F9-A153-38A89EC67EC7}" type="presOf" srcId="{DFB74D31-8714-4DEF-8B3B-F5B4BC6AB0BF}" destId="{9FA0E8F8-C8A7-4C95-BC13-4305B71FC5C8}" srcOrd="0" destOrd="0" presId="urn:microsoft.com/office/officeart/2005/8/layout/vList2"/>
    <dgm:cxn modelId="{8D4A770F-3104-4A29-8270-6F1D79AF4768}" type="presOf" srcId="{99FE9E3D-40AD-48B0-BDFF-8F3D69583B79}" destId="{60B4699F-F4A3-4A49-AA42-898C307313A4}" srcOrd="0" destOrd="0" presId="urn:microsoft.com/office/officeart/2005/8/layout/vList2"/>
    <dgm:cxn modelId="{F52F1B52-47DB-42F0-89B5-6794211CF311}" srcId="{489222E8-E801-44A1-8733-21BA2CEE2ADA}" destId="{99FE9E3D-40AD-48B0-BDFF-8F3D69583B79}" srcOrd="1" destOrd="0" parTransId="{C860A37E-2CBF-4D0B-A4D9-755713825D4F}" sibTransId="{DCD55577-6296-41C7-9AD7-AEAA6E11AB16}"/>
    <dgm:cxn modelId="{828126A6-57F2-496C-9838-ABCD156B8216}" type="presOf" srcId="{489222E8-E801-44A1-8733-21BA2CEE2ADA}" destId="{86173473-E4C4-4233-8B61-52EBD6FB2FC2}" srcOrd="0" destOrd="0" presId="urn:microsoft.com/office/officeart/2005/8/layout/vList2"/>
    <dgm:cxn modelId="{679C7A93-3B50-4EC8-9871-123281E62788}" type="presParOf" srcId="{86173473-E4C4-4233-8B61-52EBD6FB2FC2}" destId="{9FA0E8F8-C8A7-4C95-BC13-4305B71FC5C8}" srcOrd="0" destOrd="0" presId="urn:microsoft.com/office/officeart/2005/8/layout/vList2"/>
    <dgm:cxn modelId="{429E245D-A4BE-4C95-9460-A8B0860FEC34}" type="presParOf" srcId="{86173473-E4C4-4233-8B61-52EBD6FB2FC2}" destId="{5ACCFBD6-DD7A-423F-8DA9-FA2AC0967C30}" srcOrd="1" destOrd="0" presId="urn:microsoft.com/office/officeart/2005/8/layout/vList2"/>
    <dgm:cxn modelId="{CCD68FFB-7EB2-4EC7-8221-29F135706902}" type="presParOf" srcId="{86173473-E4C4-4233-8B61-52EBD6FB2FC2}" destId="{60B4699F-F4A3-4A49-AA42-898C307313A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4C9F729-D62D-4ACA-994D-2CC0C51B49F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5BE1BCC1-E271-46E4-9C3D-F198BF59E748}">
      <dgm:prSet/>
      <dgm:spPr/>
      <dgm:t>
        <a:bodyPr/>
        <a:lstStyle/>
        <a:p>
          <a:pPr rtl="0"/>
          <a:r>
            <a:rPr lang="pl-PL" b="1" dirty="0" smtClean="0"/>
            <a:t>Opracowania i dokumenty wykorzystane w pracach nad Programem</a:t>
          </a:r>
          <a:endParaRPr lang="pl-PL" dirty="0"/>
        </a:p>
      </dgm:t>
    </dgm:pt>
    <dgm:pt modelId="{060BA760-BE32-4B77-A7DF-E41A070CA14F}" type="parTrans" cxnId="{684F7B0F-FAD2-42B4-AD20-A71BE9C303AE}">
      <dgm:prSet/>
      <dgm:spPr/>
      <dgm:t>
        <a:bodyPr/>
        <a:lstStyle/>
        <a:p>
          <a:endParaRPr lang="pl-PL"/>
        </a:p>
      </dgm:t>
    </dgm:pt>
    <dgm:pt modelId="{E7AE8197-580E-449F-8520-CCB50915A75A}" type="sibTrans" cxnId="{684F7B0F-FAD2-42B4-AD20-A71BE9C303AE}">
      <dgm:prSet/>
      <dgm:spPr/>
      <dgm:t>
        <a:bodyPr/>
        <a:lstStyle/>
        <a:p>
          <a:endParaRPr lang="pl-PL"/>
        </a:p>
      </dgm:t>
    </dgm:pt>
    <dgm:pt modelId="{F28369B2-A710-420D-95F2-90C677808203}">
      <dgm:prSet/>
      <dgm:spPr/>
      <dgm:t>
        <a:bodyPr/>
        <a:lstStyle/>
        <a:p>
          <a:pPr rtl="0"/>
          <a:r>
            <a:rPr lang="pl-PL" dirty="0" smtClean="0"/>
            <a:t>Raport „Instytucje wobec potrzeb osób starszych”</a:t>
          </a:r>
          <a:endParaRPr lang="pl-PL" dirty="0"/>
        </a:p>
      </dgm:t>
    </dgm:pt>
    <dgm:pt modelId="{3E8BD39D-40BF-429A-BA0B-54ABCD5E27FF}" type="parTrans" cxnId="{A5F1A1B6-13EE-4A2A-B25D-F6582AB1A31F}">
      <dgm:prSet/>
      <dgm:spPr/>
      <dgm:t>
        <a:bodyPr/>
        <a:lstStyle/>
        <a:p>
          <a:endParaRPr lang="pl-PL"/>
        </a:p>
      </dgm:t>
    </dgm:pt>
    <dgm:pt modelId="{0F8FEB12-2F84-44D9-BBEA-0B08932B4207}" type="sibTrans" cxnId="{A5F1A1B6-13EE-4A2A-B25D-F6582AB1A31F}">
      <dgm:prSet/>
      <dgm:spPr/>
      <dgm:t>
        <a:bodyPr/>
        <a:lstStyle/>
        <a:p>
          <a:endParaRPr lang="pl-PL"/>
        </a:p>
      </dgm:t>
    </dgm:pt>
    <dgm:pt modelId="{F302B31F-7AF2-4878-8556-B1C494EAB71A}">
      <dgm:prSet/>
      <dgm:spPr/>
      <dgm:t>
        <a:bodyPr/>
        <a:lstStyle/>
        <a:p>
          <a:pPr rtl="0"/>
          <a:r>
            <a:rPr lang="pl-PL" dirty="0" smtClean="0"/>
            <a:t>Długofalowa polityka rozwoju wolontariatu w Polsce 2011</a:t>
          </a:r>
          <a:endParaRPr lang="pl-PL" dirty="0"/>
        </a:p>
      </dgm:t>
    </dgm:pt>
    <dgm:pt modelId="{ED7869B2-237D-4C12-B395-99D1C239F18F}" type="parTrans" cxnId="{759EF0EE-5F3A-46FD-AFD7-DBBFDE9E5794}">
      <dgm:prSet/>
      <dgm:spPr/>
      <dgm:t>
        <a:bodyPr/>
        <a:lstStyle/>
        <a:p>
          <a:endParaRPr lang="pl-PL"/>
        </a:p>
      </dgm:t>
    </dgm:pt>
    <dgm:pt modelId="{45EB150D-BD1F-4C70-B2EB-8069E640124F}" type="sibTrans" cxnId="{759EF0EE-5F3A-46FD-AFD7-DBBFDE9E5794}">
      <dgm:prSet/>
      <dgm:spPr/>
      <dgm:t>
        <a:bodyPr/>
        <a:lstStyle/>
        <a:p>
          <a:endParaRPr lang="pl-PL"/>
        </a:p>
      </dgm:t>
    </dgm:pt>
    <dgm:pt modelId="{29359056-4363-44E2-B736-AB7F8FCAF7C0}">
      <dgm:prSet/>
      <dgm:spPr/>
      <dgm:t>
        <a:bodyPr/>
        <a:lstStyle/>
        <a:p>
          <a:pPr rtl="0"/>
          <a:r>
            <a:rPr lang="pl-PL" dirty="0" smtClean="0"/>
            <a:t>Ocena Zasobów Pomocy Społecznej 2009 – 2012, </a:t>
          </a:r>
          <a:endParaRPr lang="pl-PL" dirty="0"/>
        </a:p>
      </dgm:t>
    </dgm:pt>
    <dgm:pt modelId="{4A9A6DFC-EF17-4A81-9495-944570A33732}" type="parTrans" cxnId="{F6CA69A7-A2F8-4DDA-A849-1B6A99F19D0C}">
      <dgm:prSet/>
      <dgm:spPr/>
      <dgm:t>
        <a:bodyPr/>
        <a:lstStyle/>
        <a:p>
          <a:endParaRPr lang="pl-PL"/>
        </a:p>
      </dgm:t>
    </dgm:pt>
    <dgm:pt modelId="{F025F5DA-64C2-4985-8612-0DC89D216D55}" type="sibTrans" cxnId="{F6CA69A7-A2F8-4DDA-A849-1B6A99F19D0C}">
      <dgm:prSet/>
      <dgm:spPr/>
      <dgm:t>
        <a:bodyPr/>
        <a:lstStyle/>
        <a:p>
          <a:endParaRPr lang="pl-PL"/>
        </a:p>
      </dgm:t>
    </dgm:pt>
    <dgm:pt modelId="{5B9DAF3C-94E4-4538-9FCD-1F47334AFAB2}">
      <dgm:prSet/>
      <dgm:spPr/>
      <dgm:t>
        <a:bodyPr/>
        <a:lstStyle/>
        <a:p>
          <a:pPr rtl="0"/>
          <a:r>
            <a:rPr lang="pl-PL" dirty="0" smtClean="0"/>
            <a:t>Raport „Wielowymiarowa analiza poziomu ubóstwa w województwie podlaskim w latach 2009 – 2011”</a:t>
          </a:r>
          <a:endParaRPr lang="pl-PL" dirty="0"/>
        </a:p>
      </dgm:t>
    </dgm:pt>
    <dgm:pt modelId="{7BD57919-0A9B-4C53-9151-EDE168DF130F}" type="parTrans" cxnId="{AF78984F-8F51-440E-8BEE-DA1A0D7A77AC}">
      <dgm:prSet/>
      <dgm:spPr/>
      <dgm:t>
        <a:bodyPr/>
        <a:lstStyle/>
        <a:p>
          <a:endParaRPr lang="pl-PL"/>
        </a:p>
      </dgm:t>
    </dgm:pt>
    <dgm:pt modelId="{356F6BC0-C9BE-4CA6-A8AD-C245540600F1}" type="sibTrans" cxnId="{AF78984F-8F51-440E-8BEE-DA1A0D7A77AC}">
      <dgm:prSet/>
      <dgm:spPr/>
      <dgm:t>
        <a:bodyPr/>
        <a:lstStyle/>
        <a:p>
          <a:endParaRPr lang="pl-PL"/>
        </a:p>
      </dgm:t>
    </dgm:pt>
    <dgm:pt modelId="{E0E35C6D-3CBF-4596-AA93-B847C92C58F9}">
      <dgm:prSet/>
      <dgm:spPr/>
      <dgm:t>
        <a:bodyPr/>
        <a:lstStyle/>
        <a:p>
          <a:pPr rtl="0"/>
          <a:r>
            <a:rPr lang="pl-PL" dirty="0" smtClean="0"/>
            <a:t>Raport „Ubóstwo i marginalizacja społeczna  mieszkańców województwa podlaskiego – wielowymiarowa analiza”</a:t>
          </a:r>
          <a:endParaRPr lang="pl-PL" dirty="0"/>
        </a:p>
      </dgm:t>
    </dgm:pt>
    <dgm:pt modelId="{F370B303-23C5-4CEF-A669-911CF8AA460E}" type="parTrans" cxnId="{579296FB-AC21-418E-8AB6-AA3EBE3C55CE}">
      <dgm:prSet/>
      <dgm:spPr/>
      <dgm:t>
        <a:bodyPr/>
        <a:lstStyle/>
        <a:p>
          <a:endParaRPr lang="pl-PL"/>
        </a:p>
      </dgm:t>
    </dgm:pt>
    <dgm:pt modelId="{4B81E397-A466-4CF1-AD9F-DA30E0E7BC3E}" type="sibTrans" cxnId="{579296FB-AC21-418E-8AB6-AA3EBE3C55CE}">
      <dgm:prSet/>
      <dgm:spPr/>
      <dgm:t>
        <a:bodyPr/>
        <a:lstStyle/>
        <a:p>
          <a:endParaRPr lang="pl-PL"/>
        </a:p>
      </dgm:t>
    </dgm:pt>
    <dgm:pt modelId="{E9D5F644-434D-414E-969B-E69A266C2183}">
      <dgm:prSet/>
      <dgm:spPr/>
      <dgm:t>
        <a:bodyPr/>
        <a:lstStyle/>
        <a:p>
          <a:pPr rtl="0"/>
          <a:r>
            <a:rPr lang="pl-PL" dirty="0" smtClean="0"/>
            <a:t>Raport „</a:t>
          </a:r>
          <a:r>
            <a:rPr lang="pl-PL" dirty="0" err="1" smtClean="0"/>
            <a:t>Socjodemgoraficzny</a:t>
          </a:r>
          <a:r>
            <a:rPr lang="pl-PL" dirty="0" smtClean="0"/>
            <a:t> portret zbiorowości ludzi bezdomnych z terenu województwa podlaskiego”</a:t>
          </a:r>
          <a:endParaRPr lang="pl-PL" dirty="0"/>
        </a:p>
      </dgm:t>
    </dgm:pt>
    <dgm:pt modelId="{D4187C57-D244-4147-A311-EFEAA1D0330F}" type="parTrans" cxnId="{9CE782F8-13B6-4E77-B5F6-7A01A0C05B96}">
      <dgm:prSet/>
      <dgm:spPr/>
      <dgm:t>
        <a:bodyPr/>
        <a:lstStyle/>
        <a:p>
          <a:endParaRPr lang="pl-PL"/>
        </a:p>
      </dgm:t>
    </dgm:pt>
    <dgm:pt modelId="{4E82DE44-6EE9-4244-970A-EC30BE3935E5}" type="sibTrans" cxnId="{9CE782F8-13B6-4E77-B5F6-7A01A0C05B96}">
      <dgm:prSet/>
      <dgm:spPr/>
      <dgm:t>
        <a:bodyPr/>
        <a:lstStyle/>
        <a:p>
          <a:endParaRPr lang="pl-PL"/>
        </a:p>
      </dgm:t>
    </dgm:pt>
    <dgm:pt modelId="{88741B9B-DDCE-4D92-8FA8-D9F7928EDBF3}">
      <dgm:prSet/>
      <dgm:spPr/>
      <dgm:t>
        <a:bodyPr/>
        <a:lstStyle/>
        <a:p>
          <a:pPr rtl="0"/>
          <a:r>
            <a:rPr lang="pl-PL" dirty="0" smtClean="0"/>
            <a:t>Raport „Sytuacja osób starszych i ich rola społeczna na terenach wiejskich województwa podlaskiego”</a:t>
          </a:r>
          <a:endParaRPr lang="pl-PL" dirty="0"/>
        </a:p>
      </dgm:t>
    </dgm:pt>
    <dgm:pt modelId="{7261C802-B0EC-48FD-8FE8-BA6E744867D9}" type="parTrans" cxnId="{6BD10E4C-42BD-45F0-AAD7-3AF7AAABEB85}">
      <dgm:prSet/>
      <dgm:spPr/>
      <dgm:t>
        <a:bodyPr/>
        <a:lstStyle/>
        <a:p>
          <a:endParaRPr lang="pl-PL"/>
        </a:p>
      </dgm:t>
    </dgm:pt>
    <dgm:pt modelId="{E007B441-E1F4-4B73-B5EC-CB28FA8930F5}" type="sibTrans" cxnId="{6BD10E4C-42BD-45F0-AAD7-3AF7AAABEB85}">
      <dgm:prSet/>
      <dgm:spPr/>
      <dgm:t>
        <a:bodyPr/>
        <a:lstStyle/>
        <a:p>
          <a:endParaRPr lang="pl-PL"/>
        </a:p>
      </dgm:t>
    </dgm:pt>
    <dgm:pt modelId="{560EAD5A-E0EE-4C41-92FB-79CA8C99DFED}" type="pres">
      <dgm:prSet presAssocID="{E4C9F729-D62D-4ACA-994D-2CC0C51B49F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A57CAC6-0AA3-4F50-8844-F1365B5956B1}" type="pres">
      <dgm:prSet presAssocID="{5BE1BCC1-E271-46E4-9C3D-F198BF59E748}" presName="parentText" presStyleLbl="node1" presStyleIdx="0" presStyleCnt="1" custScaleY="13068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E412F4A-DB4A-408F-B37A-C4CE138C41CD}" type="pres">
      <dgm:prSet presAssocID="{5BE1BCC1-E271-46E4-9C3D-F198BF59E748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6CA69A7-A2F8-4DDA-A849-1B6A99F19D0C}" srcId="{5BE1BCC1-E271-46E4-9C3D-F198BF59E748}" destId="{29359056-4363-44E2-B736-AB7F8FCAF7C0}" srcOrd="3" destOrd="0" parTransId="{4A9A6DFC-EF17-4A81-9495-944570A33732}" sibTransId="{F025F5DA-64C2-4985-8612-0DC89D216D55}"/>
    <dgm:cxn modelId="{887F3D13-20CE-40FC-9EA0-307156FFEB9F}" type="presOf" srcId="{F302B31F-7AF2-4878-8556-B1C494EAB71A}" destId="{DE412F4A-DB4A-408F-B37A-C4CE138C41CD}" srcOrd="0" destOrd="2" presId="urn:microsoft.com/office/officeart/2005/8/layout/vList2"/>
    <dgm:cxn modelId="{90209800-1FFE-415E-9F29-B48986F372A4}" type="presOf" srcId="{29359056-4363-44E2-B736-AB7F8FCAF7C0}" destId="{DE412F4A-DB4A-408F-B37A-C4CE138C41CD}" srcOrd="0" destOrd="3" presId="urn:microsoft.com/office/officeart/2005/8/layout/vList2"/>
    <dgm:cxn modelId="{8DA307EE-2417-4A7F-9248-6E0AB0EA9137}" type="presOf" srcId="{88741B9B-DDCE-4D92-8FA8-D9F7928EDBF3}" destId="{DE412F4A-DB4A-408F-B37A-C4CE138C41CD}" srcOrd="0" destOrd="1" presId="urn:microsoft.com/office/officeart/2005/8/layout/vList2"/>
    <dgm:cxn modelId="{9CE782F8-13B6-4E77-B5F6-7A01A0C05B96}" srcId="{5BE1BCC1-E271-46E4-9C3D-F198BF59E748}" destId="{E9D5F644-434D-414E-969B-E69A266C2183}" srcOrd="6" destOrd="0" parTransId="{D4187C57-D244-4147-A311-EFEAA1D0330F}" sibTransId="{4E82DE44-6EE9-4244-970A-EC30BE3935E5}"/>
    <dgm:cxn modelId="{EBC508D5-3069-43BA-8D50-28D4CCB9B690}" type="presOf" srcId="{E0E35C6D-3CBF-4596-AA93-B847C92C58F9}" destId="{DE412F4A-DB4A-408F-B37A-C4CE138C41CD}" srcOrd="0" destOrd="5" presId="urn:microsoft.com/office/officeart/2005/8/layout/vList2"/>
    <dgm:cxn modelId="{D5910B7B-54A5-42EE-8E72-61489265CD2E}" type="presOf" srcId="{5B9DAF3C-94E4-4538-9FCD-1F47334AFAB2}" destId="{DE412F4A-DB4A-408F-B37A-C4CE138C41CD}" srcOrd="0" destOrd="4" presId="urn:microsoft.com/office/officeart/2005/8/layout/vList2"/>
    <dgm:cxn modelId="{579296FB-AC21-418E-8AB6-AA3EBE3C55CE}" srcId="{5BE1BCC1-E271-46E4-9C3D-F198BF59E748}" destId="{E0E35C6D-3CBF-4596-AA93-B847C92C58F9}" srcOrd="5" destOrd="0" parTransId="{F370B303-23C5-4CEF-A669-911CF8AA460E}" sibTransId="{4B81E397-A466-4CF1-AD9F-DA30E0E7BC3E}"/>
    <dgm:cxn modelId="{759EF0EE-5F3A-46FD-AFD7-DBBFDE9E5794}" srcId="{5BE1BCC1-E271-46E4-9C3D-F198BF59E748}" destId="{F302B31F-7AF2-4878-8556-B1C494EAB71A}" srcOrd="2" destOrd="0" parTransId="{ED7869B2-237D-4C12-B395-99D1C239F18F}" sibTransId="{45EB150D-BD1F-4C70-B2EB-8069E640124F}"/>
    <dgm:cxn modelId="{AF78984F-8F51-440E-8BEE-DA1A0D7A77AC}" srcId="{5BE1BCC1-E271-46E4-9C3D-F198BF59E748}" destId="{5B9DAF3C-94E4-4538-9FCD-1F47334AFAB2}" srcOrd="4" destOrd="0" parTransId="{7BD57919-0A9B-4C53-9151-EDE168DF130F}" sibTransId="{356F6BC0-C9BE-4CA6-A8AD-C245540600F1}"/>
    <dgm:cxn modelId="{9A04DE2A-2057-4B73-A79A-4F28D307377F}" type="presOf" srcId="{5BE1BCC1-E271-46E4-9C3D-F198BF59E748}" destId="{2A57CAC6-0AA3-4F50-8844-F1365B5956B1}" srcOrd="0" destOrd="0" presId="urn:microsoft.com/office/officeart/2005/8/layout/vList2"/>
    <dgm:cxn modelId="{A5F1A1B6-13EE-4A2A-B25D-F6582AB1A31F}" srcId="{5BE1BCC1-E271-46E4-9C3D-F198BF59E748}" destId="{F28369B2-A710-420D-95F2-90C677808203}" srcOrd="0" destOrd="0" parTransId="{3E8BD39D-40BF-429A-BA0B-54ABCD5E27FF}" sibTransId="{0F8FEB12-2F84-44D9-BBEA-0B08932B4207}"/>
    <dgm:cxn modelId="{E53A2F52-9FD6-4CE1-9D43-8146AFA2150B}" type="presOf" srcId="{E4C9F729-D62D-4ACA-994D-2CC0C51B49F5}" destId="{560EAD5A-E0EE-4C41-92FB-79CA8C99DFED}" srcOrd="0" destOrd="0" presId="urn:microsoft.com/office/officeart/2005/8/layout/vList2"/>
    <dgm:cxn modelId="{E3438679-9AE4-41A2-86B0-B14691201757}" type="presOf" srcId="{E9D5F644-434D-414E-969B-E69A266C2183}" destId="{DE412F4A-DB4A-408F-B37A-C4CE138C41CD}" srcOrd="0" destOrd="6" presId="urn:microsoft.com/office/officeart/2005/8/layout/vList2"/>
    <dgm:cxn modelId="{684F7B0F-FAD2-42B4-AD20-A71BE9C303AE}" srcId="{E4C9F729-D62D-4ACA-994D-2CC0C51B49F5}" destId="{5BE1BCC1-E271-46E4-9C3D-F198BF59E748}" srcOrd="0" destOrd="0" parTransId="{060BA760-BE32-4B77-A7DF-E41A070CA14F}" sibTransId="{E7AE8197-580E-449F-8520-CCB50915A75A}"/>
    <dgm:cxn modelId="{6BD10E4C-42BD-45F0-AAD7-3AF7AAABEB85}" srcId="{5BE1BCC1-E271-46E4-9C3D-F198BF59E748}" destId="{88741B9B-DDCE-4D92-8FA8-D9F7928EDBF3}" srcOrd="1" destOrd="0" parTransId="{7261C802-B0EC-48FD-8FE8-BA6E744867D9}" sibTransId="{E007B441-E1F4-4B73-B5EC-CB28FA8930F5}"/>
    <dgm:cxn modelId="{94CD9D15-8B0B-4B2A-83B2-6F5233367D07}" type="presOf" srcId="{F28369B2-A710-420D-95F2-90C677808203}" destId="{DE412F4A-DB4A-408F-B37A-C4CE138C41CD}" srcOrd="0" destOrd="0" presId="urn:microsoft.com/office/officeart/2005/8/layout/vList2"/>
    <dgm:cxn modelId="{282A4AEF-591F-4567-9330-050B5FC8B834}" type="presParOf" srcId="{560EAD5A-E0EE-4C41-92FB-79CA8C99DFED}" destId="{2A57CAC6-0AA3-4F50-8844-F1365B5956B1}" srcOrd="0" destOrd="0" presId="urn:microsoft.com/office/officeart/2005/8/layout/vList2"/>
    <dgm:cxn modelId="{864F7356-BDC2-4EA3-8484-13D1F1BEB7AA}" type="presParOf" srcId="{560EAD5A-E0EE-4C41-92FB-79CA8C99DFED}" destId="{DE412F4A-DB4A-408F-B37A-C4CE138C41CD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620E0AD-14F5-4272-A710-E79B55B8D02C}" type="doc">
      <dgm:prSet loTypeId="urn:microsoft.com/office/officeart/2005/8/layout/process4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73BCCB23-866E-4209-A190-6438B78E89AD}">
      <dgm:prSet custT="1"/>
      <dgm:spPr/>
      <dgm:t>
        <a:bodyPr anchor="t"/>
        <a:lstStyle/>
        <a:p>
          <a:pPr algn="l" rtl="0"/>
          <a:r>
            <a:rPr lang="pl-PL" sz="1600" b="0" i="1" dirty="0" smtClean="0"/>
            <a:t>Program Pomocy Społecznej i Przeciwdziałania Wykluczeniu Społecznemu w Województwie Podlaskim na lata 2014 – 2018</a:t>
          </a:r>
          <a:r>
            <a:rPr lang="pl-PL" sz="1600" b="0" dirty="0" smtClean="0"/>
            <a:t> </a:t>
          </a:r>
          <a:br>
            <a:rPr lang="pl-PL" sz="1600" b="0" dirty="0" smtClean="0"/>
          </a:br>
          <a:r>
            <a:rPr lang="pl-PL" sz="1600" b="0" dirty="0" smtClean="0"/>
            <a:t>jest </a:t>
          </a:r>
          <a:r>
            <a:rPr lang="pl-PL" sz="1600" b="1" dirty="0" smtClean="0"/>
            <a:t>dokumentem o charakterze operacyjnym</a:t>
          </a:r>
          <a:r>
            <a:rPr lang="pl-PL" sz="1600" b="0" dirty="0" smtClean="0"/>
            <a:t> dla </a:t>
          </a:r>
          <a:r>
            <a:rPr lang="pl-PL" sz="1600" b="0" i="1" dirty="0" smtClean="0"/>
            <a:t>Wojewódzkiej Strategii Polityki Społecznej na lata 2010 – 2018</a:t>
          </a:r>
          <a:r>
            <a:rPr lang="pl-PL" sz="1600" b="0" dirty="0" smtClean="0"/>
            <a:t>, obejmującym swoim zakresem następujące  obszary:</a:t>
          </a:r>
          <a:endParaRPr lang="pl-PL" sz="1600" b="0" dirty="0"/>
        </a:p>
      </dgm:t>
    </dgm:pt>
    <dgm:pt modelId="{9CC87106-D452-4695-8292-A709511E00EC}" type="parTrans" cxnId="{6952413D-65C7-46B5-84F9-03F82EE526C9}">
      <dgm:prSet/>
      <dgm:spPr/>
      <dgm:t>
        <a:bodyPr/>
        <a:lstStyle/>
        <a:p>
          <a:endParaRPr lang="pl-PL"/>
        </a:p>
      </dgm:t>
    </dgm:pt>
    <dgm:pt modelId="{70523A19-4E98-493D-9E1D-262BEA9D1BD4}" type="sibTrans" cxnId="{6952413D-65C7-46B5-84F9-03F82EE526C9}">
      <dgm:prSet/>
      <dgm:spPr/>
      <dgm:t>
        <a:bodyPr/>
        <a:lstStyle/>
        <a:p>
          <a:endParaRPr lang="pl-PL"/>
        </a:p>
      </dgm:t>
    </dgm:pt>
    <dgm:pt modelId="{7632FEE2-8E73-49EF-B64D-3F6FABEB580C}">
      <dgm:prSet custT="1"/>
      <dgm:spPr/>
      <dgm:t>
        <a:bodyPr/>
        <a:lstStyle/>
        <a:p>
          <a:pPr rtl="0"/>
          <a:r>
            <a:rPr lang="pl-PL" sz="1800" b="1" dirty="0" smtClean="0"/>
            <a:t>Obszar strategiczny II </a:t>
          </a:r>
          <a:r>
            <a:rPr lang="pl-PL" sz="1800" dirty="0" smtClean="0"/>
            <a:t>- </a:t>
          </a:r>
        </a:p>
        <a:p>
          <a:pPr rtl="0"/>
          <a:r>
            <a:rPr lang="pl-PL" sz="1800" dirty="0" smtClean="0"/>
            <a:t>Wypełnianie funkcji rodzin (rodziny z osobami zależnymi, bezpieczeństwo) </a:t>
          </a:r>
          <a:endParaRPr lang="pl-PL" sz="1800" dirty="0"/>
        </a:p>
      </dgm:t>
    </dgm:pt>
    <dgm:pt modelId="{A86B4E98-4DCF-4A77-B801-4795FA967031}" type="parTrans" cxnId="{4B59093A-F4C7-4F03-84B4-C8B75EA1FC1F}">
      <dgm:prSet/>
      <dgm:spPr/>
      <dgm:t>
        <a:bodyPr/>
        <a:lstStyle/>
        <a:p>
          <a:endParaRPr lang="pl-PL"/>
        </a:p>
      </dgm:t>
    </dgm:pt>
    <dgm:pt modelId="{44A22849-884F-46DE-ABE2-4986B6458E2B}" type="sibTrans" cxnId="{4B59093A-F4C7-4F03-84B4-C8B75EA1FC1F}">
      <dgm:prSet/>
      <dgm:spPr/>
      <dgm:t>
        <a:bodyPr/>
        <a:lstStyle/>
        <a:p>
          <a:endParaRPr lang="pl-PL"/>
        </a:p>
      </dgm:t>
    </dgm:pt>
    <dgm:pt modelId="{57F70EFC-99C0-4723-AE51-098ECE408672}">
      <dgm:prSet custT="1"/>
      <dgm:spPr/>
      <dgm:t>
        <a:bodyPr anchor="t"/>
        <a:lstStyle/>
        <a:p>
          <a:pPr rtl="0"/>
          <a:r>
            <a:rPr lang="pl-PL" sz="1800" b="1" dirty="0" smtClean="0"/>
            <a:t>Obszar strategiczny V </a:t>
          </a:r>
          <a:r>
            <a:rPr lang="pl-PL" sz="1800" dirty="0" smtClean="0"/>
            <a:t>– </a:t>
          </a:r>
        </a:p>
        <a:p>
          <a:pPr rtl="0"/>
          <a:r>
            <a:rPr lang="pl-PL" sz="1800" dirty="0" smtClean="0"/>
            <a:t>Efektywna pomoc społeczna</a:t>
          </a:r>
          <a:endParaRPr lang="pl-PL" sz="1800" dirty="0"/>
        </a:p>
      </dgm:t>
    </dgm:pt>
    <dgm:pt modelId="{95F7815D-CD7B-498B-BB1A-C055A15CE75B}" type="parTrans" cxnId="{1601D526-4086-4E57-A138-5E3357E2FB33}">
      <dgm:prSet/>
      <dgm:spPr/>
      <dgm:t>
        <a:bodyPr/>
        <a:lstStyle/>
        <a:p>
          <a:endParaRPr lang="pl-PL"/>
        </a:p>
      </dgm:t>
    </dgm:pt>
    <dgm:pt modelId="{89698B10-EE80-41A6-ACAE-82074E77B1B1}" type="sibTrans" cxnId="{1601D526-4086-4E57-A138-5E3357E2FB33}">
      <dgm:prSet/>
      <dgm:spPr/>
      <dgm:t>
        <a:bodyPr/>
        <a:lstStyle/>
        <a:p>
          <a:endParaRPr lang="pl-PL"/>
        </a:p>
      </dgm:t>
    </dgm:pt>
    <dgm:pt modelId="{D4F83394-4CE1-458C-8D2A-DD3B5475F781}">
      <dgm:prSet custT="1"/>
      <dgm:spPr/>
      <dgm:t>
        <a:bodyPr anchor="t"/>
        <a:lstStyle/>
        <a:p>
          <a:pPr rtl="0"/>
          <a:r>
            <a:rPr lang="pl-PL" sz="1800" b="1" dirty="0" smtClean="0"/>
            <a:t>Obszar strategiczny VI </a:t>
          </a:r>
          <a:r>
            <a:rPr lang="pl-PL" sz="1800" dirty="0" smtClean="0"/>
            <a:t>– </a:t>
          </a:r>
        </a:p>
        <a:p>
          <a:pPr rtl="0"/>
          <a:r>
            <a:rPr lang="pl-PL" sz="1800" dirty="0" smtClean="0"/>
            <a:t>Kapitał społeczny</a:t>
          </a:r>
          <a:endParaRPr lang="pl-PL" sz="1800" dirty="0"/>
        </a:p>
      </dgm:t>
    </dgm:pt>
    <dgm:pt modelId="{8D7200B8-66DC-4F5E-9EBB-7538610C0BEB}" type="parTrans" cxnId="{FE88CC03-7129-4AE7-9B7B-8F60762FDA8C}">
      <dgm:prSet/>
      <dgm:spPr/>
      <dgm:t>
        <a:bodyPr/>
        <a:lstStyle/>
        <a:p>
          <a:endParaRPr lang="pl-PL"/>
        </a:p>
      </dgm:t>
    </dgm:pt>
    <dgm:pt modelId="{2E0C3405-B8CA-478E-9F48-B6BEC055D321}" type="sibTrans" cxnId="{FE88CC03-7129-4AE7-9B7B-8F60762FDA8C}">
      <dgm:prSet/>
      <dgm:spPr/>
      <dgm:t>
        <a:bodyPr/>
        <a:lstStyle/>
        <a:p>
          <a:endParaRPr lang="pl-PL"/>
        </a:p>
      </dgm:t>
    </dgm:pt>
    <dgm:pt modelId="{469F392C-74BF-4603-8D2F-89C83EECA5E8}" type="pres">
      <dgm:prSet presAssocID="{7620E0AD-14F5-4272-A710-E79B55B8D02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BA409D7-305F-4875-999C-9B57E37FBC0F}" type="pres">
      <dgm:prSet presAssocID="{73BCCB23-866E-4209-A190-6438B78E89AD}" presName="boxAndChildren" presStyleCnt="0"/>
      <dgm:spPr/>
      <dgm:t>
        <a:bodyPr/>
        <a:lstStyle/>
        <a:p>
          <a:endParaRPr lang="pl-PL"/>
        </a:p>
      </dgm:t>
    </dgm:pt>
    <dgm:pt modelId="{1CFEB099-4514-45EB-B9D6-99F905F38EF8}" type="pres">
      <dgm:prSet presAssocID="{73BCCB23-866E-4209-A190-6438B78E89AD}" presName="parentTextBox" presStyleLbl="node1" presStyleIdx="0" presStyleCnt="1"/>
      <dgm:spPr/>
      <dgm:t>
        <a:bodyPr/>
        <a:lstStyle/>
        <a:p>
          <a:endParaRPr lang="pl-PL"/>
        </a:p>
      </dgm:t>
    </dgm:pt>
    <dgm:pt modelId="{7EC93C6A-0F4C-4E18-A8B1-18998B127A10}" type="pres">
      <dgm:prSet presAssocID="{73BCCB23-866E-4209-A190-6438B78E89AD}" presName="entireBox" presStyleLbl="node1" presStyleIdx="0" presStyleCnt="1" custScaleY="36127" custLinFactNeighborX="2" custLinFactNeighborY="-16267"/>
      <dgm:spPr/>
      <dgm:t>
        <a:bodyPr/>
        <a:lstStyle/>
        <a:p>
          <a:endParaRPr lang="pl-PL"/>
        </a:p>
      </dgm:t>
    </dgm:pt>
    <dgm:pt modelId="{453D378B-179D-4ACF-8748-017E23CCCA05}" type="pres">
      <dgm:prSet presAssocID="{73BCCB23-866E-4209-A190-6438B78E89AD}" presName="descendantBox" presStyleCnt="0"/>
      <dgm:spPr/>
      <dgm:t>
        <a:bodyPr/>
        <a:lstStyle/>
        <a:p>
          <a:endParaRPr lang="pl-PL"/>
        </a:p>
      </dgm:t>
    </dgm:pt>
    <dgm:pt modelId="{3EC878E8-61B7-4EC7-8BC6-9B7192E408E9}" type="pres">
      <dgm:prSet presAssocID="{7632FEE2-8E73-49EF-B64D-3F6FABEB580C}" presName="childTextBox" presStyleLbl="fgAccFollowNode1" presStyleIdx="0" presStyleCnt="3" custScaleY="10652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7647759-32D3-4B6A-9303-1A641B87ADC9}" type="pres">
      <dgm:prSet presAssocID="{57F70EFC-99C0-4723-AE51-098ECE408672}" presName="childTextBox" presStyleLbl="fgAccFollowNode1" presStyleIdx="1" presStyleCnt="3" custScaleY="10652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CB6042C-65D9-4050-93F7-FE06C11C09AA}" type="pres">
      <dgm:prSet presAssocID="{D4F83394-4CE1-458C-8D2A-DD3B5475F781}" presName="childTextBox" presStyleLbl="fgAccFollowNode1" presStyleIdx="2" presStyleCnt="3" custScaleY="10652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8F529C9-EAE4-47B1-9C73-E920335FDCE4}" type="presOf" srcId="{57F70EFC-99C0-4723-AE51-098ECE408672}" destId="{87647759-32D3-4B6A-9303-1A641B87ADC9}" srcOrd="0" destOrd="0" presId="urn:microsoft.com/office/officeart/2005/8/layout/process4"/>
    <dgm:cxn modelId="{8F60BDC9-20B6-4020-9CD9-1E23D3DB2AF7}" type="presOf" srcId="{73BCCB23-866E-4209-A190-6438B78E89AD}" destId="{1CFEB099-4514-45EB-B9D6-99F905F38EF8}" srcOrd="0" destOrd="0" presId="urn:microsoft.com/office/officeart/2005/8/layout/process4"/>
    <dgm:cxn modelId="{BC209C40-2610-48FE-BAA9-F6C95E81A2BA}" type="presOf" srcId="{7632FEE2-8E73-49EF-B64D-3F6FABEB580C}" destId="{3EC878E8-61B7-4EC7-8BC6-9B7192E408E9}" srcOrd="0" destOrd="0" presId="urn:microsoft.com/office/officeart/2005/8/layout/process4"/>
    <dgm:cxn modelId="{4B59093A-F4C7-4F03-84B4-C8B75EA1FC1F}" srcId="{73BCCB23-866E-4209-A190-6438B78E89AD}" destId="{7632FEE2-8E73-49EF-B64D-3F6FABEB580C}" srcOrd="0" destOrd="0" parTransId="{A86B4E98-4DCF-4A77-B801-4795FA967031}" sibTransId="{44A22849-884F-46DE-ABE2-4986B6458E2B}"/>
    <dgm:cxn modelId="{CF4F12E8-F7F6-40C9-B78E-74A151162C3D}" type="presOf" srcId="{D4F83394-4CE1-458C-8D2A-DD3B5475F781}" destId="{ECB6042C-65D9-4050-93F7-FE06C11C09AA}" srcOrd="0" destOrd="0" presId="urn:microsoft.com/office/officeart/2005/8/layout/process4"/>
    <dgm:cxn modelId="{6952413D-65C7-46B5-84F9-03F82EE526C9}" srcId="{7620E0AD-14F5-4272-A710-E79B55B8D02C}" destId="{73BCCB23-866E-4209-A190-6438B78E89AD}" srcOrd="0" destOrd="0" parTransId="{9CC87106-D452-4695-8292-A709511E00EC}" sibTransId="{70523A19-4E98-493D-9E1D-262BEA9D1BD4}"/>
    <dgm:cxn modelId="{0460F5D2-E4D7-46D3-B693-7640EA11A00F}" type="presOf" srcId="{73BCCB23-866E-4209-A190-6438B78E89AD}" destId="{7EC93C6A-0F4C-4E18-A8B1-18998B127A10}" srcOrd="1" destOrd="0" presId="urn:microsoft.com/office/officeart/2005/8/layout/process4"/>
    <dgm:cxn modelId="{73368231-3FD4-449B-8B7C-0E7E9600BC3D}" type="presOf" srcId="{7620E0AD-14F5-4272-A710-E79B55B8D02C}" destId="{469F392C-74BF-4603-8D2F-89C83EECA5E8}" srcOrd="0" destOrd="0" presId="urn:microsoft.com/office/officeart/2005/8/layout/process4"/>
    <dgm:cxn modelId="{FE88CC03-7129-4AE7-9B7B-8F60762FDA8C}" srcId="{73BCCB23-866E-4209-A190-6438B78E89AD}" destId="{D4F83394-4CE1-458C-8D2A-DD3B5475F781}" srcOrd="2" destOrd="0" parTransId="{8D7200B8-66DC-4F5E-9EBB-7538610C0BEB}" sibTransId="{2E0C3405-B8CA-478E-9F48-B6BEC055D321}"/>
    <dgm:cxn modelId="{1601D526-4086-4E57-A138-5E3357E2FB33}" srcId="{73BCCB23-866E-4209-A190-6438B78E89AD}" destId="{57F70EFC-99C0-4723-AE51-098ECE408672}" srcOrd="1" destOrd="0" parTransId="{95F7815D-CD7B-498B-BB1A-C055A15CE75B}" sibTransId="{89698B10-EE80-41A6-ACAE-82074E77B1B1}"/>
    <dgm:cxn modelId="{794F65DE-1763-412B-ACB4-8BA8AE70657C}" type="presParOf" srcId="{469F392C-74BF-4603-8D2F-89C83EECA5E8}" destId="{7BA409D7-305F-4875-999C-9B57E37FBC0F}" srcOrd="0" destOrd="0" presId="urn:microsoft.com/office/officeart/2005/8/layout/process4"/>
    <dgm:cxn modelId="{3DFABBC8-2C7B-40EC-AE50-71480F946A15}" type="presParOf" srcId="{7BA409D7-305F-4875-999C-9B57E37FBC0F}" destId="{1CFEB099-4514-45EB-B9D6-99F905F38EF8}" srcOrd="0" destOrd="0" presId="urn:microsoft.com/office/officeart/2005/8/layout/process4"/>
    <dgm:cxn modelId="{7D39CB9D-4ECB-40D6-92ED-55B692BDE94D}" type="presParOf" srcId="{7BA409D7-305F-4875-999C-9B57E37FBC0F}" destId="{7EC93C6A-0F4C-4E18-A8B1-18998B127A10}" srcOrd="1" destOrd="0" presId="urn:microsoft.com/office/officeart/2005/8/layout/process4"/>
    <dgm:cxn modelId="{8061280A-AE4E-477D-8002-B919AC0073D7}" type="presParOf" srcId="{7BA409D7-305F-4875-999C-9B57E37FBC0F}" destId="{453D378B-179D-4ACF-8748-017E23CCCA05}" srcOrd="2" destOrd="0" presId="urn:microsoft.com/office/officeart/2005/8/layout/process4"/>
    <dgm:cxn modelId="{1F1C2B78-7021-4F7F-BE50-3A95E1A3D35D}" type="presParOf" srcId="{453D378B-179D-4ACF-8748-017E23CCCA05}" destId="{3EC878E8-61B7-4EC7-8BC6-9B7192E408E9}" srcOrd="0" destOrd="0" presId="urn:microsoft.com/office/officeart/2005/8/layout/process4"/>
    <dgm:cxn modelId="{5B4F2AA7-0B76-46B9-A929-C3ABCD0F0209}" type="presParOf" srcId="{453D378B-179D-4ACF-8748-017E23CCCA05}" destId="{87647759-32D3-4B6A-9303-1A641B87ADC9}" srcOrd="1" destOrd="0" presId="urn:microsoft.com/office/officeart/2005/8/layout/process4"/>
    <dgm:cxn modelId="{8971C967-6580-49D5-ADB5-37CFC838F032}" type="presParOf" srcId="{453D378B-179D-4ACF-8748-017E23CCCA05}" destId="{ECB6042C-65D9-4050-93F7-FE06C11C09AA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B05A116-0D05-4DEF-99AE-3A4FE3AB8F5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8DAC87D8-09CA-4CDE-A8CC-A6E85E30F084}">
      <dgm:prSet custT="1"/>
      <dgm:spPr/>
      <dgm:t>
        <a:bodyPr/>
        <a:lstStyle/>
        <a:p>
          <a:pPr algn="ctr" rtl="0"/>
          <a:r>
            <a:rPr lang="pl-PL" sz="2800" b="0" dirty="0" smtClean="0"/>
            <a:t>Poprawa jakości i warunków życia </a:t>
          </a:r>
          <a:br>
            <a:rPr lang="pl-PL" sz="2800" b="0" dirty="0" smtClean="0"/>
          </a:br>
          <a:r>
            <a:rPr lang="pl-PL" sz="2800" b="0" dirty="0" smtClean="0"/>
            <a:t>osób i rodzin </a:t>
          </a:r>
          <a:br>
            <a:rPr lang="pl-PL" sz="2800" b="0" dirty="0" smtClean="0"/>
          </a:br>
          <a:r>
            <a:rPr lang="pl-PL" sz="2800" b="0" dirty="0" smtClean="0"/>
            <a:t>z terenu województwa podlaskiego, </a:t>
          </a:r>
          <a:br>
            <a:rPr lang="pl-PL" sz="2800" b="0" dirty="0" smtClean="0"/>
          </a:br>
          <a:r>
            <a:rPr lang="pl-PL" sz="2800" b="0" dirty="0" smtClean="0"/>
            <a:t>które nie są w stanie samodzielnie przezwyciężyć trudnych sytuacji życiowych</a:t>
          </a:r>
          <a:endParaRPr lang="pl-PL" sz="2800" b="0" dirty="0"/>
        </a:p>
      </dgm:t>
    </dgm:pt>
    <dgm:pt modelId="{90875DFA-82C4-4F2C-BFD4-7AE27D9DCDDC}" type="parTrans" cxnId="{49984927-3CE7-4A51-8964-F46385BB5D13}">
      <dgm:prSet/>
      <dgm:spPr/>
      <dgm:t>
        <a:bodyPr/>
        <a:lstStyle/>
        <a:p>
          <a:endParaRPr lang="pl-PL"/>
        </a:p>
      </dgm:t>
    </dgm:pt>
    <dgm:pt modelId="{79F3B0EE-A676-4377-9635-5BFB8871673E}" type="sibTrans" cxnId="{49984927-3CE7-4A51-8964-F46385BB5D13}">
      <dgm:prSet/>
      <dgm:spPr/>
      <dgm:t>
        <a:bodyPr/>
        <a:lstStyle/>
        <a:p>
          <a:endParaRPr lang="pl-PL"/>
        </a:p>
      </dgm:t>
    </dgm:pt>
    <dgm:pt modelId="{AE52E4E6-7A22-43BD-9A22-B814C12ABC2C}" type="pres">
      <dgm:prSet presAssocID="{DB05A116-0D05-4DEF-99AE-3A4FE3AB8F5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3C040FC-CBAD-4458-B926-3EB490667025}" type="pres">
      <dgm:prSet presAssocID="{8DAC87D8-09CA-4CDE-A8CC-A6E85E30F084}" presName="parentText" presStyleLbl="node1" presStyleIdx="0" presStyleCnt="1" custLinFactNeighborX="1172" custLinFactNeighborY="158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9984927-3CE7-4A51-8964-F46385BB5D13}" srcId="{DB05A116-0D05-4DEF-99AE-3A4FE3AB8F54}" destId="{8DAC87D8-09CA-4CDE-A8CC-A6E85E30F084}" srcOrd="0" destOrd="0" parTransId="{90875DFA-82C4-4F2C-BFD4-7AE27D9DCDDC}" sibTransId="{79F3B0EE-A676-4377-9635-5BFB8871673E}"/>
    <dgm:cxn modelId="{1E8A4BF9-C532-418B-A32D-4C84AF5CB597}" type="presOf" srcId="{DB05A116-0D05-4DEF-99AE-3A4FE3AB8F54}" destId="{AE52E4E6-7A22-43BD-9A22-B814C12ABC2C}" srcOrd="0" destOrd="0" presId="urn:microsoft.com/office/officeart/2005/8/layout/vList2"/>
    <dgm:cxn modelId="{4733D60C-7451-4F34-88F5-D520A288AC42}" type="presOf" srcId="{8DAC87D8-09CA-4CDE-A8CC-A6E85E30F084}" destId="{23C040FC-CBAD-4458-B926-3EB490667025}" srcOrd="0" destOrd="0" presId="urn:microsoft.com/office/officeart/2005/8/layout/vList2"/>
    <dgm:cxn modelId="{388BEF1F-D5F2-403F-B30A-A7C90E10F67E}" type="presParOf" srcId="{AE52E4E6-7A22-43BD-9A22-B814C12ABC2C}" destId="{23C040FC-CBAD-4458-B926-3EB49066702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5DCAD15-0C77-402E-811A-7932DA4F1BA1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pl-PL"/>
        </a:p>
      </dgm:t>
    </dgm:pt>
    <dgm:pt modelId="{76A87157-A925-4A56-9A63-2BB39EEAC5CA}">
      <dgm:prSet/>
      <dgm:spPr/>
      <dgm:t>
        <a:bodyPr/>
        <a:lstStyle/>
        <a:p>
          <a:pPr rtl="0"/>
          <a:r>
            <a:rPr lang="pl-PL" b="1" dirty="0" smtClean="0"/>
            <a:t>Cel operacyjny 1. </a:t>
          </a:r>
          <a:r>
            <a:rPr lang="pl-PL" b="0" dirty="0" smtClean="0"/>
            <a:t>Aktywizacja i rozwój usług na rzecz rodzin</a:t>
          </a:r>
          <a:endParaRPr lang="pl-PL" b="0" dirty="0"/>
        </a:p>
      </dgm:t>
    </dgm:pt>
    <dgm:pt modelId="{1011DC75-D7CF-4F9D-8E69-F83412786DF5}" type="parTrans" cxnId="{5C65C9A4-6B2F-4C82-9D37-3F30285F0D03}">
      <dgm:prSet/>
      <dgm:spPr/>
      <dgm:t>
        <a:bodyPr/>
        <a:lstStyle/>
        <a:p>
          <a:endParaRPr lang="pl-PL"/>
        </a:p>
      </dgm:t>
    </dgm:pt>
    <dgm:pt modelId="{BC64F1AB-819D-42B1-BA44-45371FA95B4F}" type="sibTrans" cxnId="{5C65C9A4-6B2F-4C82-9D37-3F30285F0D03}">
      <dgm:prSet/>
      <dgm:spPr/>
      <dgm:t>
        <a:bodyPr/>
        <a:lstStyle/>
        <a:p>
          <a:endParaRPr lang="pl-PL"/>
        </a:p>
      </dgm:t>
    </dgm:pt>
    <dgm:pt modelId="{155E3EFF-68FC-4C76-8179-ED3F8A658E7F}">
      <dgm:prSet/>
      <dgm:spPr/>
      <dgm:t>
        <a:bodyPr/>
        <a:lstStyle/>
        <a:p>
          <a:pPr rtl="0"/>
          <a:r>
            <a:rPr lang="pl-PL" b="1" dirty="0" smtClean="0"/>
            <a:t>Cel operacyjny 2. </a:t>
          </a:r>
          <a:r>
            <a:rPr lang="pl-PL" b="0" dirty="0" smtClean="0"/>
            <a:t>Rozwój usług, aktywizacja społeczna i edukacja seniorów</a:t>
          </a:r>
          <a:endParaRPr lang="pl-PL" b="0" dirty="0"/>
        </a:p>
      </dgm:t>
    </dgm:pt>
    <dgm:pt modelId="{885E2E55-81E7-4E19-BFBE-F5D4DBC55D05}" type="parTrans" cxnId="{986A6353-E6A3-404F-9A60-06587AF3281A}">
      <dgm:prSet/>
      <dgm:spPr/>
      <dgm:t>
        <a:bodyPr/>
        <a:lstStyle/>
        <a:p>
          <a:endParaRPr lang="pl-PL"/>
        </a:p>
      </dgm:t>
    </dgm:pt>
    <dgm:pt modelId="{00BF3878-5605-4C04-A621-9BFC179818C2}" type="sibTrans" cxnId="{986A6353-E6A3-404F-9A60-06587AF3281A}">
      <dgm:prSet/>
      <dgm:spPr/>
      <dgm:t>
        <a:bodyPr/>
        <a:lstStyle/>
        <a:p>
          <a:endParaRPr lang="pl-PL"/>
        </a:p>
      </dgm:t>
    </dgm:pt>
    <dgm:pt modelId="{42A8EC08-DC9F-4C18-8E49-49F5B253C48B}" type="pres">
      <dgm:prSet presAssocID="{25DCAD15-0C77-402E-811A-7932DA4F1BA1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5B9E062-10BB-499D-BEED-DF59DD0AFDA0}" type="pres">
      <dgm:prSet presAssocID="{76A87157-A925-4A56-9A63-2BB39EEAC5CA}" presName="circ1" presStyleLbl="vennNode1" presStyleIdx="0" presStyleCnt="2"/>
      <dgm:spPr/>
      <dgm:t>
        <a:bodyPr/>
        <a:lstStyle/>
        <a:p>
          <a:endParaRPr lang="pl-PL"/>
        </a:p>
      </dgm:t>
    </dgm:pt>
    <dgm:pt modelId="{02DE3003-18AE-463E-B40D-8D45C3FC800F}" type="pres">
      <dgm:prSet presAssocID="{76A87157-A925-4A56-9A63-2BB39EEAC5C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3158E3F-C8FD-4042-9FFD-1E2665AA8F71}" type="pres">
      <dgm:prSet presAssocID="{155E3EFF-68FC-4C76-8179-ED3F8A658E7F}" presName="circ2" presStyleLbl="vennNode1" presStyleIdx="1" presStyleCnt="2"/>
      <dgm:spPr/>
      <dgm:t>
        <a:bodyPr/>
        <a:lstStyle/>
        <a:p>
          <a:endParaRPr lang="pl-PL"/>
        </a:p>
      </dgm:t>
    </dgm:pt>
    <dgm:pt modelId="{478229C7-100D-4B08-9D3C-0079BE05487C}" type="pres">
      <dgm:prSet presAssocID="{155E3EFF-68FC-4C76-8179-ED3F8A658E7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B351822-9208-48E2-85CD-006C5068CE00}" type="presOf" srcId="{76A87157-A925-4A56-9A63-2BB39EEAC5CA}" destId="{02DE3003-18AE-463E-B40D-8D45C3FC800F}" srcOrd="1" destOrd="0" presId="urn:microsoft.com/office/officeart/2005/8/layout/venn1"/>
    <dgm:cxn modelId="{2DF97C52-204F-465D-AD05-75C1E821D743}" type="presOf" srcId="{155E3EFF-68FC-4C76-8179-ED3F8A658E7F}" destId="{478229C7-100D-4B08-9D3C-0079BE05487C}" srcOrd="1" destOrd="0" presId="urn:microsoft.com/office/officeart/2005/8/layout/venn1"/>
    <dgm:cxn modelId="{5C65C9A4-6B2F-4C82-9D37-3F30285F0D03}" srcId="{25DCAD15-0C77-402E-811A-7932DA4F1BA1}" destId="{76A87157-A925-4A56-9A63-2BB39EEAC5CA}" srcOrd="0" destOrd="0" parTransId="{1011DC75-D7CF-4F9D-8E69-F83412786DF5}" sibTransId="{BC64F1AB-819D-42B1-BA44-45371FA95B4F}"/>
    <dgm:cxn modelId="{986A6353-E6A3-404F-9A60-06587AF3281A}" srcId="{25DCAD15-0C77-402E-811A-7932DA4F1BA1}" destId="{155E3EFF-68FC-4C76-8179-ED3F8A658E7F}" srcOrd="1" destOrd="0" parTransId="{885E2E55-81E7-4E19-BFBE-F5D4DBC55D05}" sibTransId="{00BF3878-5605-4C04-A621-9BFC179818C2}"/>
    <dgm:cxn modelId="{0190211E-CF10-4C91-94D0-2E0C92923FBE}" type="presOf" srcId="{76A87157-A925-4A56-9A63-2BB39EEAC5CA}" destId="{75B9E062-10BB-499D-BEED-DF59DD0AFDA0}" srcOrd="0" destOrd="0" presId="urn:microsoft.com/office/officeart/2005/8/layout/venn1"/>
    <dgm:cxn modelId="{2331A269-91BA-43F1-B21A-7A38B9BF6F85}" type="presOf" srcId="{155E3EFF-68FC-4C76-8179-ED3F8A658E7F}" destId="{23158E3F-C8FD-4042-9FFD-1E2665AA8F71}" srcOrd="0" destOrd="0" presId="urn:microsoft.com/office/officeart/2005/8/layout/venn1"/>
    <dgm:cxn modelId="{3549EC65-4A76-482C-8E29-8134B05B2D93}" type="presOf" srcId="{25DCAD15-0C77-402E-811A-7932DA4F1BA1}" destId="{42A8EC08-DC9F-4C18-8E49-49F5B253C48B}" srcOrd="0" destOrd="0" presId="urn:microsoft.com/office/officeart/2005/8/layout/venn1"/>
    <dgm:cxn modelId="{26F0995C-AA3B-4DD8-A2A0-8B7A74D1E6F3}" type="presParOf" srcId="{42A8EC08-DC9F-4C18-8E49-49F5B253C48B}" destId="{75B9E062-10BB-499D-BEED-DF59DD0AFDA0}" srcOrd="0" destOrd="0" presId="urn:microsoft.com/office/officeart/2005/8/layout/venn1"/>
    <dgm:cxn modelId="{6A88E89D-ED61-4746-878E-C73807946437}" type="presParOf" srcId="{42A8EC08-DC9F-4C18-8E49-49F5B253C48B}" destId="{02DE3003-18AE-463E-B40D-8D45C3FC800F}" srcOrd="1" destOrd="0" presId="urn:microsoft.com/office/officeart/2005/8/layout/venn1"/>
    <dgm:cxn modelId="{5FEF215A-973D-4C3C-8C3D-D6D4C4EFCD21}" type="presParOf" srcId="{42A8EC08-DC9F-4C18-8E49-49F5B253C48B}" destId="{23158E3F-C8FD-4042-9FFD-1E2665AA8F71}" srcOrd="2" destOrd="0" presId="urn:microsoft.com/office/officeart/2005/8/layout/venn1"/>
    <dgm:cxn modelId="{50769A27-AB40-4CED-A005-A184897E5ACE}" type="presParOf" srcId="{42A8EC08-DC9F-4C18-8E49-49F5B253C48B}" destId="{478229C7-100D-4B08-9D3C-0079BE05487C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4BEE48B-C027-4CE0-BA17-B0B303408BE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CE738B3D-C904-4F86-BCA5-343B0277C1C6}">
      <dgm:prSet/>
      <dgm:spPr/>
      <dgm:t>
        <a:bodyPr/>
        <a:lstStyle/>
        <a:p>
          <a:pPr rtl="0"/>
          <a:r>
            <a:rPr lang="pl-PL" b="1" smtClean="0"/>
            <a:t>DZIAŁANIA:</a:t>
          </a:r>
          <a:endParaRPr lang="pl-PL"/>
        </a:p>
      </dgm:t>
    </dgm:pt>
    <dgm:pt modelId="{54BA9856-144B-4C99-92D7-F8A3B0FEB155}" type="parTrans" cxnId="{756B3940-1D3E-4B7E-989E-D389BD2F37E8}">
      <dgm:prSet/>
      <dgm:spPr/>
      <dgm:t>
        <a:bodyPr/>
        <a:lstStyle/>
        <a:p>
          <a:endParaRPr lang="pl-PL"/>
        </a:p>
      </dgm:t>
    </dgm:pt>
    <dgm:pt modelId="{756FBDCD-2135-4CC6-AC42-B7F5010DFB90}" type="sibTrans" cxnId="{756B3940-1D3E-4B7E-989E-D389BD2F37E8}">
      <dgm:prSet/>
      <dgm:spPr/>
      <dgm:t>
        <a:bodyPr/>
        <a:lstStyle/>
        <a:p>
          <a:endParaRPr lang="pl-PL"/>
        </a:p>
      </dgm:t>
    </dgm:pt>
    <dgm:pt modelId="{A53B408B-68AF-4261-8C99-4738B34429E7}">
      <dgm:prSet/>
      <dgm:spPr/>
      <dgm:t>
        <a:bodyPr/>
        <a:lstStyle/>
        <a:p>
          <a:pPr rtl="0"/>
          <a:r>
            <a:rPr lang="pl-PL" dirty="0" smtClean="0"/>
            <a:t>1.1. Aktywizowanie środowiska lokalnego w zakresie inicjowania i promowania wspólnotowych i samopomocowych form wspierania rodziny w ramach Podlaskich Dni Rodziny.</a:t>
          </a:r>
          <a:endParaRPr lang="pl-PL" dirty="0"/>
        </a:p>
      </dgm:t>
    </dgm:pt>
    <dgm:pt modelId="{57F657D7-664A-4E48-959C-FE6BC5A2CEF2}" type="parTrans" cxnId="{42A2641C-8361-4E6C-9E29-EA26823E7935}">
      <dgm:prSet/>
      <dgm:spPr/>
      <dgm:t>
        <a:bodyPr/>
        <a:lstStyle/>
        <a:p>
          <a:endParaRPr lang="pl-PL"/>
        </a:p>
      </dgm:t>
    </dgm:pt>
    <dgm:pt modelId="{2182C88F-6A05-4ABB-852E-49114D540D20}" type="sibTrans" cxnId="{42A2641C-8361-4E6C-9E29-EA26823E7935}">
      <dgm:prSet/>
      <dgm:spPr/>
      <dgm:t>
        <a:bodyPr/>
        <a:lstStyle/>
        <a:p>
          <a:endParaRPr lang="pl-PL"/>
        </a:p>
      </dgm:t>
    </dgm:pt>
    <dgm:pt modelId="{1E7B2F38-ECDC-4358-89F8-9D804685292D}">
      <dgm:prSet/>
      <dgm:spPr/>
      <dgm:t>
        <a:bodyPr/>
        <a:lstStyle/>
        <a:p>
          <a:pPr rtl="0"/>
          <a:r>
            <a:rPr lang="pl-PL" dirty="0" smtClean="0"/>
            <a:t>1.2. Promowanie, podejmowanie inicjatyw i działań edukacyjnych skierowanych do osób i rodzin najuboższych bądź niewydolnych wychowawczo.</a:t>
          </a:r>
          <a:endParaRPr lang="pl-PL" dirty="0"/>
        </a:p>
      </dgm:t>
    </dgm:pt>
    <dgm:pt modelId="{3B78E5C1-49DB-4A0E-BE9C-E56FC87144BE}" type="parTrans" cxnId="{83BD0CC8-1CBD-4A33-884E-E53088810C5B}">
      <dgm:prSet/>
      <dgm:spPr/>
      <dgm:t>
        <a:bodyPr/>
        <a:lstStyle/>
        <a:p>
          <a:endParaRPr lang="pl-PL"/>
        </a:p>
      </dgm:t>
    </dgm:pt>
    <dgm:pt modelId="{461426B4-106B-4B67-993D-71299F146359}" type="sibTrans" cxnId="{83BD0CC8-1CBD-4A33-884E-E53088810C5B}">
      <dgm:prSet/>
      <dgm:spPr/>
      <dgm:t>
        <a:bodyPr/>
        <a:lstStyle/>
        <a:p>
          <a:endParaRPr lang="pl-PL"/>
        </a:p>
      </dgm:t>
    </dgm:pt>
    <dgm:pt modelId="{F45F5E99-E304-484B-930E-5BCB9702EDD7}">
      <dgm:prSet/>
      <dgm:spPr/>
      <dgm:t>
        <a:bodyPr/>
        <a:lstStyle/>
        <a:p>
          <a:pPr rtl="0"/>
          <a:r>
            <a:rPr lang="pl-PL" dirty="0" smtClean="0"/>
            <a:t>1.3. Inicjowanie tworzenia grup samopomocowych w rozwiązywaniu problemów społecznych.</a:t>
          </a:r>
          <a:endParaRPr lang="pl-PL" dirty="0"/>
        </a:p>
      </dgm:t>
    </dgm:pt>
    <dgm:pt modelId="{7CF69F9F-5AEF-4399-85E4-9F46D46E43B4}" type="parTrans" cxnId="{852988E1-012F-4B2A-BBAA-64CD19BC30CC}">
      <dgm:prSet/>
      <dgm:spPr/>
      <dgm:t>
        <a:bodyPr/>
        <a:lstStyle/>
        <a:p>
          <a:endParaRPr lang="pl-PL"/>
        </a:p>
      </dgm:t>
    </dgm:pt>
    <dgm:pt modelId="{1DB88CCD-57B8-4176-9502-2D90A84A6808}" type="sibTrans" cxnId="{852988E1-012F-4B2A-BBAA-64CD19BC30CC}">
      <dgm:prSet/>
      <dgm:spPr/>
      <dgm:t>
        <a:bodyPr/>
        <a:lstStyle/>
        <a:p>
          <a:endParaRPr lang="pl-PL"/>
        </a:p>
      </dgm:t>
    </dgm:pt>
    <dgm:pt modelId="{507DDB34-4365-42D7-B9F6-4E79D87681A6}">
      <dgm:prSet/>
      <dgm:spPr/>
      <dgm:t>
        <a:bodyPr/>
        <a:lstStyle/>
        <a:p>
          <a:pPr rtl="0"/>
          <a:r>
            <a:rPr lang="pl-PL" dirty="0" smtClean="0"/>
            <a:t>1.4. Rozwój i wzmocnienie sieci specjalistycznego wsparcia i poradnictwa rodzin.</a:t>
          </a:r>
          <a:endParaRPr lang="pl-PL" dirty="0"/>
        </a:p>
      </dgm:t>
    </dgm:pt>
    <dgm:pt modelId="{ABD302B3-9C9B-417B-AA57-0B1A398CCA97}" type="parTrans" cxnId="{5F8290AF-6884-4374-8842-A7333870FDEA}">
      <dgm:prSet/>
      <dgm:spPr/>
      <dgm:t>
        <a:bodyPr/>
        <a:lstStyle/>
        <a:p>
          <a:endParaRPr lang="pl-PL"/>
        </a:p>
      </dgm:t>
    </dgm:pt>
    <dgm:pt modelId="{5BEF0950-04EC-4883-9A3A-1001C43D8D10}" type="sibTrans" cxnId="{5F8290AF-6884-4374-8842-A7333870FDEA}">
      <dgm:prSet/>
      <dgm:spPr/>
      <dgm:t>
        <a:bodyPr/>
        <a:lstStyle/>
        <a:p>
          <a:endParaRPr lang="pl-PL"/>
        </a:p>
      </dgm:t>
    </dgm:pt>
    <dgm:pt modelId="{01257F33-0C8E-4E50-8BB5-9AE8EA4BB039}">
      <dgm:prSet/>
      <dgm:spPr/>
      <dgm:t>
        <a:bodyPr/>
        <a:lstStyle/>
        <a:p>
          <a:pPr rtl="0"/>
          <a:r>
            <a:rPr lang="pl-PL" dirty="0" smtClean="0"/>
            <a:t>1.5. Promowanie projektów związanych z podnoszeniem jakości życia mieszkańców. </a:t>
          </a:r>
          <a:endParaRPr lang="pl-PL" dirty="0"/>
        </a:p>
      </dgm:t>
    </dgm:pt>
    <dgm:pt modelId="{F485E715-E1F5-478A-A50E-462C4AB98D01}" type="parTrans" cxnId="{C84BA681-D33F-4F6D-8B18-8CCDD366B333}">
      <dgm:prSet/>
      <dgm:spPr/>
      <dgm:t>
        <a:bodyPr/>
        <a:lstStyle/>
        <a:p>
          <a:endParaRPr lang="pl-PL"/>
        </a:p>
      </dgm:t>
    </dgm:pt>
    <dgm:pt modelId="{6D2363F3-E27B-4B95-8315-ECB47AAE6EE1}" type="sibTrans" cxnId="{C84BA681-D33F-4F6D-8B18-8CCDD366B333}">
      <dgm:prSet/>
      <dgm:spPr/>
      <dgm:t>
        <a:bodyPr/>
        <a:lstStyle/>
        <a:p>
          <a:endParaRPr lang="pl-PL"/>
        </a:p>
      </dgm:t>
    </dgm:pt>
    <dgm:pt modelId="{8A276BB5-196B-4D3F-9DA8-D2A03E18CA4B}">
      <dgm:prSet/>
      <dgm:spPr/>
      <dgm:t>
        <a:bodyPr/>
        <a:lstStyle/>
        <a:p>
          <a:pPr rtl="0"/>
          <a:r>
            <a:rPr lang="pl-PL" dirty="0" smtClean="0"/>
            <a:t>1.6. Wsparcie i podnoszenie jakości świadczonych usług na rzecz rodzin.</a:t>
          </a:r>
          <a:endParaRPr lang="pl-PL" dirty="0"/>
        </a:p>
      </dgm:t>
    </dgm:pt>
    <dgm:pt modelId="{1FC00CB4-353B-40A5-9816-4925AC3A2928}" type="parTrans" cxnId="{573BCD75-E120-4612-BBE0-8114F7A349FF}">
      <dgm:prSet/>
      <dgm:spPr/>
      <dgm:t>
        <a:bodyPr/>
        <a:lstStyle/>
        <a:p>
          <a:endParaRPr lang="pl-PL"/>
        </a:p>
      </dgm:t>
    </dgm:pt>
    <dgm:pt modelId="{14601E87-89C5-486D-A109-4112208914CA}" type="sibTrans" cxnId="{573BCD75-E120-4612-BBE0-8114F7A349FF}">
      <dgm:prSet/>
      <dgm:spPr/>
      <dgm:t>
        <a:bodyPr/>
        <a:lstStyle/>
        <a:p>
          <a:endParaRPr lang="pl-PL"/>
        </a:p>
      </dgm:t>
    </dgm:pt>
    <dgm:pt modelId="{AFDB475F-CE4A-4F00-84E4-F73FD43D7675}">
      <dgm:prSet/>
      <dgm:spPr/>
      <dgm:t>
        <a:bodyPr/>
        <a:lstStyle/>
        <a:p>
          <a:pPr rtl="0"/>
          <a:r>
            <a:rPr lang="pl-PL" dirty="0" smtClean="0"/>
            <a:t>1.7. Upowszechnianie, wspieranie i realizowanie programów/projektów/działań na rzecz wsparcia dziecka i rodziny.</a:t>
          </a:r>
          <a:endParaRPr lang="pl-PL" dirty="0"/>
        </a:p>
      </dgm:t>
    </dgm:pt>
    <dgm:pt modelId="{AC5B21AC-5784-4E7F-A0D8-A20C9F3B9815}" type="parTrans" cxnId="{FEE67F61-E8A0-40E1-A2CB-E23BB68B0867}">
      <dgm:prSet/>
      <dgm:spPr/>
      <dgm:t>
        <a:bodyPr/>
        <a:lstStyle/>
        <a:p>
          <a:endParaRPr lang="pl-PL"/>
        </a:p>
      </dgm:t>
    </dgm:pt>
    <dgm:pt modelId="{FB44D0D9-79F9-493A-82F3-155DF8A72C40}" type="sibTrans" cxnId="{FEE67F61-E8A0-40E1-A2CB-E23BB68B0867}">
      <dgm:prSet/>
      <dgm:spPr/>
      <dgm:t>
        <a:bodyPr/>
        <a:lstStyle/>
        <a:p>
          <a:endParaRPr lang="pl-PL"/>
        </a:p>
      </dgm:t>
    </dgm:pt>
    <dgm:pt modelId="{7A32A03D-37C1-4BF8-A8BE-3D4EA80C1F72}" type="pres">
      <dgm:prSet presAssocID="{B4BEE48B-C027-4CE0-BA17-B0B303408BE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1DFC4B2-1B30-4FE4-B9C9-C9EE3DF4A8A3}" type="pres">
      <dgm:prSet presAssocID="{CE738B3D-C904-4F86-BCA5-343B0277C1C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0F3D16A-0BB4-412A-A059-CA0332B68E58}" type="pres">
      <dgm:prSet presAssocID="{CE738B3D-C904-4F86-BCA5-343B0277C1C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3BD0CC8-1CBD-4A33-884E-E53088810C5B}" srcId="{CE738B3D-C904-4F86-BCA5-343B0277C1C6}" destId="{1E7B2F38-ECDC-4358-89F8-9D804685292D}" srcOrd="1" destOrd="0" parTransId="{3B78E5C1-49DB-4A0E-BE9C-E56FC87144BE}" sibTransId="{461426B4-106B-4B67-993D-71299F146359}"/>
    <dgm:cxn modelId="{D594A5EB-9085-409D-A0DA-B7AF46C29AED}" type="presOf" srcId="{1E7B2F38-ECDC-4358-89F8-9D804685292D}" destId="{90F3D16A-0BB4-412A-A059-CA0332B68E58}" srcOrd="0" destOrd="1" presId="urn:microsoft.com/office/officeart/2005/8/layout/vList2"/>
    <dgm:cxn modelId="{E10B6CB3-C609-432B-974D-2AC5AD14309C}" type="presOf" srcId="{CE738B3D-C904-4F86-BCA5-343B0277C1C6}" destId="{A1DFC4B2-1B30-4FE4-B9C9-C9EE3DF4A8A3}" srcOrd="0" destOrd="0" presId="urn:microsoft.com/office/officeart/2005/8/layout/vList2"/>
    <dgm:cxn modelId="{756B3940-1D3E-4B7E-989E-D389BD2F37E8}" srcId="{B4BEE48B-C027-4CE0-BA17-B0B303408BE3}" destId="{CE738B3D-C904-4F86-BCA5-343B0277C1C6}" srcOrd="0" destOrd="0" parTransId="{54BA9856-144B-4C99-92D7-F8A3B0FEB155}" sibTransId="{756FBDCD-2135-4CC6-AC42-B7F5010DFB90}"/>
    <dgm:cxn modelId="{FCD07EC9-3D95-4A31-9B1F-74A96EA923D3}" type="presOf" srcId="{B4BEE48B-C027-4CE0-BA17-B0B303408BE3}" destId="{7A32A03D-37C1-4BF8-A8BE-3D4EA80C1F72}" srcOrd="0" destOrd="0" presId="urn:microsoft.com/office/officeart/2005/8/layout/vList2"/>
    <dgm:cxn modelId="{852988E1-012F-4B2A-BBAA-64CD19BC30CC}" srcId="{CE738B3D-C904-4F86-BCA5-343B0277C1C6}" destId="{F45F5E99-E304-484B-930E-5BCB9702EDD7}" srcOrd="2" destOrd="0" parTransId="{7CF69F9F-5AEF-4399-85E4-9F46D46E43B4}" sibTransId="{1DB88CCD-57B8-4176-9502-2D90A84A6808}"/>
    <dgm:cxn modelId="{C84BA681-D33F-4F6D-8B18-8CCDD366B333}" srcId="{CE738B3D-C904-4F86-BCA5-343B0277C1C6}" destId="{01257F33-0C8E-4E50-8BB5-9AE8EA4BB039}" srcOrd="4" destOrd="0" parTransId="{F485E715-E1F5-478A-A50E-462C4AB98D01}" sibTransId="{6D2363F3-E27B-4B95-8315-ECB47AAE6EE1}"/>
    <dgm:cxn modelId="{00BA2E57-3390-4206-8FA8-C6D8902A4FEE}" type="presOf" srcId="{A53B408B-68AF-4261-8C99-4738B34429E7}" destId="{90F3D16A-0BB4-412A-A059-CA0332B68E58}" srcOrd="0" destOrd="0" presId="urn:microsoft.com/office/officeart/2005/8/layout/vList2"/>
    <dgm:cxn modelId="{2FCF0A99-FE92-4F97-92E5-E6C14F172A6E}" type="presOf" srcId="{01257F33-0C8E-4E50-8BB5-9AE8EA4BB039}" destId="{90F3D16A-0BB4-412A-A059-CA0332B68E58}" srcOrd="0" destOrd="4" presId="urn:microsoft.com/office/officeart/2005/8/layout/vList2"/>
    <dgm:cxn modelId="{573BCD75-E120-4612-BBE0-8114F7A349FF}" srcId="{CE738B3D-C904-4F86-BCA5-343B0277C1C6}" destId="{8A276BB5-196B-4D3F-9DA8-D2A03E18CA4B}" srcOrd="5" destOrd="0" parTransId="{1FC00CB4-353B-40A5-9816-4925AC3A2928}" sibTransId="{14601E87-89C5-486D-A109-4112208914CA}"/>
    <dgm:cxn modelId="{5C8BCAEB-3BF0-4B66-B133-3E38870D8912}" type="presOf" srcId="{F45F5E99-E304-484B-930E-5BCB9702EDD7}" destId="{90F3D16A-0BB4-412A-A059-CA0332B68E58}" srcOrd="0" destOrd="2" presId="urn:microsoft.com/office/officeart/2005/8/layout/vList2"/>
    <dgm:cxn modelId="{2926AD62-AF38-4189-97DA-49B0B7DEFAA3}" type="presOf" srcId="{AFDB475F-CE4A-4F00-84E4-F73FD43D7675}" destId="{90F3D16A-0BB4-412A-A059-CA0332B68E58}" srcOrd="0" destOrd="6" presId="urn:microsoft.com/office/officeart/2005/8/layout/vList2"/>
    <dgm:cxn modelId="{342FA13A-7F70-4F69-87ED-AD3A6B7CAAEE}" type="presOf" srcId="{507DDB34-4365-42D7-B9F6-4E79D87681A6}" destId="{90F3D16A-0BB4-412A-A059-CA0332B68E58}" srcOrd="0" destOrd="3" presId="urn:microsoft.com/office/officeart/2005/8/layout/vList2"/>
    <dgm:cxn modelId="{E0CE2DBA-5A72-4DD6-AF48-F3BA138E5B5A}" type="presOf" srcId="{8A276BB5-196B-4D3F-9DA8-D2A03E18CA4B}" destId="{90F3D16A-0BB4-412A-A059-CA0332B68E58}" srcOrd="0" destOrd="5" presId="urn:microsoft.com/office/officeart/2005/8/layout/vList2"/>
    <dgm:cxn modelId="{5F8290AF-6884-4374-8842-A7333870FDEA}" srcId="{CE738B3D-C904-4F86-BCA5-343B0277C1C6}" destId="{507DDB34-4365-42D7-B9F6-4E79D87681A6}" srcOrd="3" destOrd="0" parTransId="{ABD302B3-9C9B-417B-AA57-0B1A398CCA97}" sibTransId="{5BEF0950-04EC-4883-9A3A-1001C43D8D10}"/>
    <dgm:cxn modelId="{FEE67F61-E8A0-40E1-A2CB-E23BB68B0867}" srcId="{CE738B3D-C904-4F86-BCA5-343B0277C1C6}" destId="{AFDB475F-CE4A-4F00-84E4-F73FD43D7675}" srcOrd="6" destOrd="0" parTransId="{AC5B21AC-5784-4E7F-A0D8-A20C9F3B9815}" sibTransId="{FB44D0D9-79F9-493A-82F3-155DF8A72C40}"/>
    <dgm:cxn modelId="{42A2641C-8361-4E6C-9E29-EA26823E7935}" srcId="{CE738B3D-C904-4F86-BCA5-343B0277C1C6}" destId="{A53B408B-68AF-4261-8C99-4738B34429E7}" srcOrd="0" destOrd="0" parTransId="{57F657D7-664A-4E48-959C-FE6BC5A2CEF2}" sibTransId="{2182C88F-6A05-4ABB-852E-49114D540D20}"/>
    <dgm:cxn modelId="{55625921-03B5-492F-8519-6E19FEED1851}" type="presParOf" srcId="{7A32A03D-37C1-4BF8-A8BE-3D4EA80C1F72}" destId="{A1DFC4B2-1B30-4FE4-B9C9-C9EE3DF4A8A3}" srcOrd="0" destOrd="0" presId="urn:microsoft.com/office/officeart/2005/8/layout/vList2"/>
    <dgm:cxn modelId="{497F42CE-5056-4A2B-B29B-9BABB2A09FE4}" type="presParOf" srcId="{7A32A03D-37C1-4BF8-A8BE-3D4EA80C1F72}" destId="{90F3D16A-0BB4-412A-A059-CA0332B68E58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48BFDC-8BAC-4A1B-A0F4-ADE1C2900E8F}">
      <dsp:nvSpPr>
        <dsp:cNvPr id="0" name=""/>
        <dsp:cNvSpPr/>
      </dsp:nvSpPr>
      <dsp:spPr>
        <a:xfrm>
          <a:off x="0" y="74571"/>
          <a:ext cx="7560840" cy="8751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Ustawa z dnia 5 czerwca 1998 r. o samorządzie województwa (t. j. Dz. U. z  2013 poz. 596, z </a:t>
          </a:r>
          <a:r>
            <a:rPr lang="pl-PL" sz="2200" kern="1200" dirty="0" err="1" smtClean="0"/>
            <a:t>późn</a:t>
          </a:r>
          <a:r>
            <a:rPr lang="pl-PL" sz="2200" kern="1200" dirty="0" smtClean="0"/>
            <a:t>. zm.)</a:t>
          </a:r>
          <a:endParaRPr lang="pl-PL" sz="2200" kern="1200" dirty="0"/>
        </a:p>
      </dsp:txBody>
      <dsp:txXfrm>
        <a:off x="42722" y="117293"/>
        <a:ext cx="7475396" cy="789716"/>
      </dsp:txXfrm>
    </dsp:sp>
    <dsp:sp modelId="{4D269C31-94C9-44AE-B6E9-C6229B1AFE15}">
      <dsp:nvSpPr>
        <dsp:cNvPr id="0" name=""/>
        <dsp:cNvSpPr/>
      </dsp:nvSpPr>
      <dsp:spPr>
        <a:xfrm>
          <a:off x="0" y="949731"/>
          <a:ext cx="7560840" cy="774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57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700" kern="1200" dirty="0" smtClean="0"/>
            <a:t>art. 14 ust. 1 pkt 4 – do zadań samorządu województwa  o charakterze wojewódzkim należą m.in. zadania w zakresie pomocy społecznej</a:t>
          </a:r>
          <a:endParaRPr lang="pl-PL" sz="1700" kern="1200" dirty="0"/>
        </a:p>
      </dsp:txBody>
      <dsp:txXfrm>
        <a:off x="0" y="949731"/>
        <a:ext cx="7560840" cy="774180"/>
      </dsp:txXfrm>
    </dsp:sp>
    <dsp:sp modelId="{D8BED7A9-84E4-4F12-B45A-8B3BC28E0E7C}">
      <dsp:nvSpPr>
        <dsp:cNvPr id="0" name=""/>
        <dsp:cNvSpPr/>
      </dsp:nvSpPr>
      <dsp:spPr>
        <a:xfrm>
          <a:off x="0" y="1723912"/>
          <a:ext cx="7560840" cy="875160"/>
        </a:xfrm>
        <a:prstGeom prst="roundRect">
          <a:avLst/>
        </a:prstGeom>
        <a:solidFill>
          <a:schemeClr val="accent5">
            <a:hueOff val="305643"/>
            <a:satOff val="61137"/>
            <a:lumOff val="1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/>
            <a:t>Ustawa z dnia 12 marca 2004 r. o pomocy społecznej (t. j. Dz. U. z 2013  poz. 182, z </a:t>
          </a:r>
          <a:r>
            <a:rPr lang="pl-PL" sz="2200" kern="1200" dirty="0" err="1" smtClean="0"/>
            <a:t>późn</a:t>
          </a:r>
          <a:r>
            <a:rPr lang="pl-PL" sz="2200" kern="1200" dirty="0" smtClean="0"/>
            <a:t>. zm.)</a:t>
          </a:r>
          <a:endParaRPr lang="pl-PL" sz="2200" kern="1200" dirty="0"/>
        </a:p>
      </dsp:txBody>
      <dsp:txXfrm>
        <a:off x="42722" y="1766634"/>
        <a:ext cx="7475396" cy="789716"/>
      </dsp:txXfrm>
    </dsp:sp>
    <dsp:sp modelId="{9CA08343-CB55-404D-ABA4-9D2627B43FB2}">
      <dsp:nvSpPr>
        <dsp:cNvPr id="0" name=""/>
        <dsp:cNvSpPr/>
      </dsp:nvSpPr>
      <dsp:spPr>
        <a:xfrm>
          <a:off x="0" y="2599072"/>
          <a:ext cx="7560840" cy="15028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057" tIns="27940" rIns="156464" bIns="27940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700" kern="1200" dirty="0" smtClean="0"/>
            <a:t>art. 21 pkt. 1 – do zadań samorządu województwa należy opracowanie, aktualizowanie i realizacja strategii wojewódzkiej w zakresie polityki społecznej będącej integralną częścią strategii rozwoju województwa obejmującej w szczególności programy: przeciwdziałania wykluczeniu społecznemu, (…), pomocy społecznej, (…) – po konsultacji z powiatami</a:t>
          </a:r>
          <a:endParaRPr lang="pl-PL" sz="1700" kern="1200" dirty="0"/>
        </a:p>
      </dsp:txBody>
      <dsp:txXfrm>
        <a:off x="0" y="2599072"/>
        <a:ext cx="7560840" cy="150282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5CFB56-1D72-48FF-B83B-D1E904353C04}">
      <dsp:nvSpPr>
        <dsp:cNvPr id="0" name=""/>
        <dsp:cNvSpPr/>
      </dsp:nvSpPr>
      <dsp:spPr>
        <a:xfrm>
          <a:off x="-3938482" y="-608944"/>
          <a:ext cx="4726865" cy="4726865"/>
        </a:xfrm>
        <a:prstGeom prst="blockArc">
          <a:avLst>
            <a:gd name="adj1" fmla="val 18900000"/>
            <a:gd name="adj2" fmla="val 2700000"/>
            <a:gd name="adj3" fmla="val 457"/>
          </a:avLst>
        </a:pr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805767-2D88-4DBE-9259-3C3951E7289A}">
      <dsp:nvSpPr>
        <dsp:cNvPr id="0" name=""/>
        <dsp:cNvSpPr/>
      </dsp:nvSpPr>
      <dsp:spPr>
        <a:xfrm>
          <a:off x="645037" y="501292"/>
          <a:ext cx="6113769" cy="100244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5690" tIns="66040" rIns="66040" bIns="6604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- liczba rodzin objętych poradnictwem specjalistycznym</a:t>
          </a:r>
          <a:endParaRPr lang="pl-PL" sz="2600" kern="1200" dirty="0"/>
        </a:p>
      </dsp:txBody>
      <dsp:txXfrm>
        <a:off x="645037" y="501292"/>
        <a:ext cx="6113769" cy="1002444"/>
      </dsp:txXfrm>
    </dsp:sp>
    <dsp:sp modelId="{E775AC52-FEC7-4025-8661-DEAB8F09AD73}">
      <dsp:nvSpPr>
        <dsp:cNvPr id="0" name=""/>
        <dsp:cNvSpPr/>
      </dsp:nvSpPr>
      <dsp:spPr>
        <a:xfrm>
          <a:off x="18509" y="375986"/>
          <a:ext cx="1253055" cy="1253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382611-4721-4A03-BD0A-CDBEB60D860D}">
      <dsp:nvSpPr>
        <dsp:cNvPr id="0" name=""/>
        <dsp:cNvSpPr/>
      </dsp:nvSpPr>
      <dsp:spPr>
        <a:xfrm>
          <a:off x="645037" y="2005239"/>
          <a:ext cx="6113769" cy="1002444"/>
        </a:xfrm>
        <a:prstGeom prst="rect">
          <a:avLst/>
        </a:prstGeom>
        <a:solidFill>
          <a:schemeClr val="accent5">
            <a:hueOff val="305643"/>
            <a:satOff val="61137"/>
            <a:lumOff val="1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95690" tIns="66040" rIns="66040" bIns="6604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/>
            <a:t>- liczba działań realizowanych w ramach Podlaskich Dni Rodziny</a:t>
          </a:r>
          <a:endParaRPr lang="pl-PL" sz="2600" kern="1200" dirty="0"/>
        </a:p>
      </dsp:txBody>
      <dsp:txXfrm>
        <a:off x="645037" y="2005239"/>
        <a:ext cx="6113769" cy="1002444"/>
      </dsp:txXfrm>
    </dsp:sp>
    <dsp:sp modelId="{EE252B85-5C18-4C94-91E5-01181DBD2F63}">
      <dsp:nvSpPr>
        <dsp:cNvPr id="0" name=""/>
        <dsp:cNvSpPr/>
      </dsp:nvSpPr>
      <dsp:spPr>
        <a:xfrm>
          <a:off x="18509" y="1879934"/>
          <a:ext cx="1253055" cy="1253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305643"/>
              <a:satOff val="61137"/>
              <a:lumOff val="14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327367-1993-44C9-852A-02B1A75AC196}">
      <dsp:nvSpPr>
        <dsp:cNvPr id="0" name=""/>
        <dsp:cNvSpPr/>
      </dsp:nvSpPr>
      <dsp:spPr>
        <a:xfrm>
          <a:off x="0" y="157150"/>
          <a:ext cx="7200916" cy="43173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smtClean="0"/>
            <a:t>DZIAŁANIA:</a:t>
          </a:r>
          <a:endParaRPr lang="pl-PL" sz="1800" kern="1200"/>
        </a:p>
      </dsp:txBody>
      <dsp:txXfrm>
        <a:off x="21075" y="178225"/>
        <a:ext cx="7158766" cy="389580"/>
      </dsp:txXfrm>
    </dsp:sp>
    <dsp:sp modelId="{50B609B9-07F6-4AF0-9C06-7BBE47C0014E}">
      <dsp:nvSpPr>
        <dsp:cNvPr id="0" name=""/>
        <dsp:cNvSpPr/>
      </dsp:nvSpPr>
      <dsp:spPr>
        <a:xfrm>
          <a:off x="0" y="588880"/>
          <a:ext cx="7200916" cy="3502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29" tIns="22860" rIns="128016" bIns="22860" numCol="1" spcCol="1270" anchor="t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400" kern="1200" dirty="0" smtClean="0"/>
            <a:t>2.1. Wspieranie inicjatyw promujących kształcenie, edukację i integrację ludzi starszych, w tym Uniwersytetów III Wieku.</a:t>
          </a:r>
          <a:endParaRPr lang="pl-PL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400" kern="1200" dirty="0" smtClean="0"/>
            <a:t>2.2. Inicjowanie, organizacja i wsparcie imprez kulturalnych oraz integracyjnych dla osób starszych.</a:t>
          </a:r>
          <a:endParaRPr lang="pl-PL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400" kern="1200" dirty="0" smtClean="0"/>
            <a:t>2.3. Promowanie, wspieranie i organizowanie działań, akcji, kampanii informacyjnych o zjawisku starzenia się, „dobrych praktykach” i pozytywnym wizerunku osób starszych.</a:t>
          </a:r>
          <a:endParaRPr lang="pl-PL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400" kern="1200" dirty="0" smtClean="0"/>
            <a:t>2.3. Wspieranie programów lokalnych przeciwdziałających izolacji i samotności ludzi starszych, w szczególności na terenach małych miejscowości.</a:t>
          </a:r>
          <a:endParaRPr lang="pl-PL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400" kern="1200" dirty="0" smtClean="0"/>
            <a:t>2.4. Promowanie i wspieranie integracji międzypokoleniowej.</a:t>
          </a:r>
          <a:endParaRPr lang="pl-PL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400" kern="1200" dirty="0" smtClean="0"/>
            <a:t>2.5. Wspieranie podmiotów świadczących usługi opiekuńcze i specjalistyczne.</a:t>
          </a:r>
          <a:endParaRPr lang="pl-PL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400" kern="1200" dirty="0" smtClean="0"/>
            <a:t>2.6. Podnoszenie standardu i dostępności do usług społecznych świadczonych na rzecz osób starszych.</a:t>
          </a:r>
          <a:endParaRPr lang="pl-PL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400" kern="1200" dirty="0" smtClean="0"/>
            <a:t>2.7. Badania dotyczące monitorowania sytuacji i potrzeb osób starszych w województwie podlaskim.</a:t>
          </a:r>
          <a:endParaRPr lang="pl-PL" sz="1400" kern="1200" dirty="0"/>
        </a:p>
      </dsp:txBody>
      <dsp:txXfrm>
        <a:off x="0" y="588880"/>
        <a:ext cx="7200916" cy="350244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178514-46CB-4CFD-B9DA-26781BF924BF}">
      <dsp:nvSpPr>
        <dsp:cNvPr id="0" name=""/>
        <dsp:cNvSpPr/>
      </dsp:nvSpPr>
      <dsp:spPr>
        <a:xfrm>
          <a:off x="-4426661" y="-678917"/>
          <a:ext cx="5273631" cy="5273631"/>
        </a:xfrm>
        <a:prstGeom prst="blockArc">
          <a:avLst>
            <a:gd name="adj1" fmla="val 18900000"/>
            <a:gd name="adj2" fmla="val 2700000"/>
            <a:gd name="adj3" fmla="val 410"/>
          </a:avLst>
        </a:pr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34D88F-E12D-4254-9D0C-CF3BF4A07698}">
      <dsp:nvSpPr>
        <dsp:cNvPr id="0" name=""/>
        <dsp:cNvSpPr/>
      </dsp:nvSpPr>
      <dsp:spPr>
        <a:xfrm>
          <a:off x="544704" y="391579"/>
          <a:ext cx="6179766" cy="78315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1633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- liczba osób objętych usługami opiekuńczymi i specjalistycznymi</a:t>
          </a:r>
          <a:endParaRPr lang="pl-PL" sz="2300" kern="1200" dirty="0"/>
        </a:p>
      </dsp:txBody>
      <dsp:txXfrm>
        <a:off x="544704" y="391579"/>
        <a:ext cx="6179766" cy="783159"/>
      </dsp:txXfrm>
    </dsp:sp>
    <dsp:sp modelId="{A5898A3D-1F57-4A27-A087-AFC3F8ADFD0D}">
      <dsp:nvSpPr>
        <dsp:cNvPr id="0" name=""/>
        <dsp:cNvSpPr/>
      </dsp:nvSpPr>
      <dsp:spPr>
        <a:xfrm>
          <a:off x="55230" y="293684"/>
          <a:ext cx="978949" cy="9789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2818E6-5982-46A3-8509-503FA39BAF96}">
      <dsp:nvSpPr>
        <dsp:cNvPr id="0" name=""/>
        <dsp:cNvSpPr/>
      </dsp:nvSpPr>
      <dsp:spPr>
        <a:xfrm>
          <a:off x="829383" y="1566318"/>
          <a:ext cx="5895087" cy="783159"/>
        </a:xfrm>
        <a:prstGeom prst="rect">
          <a:avLst/>
        </a:prstGeom>
        <a:solidFill>
          <a:schemeClr val="accent5">
            <a:hueOff val="152821"/>
            <a:satOff val="30568"/>
            <a:lumOff val="705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1633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- liczba Uniwersytetów Trzeciego Wieku</a:t>
          </a:r>
          <a:endParaRPr lang="pl-PL" sz="2300" kern="1200" dirty="0"/>
        </a:p>
      </dsp:txBody>
      <dsp:txXfrm>
        <a:off x="829383" y="1566318"/>
        <a:ext cx="5895087" cy="783159"/>
      </dsp:txXfrm>
    </dsp:sp>
    <dsp:sp modelId="{C5D3885B-B2CC-4A02-BFB1-65F9801B1D3F}">
      <dsp:nvSpPr>
        <dsp:cNvPr id="0" name=""/>
        <dsp:cNvSpPr/>
      </dsp:nvSpPr>
      <dsp:spPr>
        <a:xfrm>
          <a:off x="339908" y="1468423"/>
          <a:ext cx="978949" cy="9789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152821"/>
              <a:satOff val="30568"/>
              <a:lumOff val="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0AF552-5CB5-4F53-995A-AAB9E5D525D0}">
      <dsp:nvSpPr>
        <dsp:cNvPr id="0" name=""/>
        <dsp:cNvSpPr/>
      </dsp:nvSpPr>
      <dsp:spPr>
        <a:xfrm>
          <a:off x="544704" y="2741057"/>
          <a:ext cx="6179766" cy="783159"/>
        </a:xfrm>
        <a:prstGeom prst="rect">
          <a:avLst/>
        </a:prstGeom>
        <a:solidFill>
          <a:schemeClr val="accent5">
            <a:hueOff val="305643"/>
            <a:satOff val="61137"/>
            <a:lumOff val="1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1633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kern="1200" dirty="0" smtClean="0"/>
            <a:t>- liczba badań dotyczących osób starszych</a:t>
          </a:r>
          <a:endParaRPr lang="pl-PL" sz="2300" kern="1200" dirty="0"/>
        </a:p>
      </dsp:txBody>
      <dsp:txXfrm>
        <a:off x="544704" y="2741057"/>
        <a:ext cx="6179766" cy="783159"/>
      </dsp:txXfrm>
    </dsp:sp>
    <dsp:sp modelId="{9753049B-D8F9-4A64-9D1D-EF94B209CDAD}">
      <dsp:nvSpPr>
        <dsp:cNvPr id="0" name=""/>
        <dsp:cNvSpPr/>
      </dsp:nvSpPr>
      <dsp:spPr>
        <a:xfrm>
          <a:off x="55230" y="2643162"/>
          <a:ext cx="978949" cy="97894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305643"/>
              <a:satOff val="61137"/>
              <a:lumOff val="14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2C449E-F32F-4A75-BBA8-C959D1C401B2}">
      <dsp:nvSpPr>
        <dsp:cNvPr id="0" name=""/>
        <dsp:cNvSpPr/>
      </dsp:nvSpPr>
      <dsp:spPr>
        <a:xfrm>
          <a:off x="2159086" y="-192085"/>
          <a:ext cx="3168468" cy="3015346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/>
            <a:t>Cel operacyjny 1. </a:t>
          </a:r>
          <a:r>
            <a:rPr lang="pl-PL" sz="1700" b="0" kern="1200" dirty="0" smtClean="0"/>
            <a:t>Ograniczenie skali zjawiska wykluczenia społecznego</a:t>
          </a:r>
          <a:endParaRPr lang="pl-PL" sz="1700" b="0" kern="1200" dirty="0"/>
        </a:p>
      </dsp:txBody>
      <dsp:txXfrm>
        <a:off x="2581549" y="335599"/>
        <a:ext cx="2323543" cy="1356905"/>
      </dsp:txXfrm>
    </dsp:sp>
    <dsp:sp modelId="{F1BAC8C9-88A6-4185-B205-C4FBE791746B}">
      <dsp:nvSpPr>
        <dsp:cNvPr id="0" name=""/>
        <dsp:cNvSpPr/>
      </dsp:nvSpPr>
      <dsp:spPr>
        <a:xfrm>
          <a:off x="3163178" y="1440167"/>
          <a:ext cx="3062231" cy="3045206"/>
        </a:xfrm>
        <a:prstGeom prst="ellipse">
          <a:avLst/>
        </a:prstGeom>
        <a:solidFill>
          <a:schemeClr val="accent5">
            <a:alpha val="50000"/>
            <a:hueOff val="152821"/>
            <a:satOff val="30568"/>
            <a:lumOff val="705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/>
            <a:t>Cel operacyjny 2. </a:t>
          </a:r>
          <a:r>
            <a:rPr lang="pl-PL" sz="1600" b="0" kern="1200" dirty="0" smtClean="0"/>
            <a:t>Rozwój aktywnych form pomocy i integracji społecznej</a:t>
          </a:r>
          <a:endParaRPr lang="pl-PL" sz="1600" b="0" kern="1200" dirty="0"/>
        </a:p>
      </dsp:txBody>
      <dsp:txXfrm>
        <a:off x="4099711" y="2226845"/>
        <a:ext cx="1837339" cy="1674863"/>
      </dsp:txXfrm>
    </dsp:sp>
    <dsp:sp modelId="{F8C7E109-4EF0-40B7-8770-E288B246672D}">
      <dsp:nvSpPr>
        <dsp:cNvPr id="0" name=""/>
        <dsp:cNvSpPr/>
      </dsp:nvSpPr>
      <dsp:spPr>
        <a:xfrm>
          <a:off x="1119521" y="1340967"/>
          <a:ext cx="3345652" cy="3243606"/>
        </a:xfrm>
        <a:prstGeom prst="ellipse">
          <a:avLst/>
        </a:prstGeom>
        <a:solidFill>
          <a:schemeClr val="accent5">
            <a:alpha val="50000"/>
            <a:hueOff val="305643"/>
            <a:satOff val="61137"/>
            <a:lumOff val="1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b="1" kern="1200" dirty="0" smtClean="0"/>
            <a:t>Cel operacyjny 3</a:t>
          </a:r>
          <a:r>
            <a:rPr lang="pl-PL" sz="1500" b="0" kern="1200" dirty="0" smtClean="0"/>
            <a:t>. Wspieranie rozwoju zasobów pomocy społecznej i wsparcia rodziny </a:t>
          </a:r>
          <a:endParaRPr lang="pl-PL" sz="1500" b="0" kern="1200" dirty="0"/>
        </a:p>
      </dsp:txBody>
      <dsp:txXfrm>
        <a:off x="1434570" y="2178898"/>
        <a:ext cx="2007391" cy="178398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2ED9AE-8324-4BDD-BECA-309B1BEC454B}">
      <dsp:nvSpPr>
        <dsp:cNvPr id="0" name=""/>
        <dsp:cNvSpPr/>
      </dsp:nvSpPr>
      <dsp:spPr>
        <a:xfrm>
          <a:off x="0" y="47868"/>
          <a:ext cx="6984892" cy="4557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b="1" kern="1200" smtClean="0"/>
            <a:t>DZIAŁANIA:</a:t>
          </a:r>
          <a:endParaRPr lang="pl-PL" sz="1900" kern="1200"/>
        </a:p>
      </dsp:txBody>
      <dsp:txXfrm>
        <a:off x="22246" y="70114"/>
        <a:ext cx="6940400" cy="411223"/>
      </dsp:txXfrm>
    </dsp:sp>
    <dsp:sp modelId="{D948870B-62BF-453A-BB73-63B60FCDC696}">
      <dsp:nvSpPr>
        <dsp:cNvPr id="0" name=""/>
        <dsp:cNvSpPr/>
      </dsp:nvSpPr>
      <dsp:spPr>
        <a:xfrm>
          <a:off x="0" y="503583"/>
          <a:ext cx="6984892" cy="3697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1770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500" kern="1200" dirty="0" smtClean="0"/>
            <a:t>1.1. Inspirowanie, wdrażanie i promowanie nowych rozwiązań w zakresie aktywizacji, integracji oraz reintegracji społecznej i zawodowej osób i rodzin zagrożonych wykluczeniem społecznym. </a:t>
          </a:r>
          <a:endParaRPr lang="pl-PL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500" kern="1200" dirty="0" smtClean="0"/>
            <a:t>1.2. Wspieranie rozwoju poradnictwa i usług specjalistycznych dla osób zagrożonych wykluczeniem społecznym.</a:t>
          </a:r>
          <a:endParaRPr lang="pl-PL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500" kern="1200" dirty="0" smtClean="0"/>
            <a:t>1.3. Promowanie i wdrażanie różnych form i  metod pracy socjalnej. </a:t>
          </a:r>
          <a:endParaRPr lang="pl-PL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500" kern="1200" dirty="0" smtClean="0"/>
            <a:t>1.4. Promowanie „dobrych praktyk” i rozwiązań środowiskowych na rzecz aktywności i usamodzielniania rodzin.</a:t>
          </a:r>
          <a:endParaRPr lang="pl-PL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500" kern="1200" dirty="0" smtClean="0"/>
            <a:t>1.5. Wspieranie działań na rzecz osób zagrożonych wykluczeniem społecznym, w tym ubóstwem.</a:t>
          </a:r>
          <a:endParaRPr lang="pl-PL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500" kern="1200" dirty="0" smtClean="0"/>
            <a:t>1.6. Integrowanie, współpraca oraz koordynowanie działań instytucji i organizacji istotnych dla zaspokajania potrzeb społeczności lokalnych, w tym aktywizacja osób i rodzin korzystających z pomocy społecznej. </a:t>
          </a:r>
          <a:endParaRPr lang="pl-PL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500" kern="1200" dirty="0" smtClean="0"/>
            <a:t>1.7. Identyfikacja, diagnozowanie, badanie i monitorowanie natężenia wybranych problemów społecznych w województwie podlaskim.</a:t>
          </a:r>
          <a:endParaRPr lang="pl-PL" sz="1500" kern="1200" dirty="0"/>
        </a:p>
      </dsp:txBody>
      <dsp:txXfrm>
        <a:off x="0" y="503583"/>
        <a:ext cx="6984892" cy="369702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9ABE2F-584E-43F2-B0F2-305F339D515D}">
      <dsp:nvSpPr>
        <dsp:cNvPr id="0" name=""/>
        <dsp:cNvSpPr/>
      </dsp:nvSpPr>
      <dsp:spPr>
        <a:xfrm>
          <a:off x="-5128918" y="-785678"/>
          <a:ext cx="6107861" cy="6107861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E4ED0E-9BAF-4A2B-9C04-F4845C3767D1}">
      <dsp:nvSpPr>
        <dsp:cNvPr id="0" name=""/>
        <dsp:cNvSpPr/>
      </dsp:nvSpPr>
      <dsp:spPr>
        <a:xfrm>
          <a:off x="428200" y="283440"/>
          <a:ext cx="6566050" cy="56724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0250" tIns="43180" rIns="43180" bIns="4318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- liczba rodzin objętych pracą socjalną</a:t>
          </a:r>
          <a:endParaRPr lang="pl-PL" sz="1700" kern="1200" dirty="0"/>
        </a:p>
      </dsp:txBody>
      <dsp:txXfrm>
        <a:off x="428200" y="283440"/>
        <a:ext cx="6566050" cy="567244"/>
      </dsp:txXfrm>
    </dsp:sp>
    <dsp:sp modelId="{721713D8-8898-4820-A745-E6FEDE169621}">
      <dsp:nvSpPr>
        <dsp:cNvPr id="0" name=""/>
        <dsp:cNvSpPr/>
      </dsp:nvSpPr>
      <dsp:spPr>
        <a:xfrm>
          <a:off x="73672" y="212535"/>
          <a:ext cx="709055" cy="709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F8CC26-56C0-49BE-B691-48A80196BE2F}">
      <dsp:nvSpPr>
        <dsp:cNvPr id="0" name=""/>
        <dsp:cNvSpPr/>
      </dsp:nvSpPr>
      <dsp:spPr>
        <a:xfrm>
          <a:off x="834671" y="1134035"/>
          <a:ext cx="6159579" cy="567244"/>
        </a:xfrm>
        <a:prstGeom prst="rect">
          <a:avLst/>
        </a:prstGeom>
        <a:solidFill>
          <a:schemeClr val="accent5">
            <a:hueOff val="76411"/>
            <a:satOff val="15284"/>
            <a:lumOff val="35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0250" tIns="43180" rIns="43180" bIns="4318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- liczba osób z zawartym kontraktem socjalnym</a:t>
          </a:r>
          <a:endParaRPr lang="pl-PL" sz="1700" kern="1200" dirty="0"/>
        </a:p>
      </dsp:txBody>
      <dsp:txXfrm>
        <a:off x="834671" y="1134035"/>
        <a:ext cx="6159579" cy="567244"/>
      </dsp:txXfrm>
    </dsp:sp>
    <dsp:sp modelId="{5D764D23-27B3-4F7B-8FCD-15FE04FD4DB4}">
      <dsp:nvSpPr>
        <dsp:cNvPr id="0" name=""/>
        <dsp:cNvSpPr/>
      </dsp:nvSpPr>
      <dsp:spPr>
        <a:xfrm>
          <a:off x="480143" y="1063129"/>
          <a:ext cx="709055" cy="709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76411"/>
              <a:satOff val="15284"/>
              <a:lumOff val="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81DDDB-4C88-4E76-A1F9-0C8385BD418B}">
      <dsp:nvSpPr>
        <dsp:cNvPr id="0" name=""/>
        <dsp:cNvSpPr/>
      </dsp:nvSpPr>
      <dsp:spPr>
        <a:xfrm>
          <a:off x="959425" y="1984629"/>
          <a:ext cx="6034825" cy="567244"/>
        </a:xfrm>
        <a:prstGeom prst="rect">
          <a:avLst/>
        </a:prstGeom>
        <a:solidFill>
          <a:schemeClr val="accent5">
            <a:hueOff val="152821"/>
            <a:satOff val="30568"/>
            <a:lumOff val="705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0250" tIns="43180" rIns="43180" bIns="4318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- liczba osób objętych indywidualnym programem pomocy </a:t>
          </a:r>
          <a:endParaRPr lang="pl-PL" sz="1700" kern="1200" dirty="0"/>
        </a:p>
      </dsp:txBody>
      <dsp:txXfrm>
        <a:off x="959425" y="1984629"/>
        <a:ext cx="6034825" cy="567244"/>
      </dsp:txXfrm>
    </dsp:sp>
    <dsp:sp modelId="{7218AC5A-2615-4ECE-BC70-7B3F885910B9}">
      <dsp:nvSpPr>
        <dsp:cNvPr id="0" name=""/>
        <dsp:cNvSpPr/>
      </dsp:nvSpPr>
      <dsp:spPr>
        <a:xfrm>
          <a:off x="604897" y="1913724"/>
          <a:ext cx="709055" cy="709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152821"/>
              <a:satOff val="30568"/>
              <a:lumOff val="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C75271-FEB0-4BDC-894C-F2A92DC14F43}">
      <dsp:nvSpPr>
        <dsp:cNvPr id="0" name=""/>
        <dsp:cNvSpPr/>
      </dsp:nvSpPr>
      <dsp:spPr>
        <a:xfrm>
          <a:off x="834671" y="2835224"/>
          <a:ext cx="6159579" cy="567244"/>
        </a:xfrm>
        <a:prstGeom prst="rect">
          <a:avLst/>
        </a:prstGeom>
        <a:solidFill>
          <a:schemeClr val="accent5">
            <a:hueOff val="229232"/>
            <a:satOff val="45853"/>
            <a:lumOff val="1058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0250" tIns="43180" rIns="43180" bIns="4318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- liczba badań monitorujących natężenie problemów społecznych</a:t>
          </a:r>
          <a:endParaRPr lang="pl-PL" sz="1700" kern="1200" dirty="0"/>
        </a:p>
      </dsp:txBody>
      <dsp:txXfrm>
        <a:off x="834671" y="2835224"/>
        <a:ext cx="6159579" cy="567244"/>
      </dsp:txXfrm>
    </dsp:sp>
    <dsp:sp modelId="{C6BF19AB-D476-41C2-B852-39B062C867F2}">
      <dsp:nvSpPr>
        <dsp:cNvPr id="0" name=""/>
        <dsp:cNvSpPr/>
      </dsp:nvSpPr>
      <dsp:spPr>
        <a:xfrm>
          <a:off x="480143" y="2764318"/>
          <a:ext cx="709055" cy="709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229232"/>
              <a:satOff val="45853"/>
              <a:lumOff val="105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E16E5B-B9FC-4954-96E8-E866FAC83096}">
      <dsp:nvSpPr>
        <dsp:cNvPr id="0" name=""/>
        <dsp:cNvSpPr/>
      </dsp:nvSpPr>
      <dsp:spPr>
        <a:xfrm>
          <a:off x="428200" y="3685818"/>
          <a:ext cx="6566050" cy="567244"/>
        </a:xfrm>
        <a:prstGeom prst="rect">
          <a:avLst/>
        </a:prstGeom>
        <a:solidFill>
          <a:schemeClr val="accent5">
            <a:hueOff val="305643"/>
            <a:satOff val="61137"/>
            <a:lumOff val="1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0250" tIns="43180" rIns="43180" bIns="4318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- liczba osób zagrożonych ubóstwem lub wykluczeniem społecznym</a:t>
          </a:r>
          <a:endParaRPr lang="pl-PL" sz="1700" kern="1200" dirty="0"/>
        </a:p>
      </dsp:txBody>
      <dsp:txXfrm>
        <a:off x="428200" y="3685818"/>
        <a:ext cx="6566050" cy="567244"/>
      </dsp:txXfrm>
    </dsp:sp>
    <dsp:sp modelId="{AD9D7170-15BB-4F3D-85DF-3397F3F9049E}">
      <dsp:nvSpPr>
        <dsp:cNvPr id="0" name=""/>
        <dsp:cNvSpPr/>
      </dsp:nvSpPr>
      <dsp:spPr>
        <a:xfrm>
          <a:off x="73672" y="3614913"/>
          <a:ext cx="709055" cy="709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305643"/>
              <a:satOff val="61137"/>
              <a:lumOff val="14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9E64EB-4467-43D2-85FE-C44EE5F700CC}">
      <dsp:nvSpPr>
        <dsp:cNvPr id="0" name=""/>
        <dsp:cNvSpPr/>
      </dsp:nvSpPr>
      <dsp:spPr>
        <a:xfrm>
          <a:off x="0" y="15720"/>
          <a:ext cx="6777317" cy="55165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b="1" kern="1200" smtClean="0"/>
            <a:t>DZIAŁANIA:</a:t>
          </a:r>
          <a:endParaRPr lang="pl-PL" sz="2300" kern="1200"/>
        </a:p>
      </dsp:txBody>
      <dsp:txXfrm>
        <a:off x="26930" y="42650"/>
        <a:ext cx="6723457" cy="497795"/>
      </dsp:txXfrm>
    </dsp:sp>
    <dsp:sp modelId="{3C11FA74-EBE5-448B-9CA2-A57760A66290}">
      <dsp:nvSpPr>
        <dsp:cNvPr id="0" name=""/>
        <dsp:cNvSpPr/>
      </dsp:nvSpPr>
      <dsp:spPr>
        <a:xfrm>
          <a:off x="0" y="567375"/>
          <a:ext cx="6777317" cy="3332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180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800" kern="1200" dirty="0" smtClean="0"/>
            <a:t>2.1. Inspirowanie, wdrażanie i promowanie nowych rozwiązań w zakresie aktywizacji, integracji  w środowiskach lokalnych, gminach i powiatach. </a:t>
          </a:r>
          <a:endParaRPr lang="pl-P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800" kern="1200" dirty="0" smtClean="0"/>
            <a:t>2.2. Wspieranie, organizacja i upowszechnianie działań/programów/projektów systemowych  i lokalnych w zakresie aktywnej integracji.</a:t>
          </a:r>
          <a:endParaRPr lang="pl-P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800" kern="1200" dirty="0" smtClean="0"/>
            <a:t>2.3. Wspieranie lokalnych samorządów, instytucji i podmiotów w pozyskiwaniu środków na rozwój usług socjalnych oraz aktywnej integracji.</a:t>
          </a:r>
          <a:endParaRPr lang="pl-P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800" kern="1200" dirty="0" smtClean="0"/>
            <a:t>2.4. Wspieranie rozwoju partnerskiej współpracy na rzecz osób i rodzin zagrożonych wykluczeniem społecznym.</a:t>
          </a:r>
          <a:endParaRPr lang="pl-PL" sz="1800" kern="1200" dirty="0"/>
        </a:p>
      </dsp:txBody>
      <dsp:txXfrm>
        <a:off x="0" y="567375"/>
        <a:ext cx="6777317" cy="333270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337FB0-3023-4CFC-BEDA-5404087C5FC3}">
      <dsp:nvSpPr>
        <dsp:cNvPr id="0" name=""/>
        <dsp:cNvSpPr/>
      </dsp:nvSpPr>
      <dsp:spPr>
        <a:xfrm>
          <a:off x="-4363799" y="-674210"/>
          <a:ext cx="5236852" cy="5236852"/>
        </a:xfrm>
        <a:prstGeom prst="blockArc">
          <a:avLst>
            <a:gd name="adj1" fmla="val 18900000"/>
            <a:gd name="adj2" fmla="val 2700000"/>
            <a:gd name="adj3" fmla="val 412"/>
          </a:avLst>
        </a:pr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86D8FF-4103-4B98-BD1F-8E8C29EBB109}">
      <dsp:nvSpPr>
        <dsp:cNvPr id="0" name=""/>
        <dsp:cNvSpPr/>
      </dsp:nvSpPr>
      <dsp:spPr>
        <a:xfrm>
          <a:off x="714791" y="555501"/>
          <a:ext cx="6042014" cy="111084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1735" tIns="63500" rIns="63500" bIns="6350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- liczba realizowanych projektów współfinansowanych z EFS</a:t>
          </a:r>
          <a:endParaRPr lang="pl-PL" sz="2500" kern="1200" dirty="0"/>
        </a:p>
      </dsp:txBody>
      <dsp:txXfrm>
        <a:off x="714791" y="555501"/>
        <a:ext cx="6042014" cy="1110847"/>
      </dsp:txXfrm>
    </dsp:sp>
    <dsp:sp modelId="{3C1F9BD7-2D88-4EB9-864A-5B141A8F3DB3}">
      <dsp:nvSpPr>
        <dsp:cNvPr id="0" name=""/>
        <dsp:cNvSpPr/>
      </dsp:nvSpPr>
      <dsp:spPr>
        <a:xfrm>
          <a:off x="20511" y="416645"/>
          <a:ext cx="1388559" cy="13885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1D3429-DABA-45C7-9981-D0F5EF22E60F}">
      <dsp:nvSpPr>
        <dsp:cNvPr id="0" name=""/>
        <dsp:cNvSpPr/>
      </dsp:nvSpPr>
      <dsp:spPr>
        <a:xfrm>
          <a:off x="714791" y="2222083"/>
          <a:ext cx="6042014" cy="1110847"/>
        </a:xfrm>
        <a:prstGeom prst="rect">
          <a:avLst/>
        </a:prstGeom>
        <a:solidFill>
          <a:schemeClr val="accent5">
            <a:hueOff val="305643"/>
            <a:satOff val="61137"/>
            <a:lumOff val="1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1735" tIns="63500" rIns="63500" bIns="6350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500" kern="1200" dirty="0" smtClean="0"/>
            <a:t>- liczba gmin realizująca projekty POKL </a:t>
          </a:r>
          <a:endParaRPr lang="pl-PL" sz="2500" kern="1200" dirty="0"/>
        </a:p>
      </dsp:txBody>
      <dsp:txXfrm>
        <a:off x="714791" y="2222083"/>
        <a:ext cx="6042014" cy="1110847"/>
      </dsp:txXfrm>
    </dsp:sp>
    <dsp:sp modelId="{B51CFC7D-F1A1-4D8B-9221-645D8CB9E86C}">
      <dsp:nvSpPr>
        <dsp:cNvPr id="0" name=""/>
        <dsp:cNvSpPr/>
      </dsp:nvSpPr>
      <dsp:spPr>
        <a:xfrm>
          <a:off x="20511" y="2083227"/>
          <a:ext cx="1388559" cy="13885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305643"/>
              <a:satOff val="61137"/>
              <a:lumOff val="14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65FC11-146B-4F0B-BEB2-3CBE38322419}">
      <dsp:nvSpPr>
        <dsp:cNvPr id="0" name=""/>
        <dsp:cNvSpPr/>
      </dsp:nvSpPr>
      <dsp:spPr>
        <a:xfrm>
          <a:off x="0" y="28873"/>
          <a:ext cx="6840876" cy="4557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b="1" kern="1200" smtClean="0"/>
            <a:t>DZIAŁANIA:</a:t>
          </a:r>
          <a:endParaRPr lang="pl-PL" sz="1900" kern="1200"/>
        </a:p>
      </dsp:txBody>
      <dsp:txXfrm>
        <a:off x="22246" y="51119"/>
        <a:ext cx="6796384" cy="411223"/>
      </dsp:txXfrm>
    </dsp:sp>
    <dsp:sp modelId="{C5908E98-0CBD-43E6-8E57-7493FBB21B91}">
      <dsp:nvSpPr>
        <dsp:cNvPr id="0" name=""/>
        <dsp:cNvSpPr/>
      </dsp:nvSpPr>
      <dsp:spPr>
        <a:xfrm>
          <a:off x="0" y="484588"/>
          <a:ext cx="6840876" cy="3618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98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500" kern="1200" dirty="0" smtClean="0"/>
            <a:t>3.1. Promowanie działań i wizerunku instytucji pomocy społecznej, ich zadań, kompetencji oraz dobrych praktyk w obszarze pomocy społecznej i aktywnej integracji.</a:t>
          </a:r>
          <a:endParaRPr lang="pl-PL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500" kern="1200" dirty="0" smtClean="0"/>
            <a:t>3.2. Wspieranie i inicjowanie gminnych, powiatowych i regionalnych form współpracy i wymiany doświadczeń w zakresie identyfikacji i rozwiązywania problemów społecznych.</a:t>
          </a:r>
          <a:endParaRPr lang="pl-PL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500" kern="1200" dirty="0" smtClean="0"/>
            <a:t>3.3. Organizowanie i wspieranie szkoleń, warsztatów, seminariów, konferencji, wizyt studyjnych dla kadr pomocy i integracji społecznej oraz wsparcia rodziny, w tym szkół, przedszkoli i rodziców.</a:t>
          </a:r>
          <a:endParaRPr lang="pl-PL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500" kern="1200" dirty="0" smtClean="0"/>
            <a:t>3.4. Profesjonalizacja kadry pomocy i integracji społecznej oraz wsparcia rodziny poprzez tworzenie warunków do podnoszenia kwalifikacji i umiejętności zawodowych (szkolenia, warsztaty, specjalizacje, praktyki).</a:t>
          </a:r>
          <a:endParaRPr lang="pl-PL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500" kern="1200" dirty="0" smtClean="0"/>
            <a:t>3.5. Organizacja </a:t>
          </a:r>
          <a:r>
            <a:rPr lang="pl-PL" sz="1500" kern="1200" dirty="0" err="1" smtClean="0"/>
            <a:t>superwizji</a:t>
          </a:r>
          <a:r>
            <a:rPr lang="pl-PL" sz="1500" kern="1200" dirty="0" smtClean="0"/>
            <a:t> pracy socjalnej oraz pomocy specjalistycznej dla kadr pomocy i integracji społecznej oraz wsparcia rodziny. </a:t>
          </a:r>
          <a:endParaRPr lang="pl-PL" sz="1500" kern="1200" dirty="0"/>
        </a:p>
      </dsp:txBody>
      <dsp:txXfrm>
        <a:off x="0" y="484588"/>
        <a:ext cx="6840876" cy="3618360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67AAE1-CCC1-4D27-959A-D9186A29F765}">
      <dsp:nvSpPr>
        <dsp:cNvPr id="0" name=""/>
        <dsp:cNvSpPr/>
      </dsp:nvSpPr>
      <dsp:spPr>
        <a:xfrm>
          <a:off x="-4717315" y="-728458"/>
          <a:ext cx="5660746" cy="5660746"/>
        </a:xfrm>
        <a:prstGeom prst="blockArc">
          <a:avLst>
            <a:gd name="adj1" fmla="val 18900000"/>
            <a:gd name="adj2" fmla="val 2700000"/>
            <a:gd name="adj3" fmla="val 382"/>
          </a:avLst>
        </a:prstGeom>
        <a:noFill/>
        <a:ln w="1587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84A78A-B5F1-4EBB-8F29-239C6A8EC290}">
      <dsp:nvSpPr>
        <dsp:cNvPr id="0" name=""/>
        <dsp:cNvSpPr/>
      </dsp:nvSpPr>
      <dsp:spPr>
        <a:xfrm>
          <a:off x="772768" y="600559"/>
          <a:ext cx="6261955" cy="120094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3254" tIns="48260" rIns="48260" bIns="4826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- liczba osób, które podniosły swoje kwalifikacje (kursy specjalistyczne /specjalizacje)</a:t>
          </a:r>
          <a:endParaRPr lang="pl-PL" sz="1900" kern="1200" dirty="0"/>
        </a:p>
      </dsp:txBody>
      <dsp:txXfrm>
        <a:off x="772768" y="600559"/>
        <a:ext cx="6261955" cy="1200949"/>
      </dsp:txXfrm>
    </dsp:sp>
    <dsp:sp modelId="{03B90F49-A0C7-4D1B-BA52-CE9A75148852}">
      <dsp:nvSpPr>
        <dsp:cNvPr id="0" name=""/>
        <dsp:cNvSpPr/>
      </dsp:nvSpPr>
      <dsp:spPr>
        <a:xfrm>
          <a:off x="22175" y="450440"/>
          <a:ext cx="1501187" cy="15011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A0B0F4-0A29-4D03-8F61-892075C249F2}">
      <dsp:nvSpPr>
        <dsp:cNvPr id="0" name=""/>
        <dsp:cNvSpPr/>
      </dsp:nvSpPr>
      <dsp:spPr>
        <a:xfrm>
          <a:off x="772768" y="2402320"/>
          <a:ext cx="6261955" cy="1200949"/>
        </a:xfrm>
        <a:prstGeom prst="rect">
          <a:avLst/>
        </a:prstGeom>
        <a:solidFill>
          <a:schemeClr val="accent5">
            <a:hueOff val="305643"/>
            <a:satOff val="61137"/>
            <a:lumOff val="1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3254" tIns="48260" rIns="48260" bIns="4826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- liczba zrealizowanych szkoleń/warsztatów/konferencji/wizyt studyjnych dla kadr pomocy i integracji społecznej oraz wsparcia rodziny</a:t>
          </a:r>
          <a:endParaRPr lang="pl-PL" sz="1900" kern="1200" dirty="0"/>
        </a:p>
      </dsp:txBody>
      <dsp:txXfrm>
        <a:off x="772768" y="2402320"/>
        <a:ext cx="6261955" cy="1200949"/>
      </dsp:txXfrm>
    </dsp:sp>
    <dsp:sp modelId="{4706BD86-BC98-4603-8AE6-789A2598E912}">
      <dsp:nvSpPr>
        <dsp:cNvPr id="0" name=""/>
        <dsp:cNvSpPr/>
      </dsp:nvSpPr>
      <dsp:spPr>
        <a:xfrm>
          <a:off x="22175" y="2252201"/>
          <a:ext cx="1501187" cy="150118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305643"/>
              <a:satOff val="61137"/>
              <a:lumOff val="1411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83320F-33CE-404E-B33B-DB3D5AAE291F}">
      <dsp:nvSpPr>
        <dsp:cNvPr id="0" name=""/>
        <dsp:cNvSpPr/>
      </dsp:nvSpPr>
      <dsp:spPr>
        <a:xfrm>
          <a:off x="0" y="82536"/>
          <a:ext cx="6984892" cy="10108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dirty="0" smtClean="0"/>
            <a:t>Ustawa z dnia 24 kwietnia 2003 r. o działalności pożytku publicznego i o wolontariacie (</a:t>
          </a:r>
          <a:r>
            <a:rPr lang="pl-PL" sz="1800" b="0" kern="1200" dirty="0" err="1" smtClean="0"/>
            <a:t>t.j</a:t>
          </a:r>
          <a:r>
            <a:rPr lang="pl-PL" sz="1800" b="0" kern="1200" dirty="0" smtClean="0"/>
            <a:t>. Dz. U. z 2010 nr 234 poz. 1536, z </a:t>
          </a:r>
          <a:r>
            <a:rPr lang="pl-PL" sz="1800" b="0" kern="1200" dirty="0" err="1" smtClean="0"/>
            <a:t>późn</a:t>
          </a:r>
          <a:r>
            <a:rPr lang="pl-PL" sz="1800" b="0" kern="1200" dirty="0" smtClean="0"/>
            <a:t>. zm.)</a:t>
          </a:r>
          <a:endParaRPr lang="pl-PL" sz="1800" b="0" kern="1200" dirty="0"/>
        </a:p>
      </dsp:txBody>
      <dsp:txXfrm>
        <a:off x="49347" y="131883"/>
        <a:ext cx="6886198" cy="912186"/>
      </dsp:txXfrm>
    </dsp:sp>
    <dsp:sp modelId="{7D7F5E1D-5A03-4525-A4FD-384ED690EFA0}">
      <dsp:nvSpPr>
        <dsp:cNvPr id="0" name=""/>
        <dsp:cNvSpPr/>
      </dsp:nvSpPr>
      <dsp:spPr>
        <a:xfrm>
          <a:off x="0" y="1145256"/>
          <a:ext cx="6984892" cy="1010880"/>
        </a:xfrm>
        <a:prstGeom prst="roundRect">
          <a:avLst/>
        </a:prstGeom>
        <a:solidFill>
          <a:schemeClr val="accent5">
            <a:hueOff val="101881"/>
            <a:satOff val="20379"/>
            <a:lumOff val="470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dirty="0" smtClean="0"/>
            <a:t>Ustawa z dnia 28 listopada 2003 r. o świadczeniach rodzinnych (</a:t>
          </a:r>
          <a:r>
            <a:rPr lang="pl-PL" sz="1800" b="0" kern="1200" dirty="0" err="1" smtClean="0"/>
            <a:t>t.j</a:t>
          </a:r>
          <a:r>
            <a:rPr lang="pl-PL" sz="1800" b="0" kern="1200" dirty="0" smtClean="0"/>
            <a:t>. Dz. U. z 2013 poz. 1456, z </a:t>
          </a:r>
          <a:r>
            <a:rPr lang="pl-PL" sz="1800" b="0" kern="1200" dirty="0" err="1" smtClean="0"/>
            <a:t>późn</a:t>
          </a:r>
          <a:r>
            <a:rPr lang="pl-PL" sz="1800" b="0" kern="1200" dirty="0" smtClean="0"/>
            <a:t>. zm.) </a:t>
          </a:r>
          <a:endParaRPr lang="pl-PL" sz="1800" b="0" kern="1200" dirty="0"/>
        </a:p>
      </dsp:txBody>
      <dsp:txXfrm>
        <a:off x="49347" y="1194603"/>
        <a:ext cx="6886198" cy="912186"/>
      </dsp:txXfrm>
    </dsp:sp>
    <dsp:sp modelId="{B0681B66-6111-448A-9865-5C678897695F}">
      <dsp:nvSpPr>
        <dsp:cNvPr id="0" name=""/>
        <dsp:cNvSpPr/>
      </dsp:nvSpPr>
      <dsp:spPr>
        <a:xfrm>
          <a:off x="0" y="2207976"/>
          <a:ext cx="6984892" cy="1010880"/>
        </a:xfrm>
        <a:prstGeom prst="roundRect">
          <a:avLst/>
        </a:prstGeom>
        <a:solidFill>
          <a:schemeClr val="accent5">
            <a:hueOff val="203762"/>
            <a:satOff val="40758"/>
            <a:lumOff val="941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dirty="0" smtClean="0"/>
            <a:t>Ustawa z dnia 13 czerwca 2003 r. o zatrudnieniu socjalnym (</a:t>
          </a:r>
          <a:r>
            <a:rPr lang="pl-PL" sz="1800" b="0" kern="1200" dirty="0" err="1" smtClean="0"/>
            <a:t>t.j</a:t>
          </a:r>
          <a:r>
            <a:rPr lang="pl-PL" sz="1800" b="0" kern="1200" dirty="0" smtClean="0"/>
            <a:t>. Dz. U. z  2011 nr 43 poz. 225, z późn.zm.)</a:t>
          </a:r>
          <a:endParaRPr lang="pl-PL" sz="1800" b="0" kern="1200" dirty="0"/>
        </a:p>
      </dsp:txBody>
      <dsp:txXfrm>
        <a:off x="49347" y="2257323"/>
        <a:ext cx="6886198" cy="912186"/>
      </dsp:txXfrm>
    </dsp:sp>
    <dsp:sp modelId="{AAD56C03-A323-4E19-AB4B-5AC7BF71A0E6}">
      <dsp:nvSpPr>
        <dsp:cNvPr id="0" name=""/>
        <dsp:cNvSpPr/>
      </dsp:nvSpPr>
      <dsp:spPr>
        <a:xfrm>
          <a:off x="0" y="3270696"/>
          <a:ext cx="6984892" cy="1010880"/>
        </a:xfrm>
        <a:prstGeom prst="roundRect">
          <a:avLst/>
        </a:prstGeom>
        <a:solidFill>
          <a:schemeClr val="accent5">
            <a:hueOff val="305643"/>
            <a:satOff val="61137"/>
            <a:lumOff val="1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dirty="0" smtClean="0"/>
            <a:t>Krajowy Program Przeciwdziałania Ubóstwu i Wykluczeniu Społecznemu 2020. Nowy wymiar aktywnej integracji</a:t>
          </a:r>
          <a:endParaRPr lang="pl-PL" sz="1800" b="0" kern="1200" dirty="0"/>
        </a:p>
      </dsp:txBody>
      <dsp:txXfrm>
        <a:off x="49347" y="3320043"/>
        <a:ext cx="6886198" cy="91218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6739A1-046F-4FA8-A811-3BAD0C0B84A3}">
      <dsp:nvSpPr>
        <dsp:cNvPr id="0" name=""/>
        <dsp:cNvSpPr/>
      </dsp:nvSpPr>
      <dsp:spPr>
        <a:xfrm>
          <a:off x="0" y="0"/>
          <a:ext cx="6856758" cy="42484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kern="1200" dirty="0" smtClean="0"/>
            <a:t>W pracach nad aktualizacją Programu uczestniczyli przedstawiciele środowisk działających w obszarze pomocy społecznej stanowiący grupę roboczą wchodzącą w skład </a:t>
          </a:r>
          <a:r>
            <a:rPr lang="pl-PL" sz="1900" b="1" i="1" kern="1200" dirty="0" smtClean="0"/>
            <a:t>Zespołu ds. monitoringu Wojewódzkiej Strategii Polityki Społecznej na lata 2010 – 2018 </a:t>
          </a:r>
          <a:r>
            <a:rPr lang="pl-PL" sz="1900" b="0" i="1" kern="1200" dirty="0" smtClean="0"/>
            <a:t>powołanego</a:t>
          </a:r>
          <a:r>
            <a:rPr lang="pl-PL" sz="1900" b="1" i="1" kern="1200" dirty="0" smtClean="0"/>
            <a:t> </a:t>
          </a:r>
          <a:r>
            <a:rPr lang="pl-PL" sz="1900" i="1" kern="1200" dirty="0" smtClean="0"/>
            <a:t>Uchwałą Nr XXXVIII/431/10 Sejmiku Województwa Podlaskiego z dnia 22 marca 2010 r.</a:t>
          </a:r>
          <a:endParaRPr lang="pl-PL" sz="1900" i="1" kern="1200" dirty="0"/>
        </a:p>
      </dsp:txBody>
      <dsp:txXfrm>
        <a:off x="0" y="0"/>
        <a:ext cx="6856758" cy="2294174"/>
      </dsp:txXfrm>
    </dsp:sp>
    <dsp:sp modelId="{BEC408C6-B6B5-4A84-B6FE-912555FE63A3}">
      <dsp:nvSpPr>
        <dsp:cNvPr id="0" name=""/>
        <dsp:cNvSpPr/>
      </dsp:nvSpPr>
      <dsp:spPr>
        <a:xfrm>
          <a:off x="0" y="2209205"/>
          <a:ext cx="6856758" cy="1954297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0" kern="1200" dirty="0" smtClean="0"/>
            <a:t>W tworzeniu Programu wzięto pod uwagę rekomendacje i wnioski zawarte</a:t>
          </a:r>
          <a:r>
            <a:rPr lang="pl-PL" sz="2000" b="0" i="1" kern="1200" dirty="0" smtClean="0"/>
            <a:t> </a:t>
          </a:r>
          <a:r>
            <a:rPr lang="pl-PL" sz="2000" b="0" kern="1200" dirty="0" smtClean="0"/>
            <a:t>w</a:t>
          </a:r>
          <a:r>
            <a:rPr lang="pl-PL" sz="2000" b="0" i="1" kern="1200" dirty="0" smtClean="0"/>
            <a:t> </a:t>
          </a:r>
          <a:r>
            <a:rPr lang="pl-PL" sz="2000" b="1" kern="1200" dirty="0" smtClean="0"/>
            <a:t>zaktualizowanej</a:t>
          </a:r>
          <a:r>
            <a:rPr lang="pl-PL" sz="2000" b="1" i="1" kern="1200" dirty="0" smtClean="0"/>
            <a:t> </a:t>
          </a:r>
          <a:r>
            <a:rPr lang="pl-PL" sz="2000" b="1" kern="1200" dirty="0" smtClean="0"/>
            <a:t>diagnozie obszaru pomocy społecznej </a:t>
          </a:r>
          <a:r>
            <a:rPr lang="pl-PL" sz="2000" b="0" kern="1200" dirty="0" smtClean="0"/>
            <a:t>przygotowanej na potrzeby</a:t>
          </a:r>
          <a:r>
            <a:rPr lang="pl-PL" sz="2000" b="0" i="1" kern="1200" dirty="0" smtClean="0"/>
            <a:t> </a:t>
          </a:r>
          <a:r>
            <a:rPr lang="pl-PL" sz="2000" b="1" i="1" kern="1200" dirty="0" smtClean="0"/>
            <a:t>Wojewódzkiej Strategii Polityki Społecznej na lata 2010 – 2018</a:t>
          </a:r>
          <a:r>
            <a:rPr lang="pl-PL" sz="2000" b="0" i="1" kern="1200" dirty="0" smtClean="0"/>
            <a:t> </a:t>
          </a:r>
          <a:r>
            <a:rPr lang="pl-PL" sz="2000" b="0" kern="1200" dirty="0" smtClean="0"/>
            <a:t>przez Obserwatorium Integracji Społecznej. </a:t>
          </a:r>
          <a:endParaRPr lang="pl-PL" sz="2000" b="0" kern="1200" dirty="0"/>
        </a:p>
      </dsp:txBody>
      <dsp:txXfrm>
        <a:off x="0" y="2209205"/>
        <a:ext cx="6856758" cy="19542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A0E8F8-C8A7-4C95-BC13-4305B71FC5C8}">
      <dsp:nvSpPr>
        <dsp:cNvPr id="0" name=""/>
        <dsp:cNvSpPr/>
      </dsp:nvSpPr>
      <dsp:spPr>
        <a:xfrm>
          <a:off x="0" y="66096"/>
          <a:ext cx="6856758" cy="17316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/>
            <a:t>8 października 2013 r.</a:t>
          </a:r>
          <a:r>
            <a:rPr lang="pl-PL" sz="2000" kern="1200" dirty="0" smtClean="0"/>
            <a:t> – podczas którego określono obszary strategiczne Programu, zaktualizowano cele i zadania na podstawie wniosków i rekomendacji wypracowanych po analizie materiałów diagnostycznych oraz danych zastanych</a:t>
          </a:r>
          <a:endParaRPr lang="pl-PL" sz="2000" kern="1200" dirty="0"/>
        </a:p>
      </dsp:txBody>
      <dsp:txXfrm>
        <a:off x="84530" y="150626"/>
        <a:ext cx="6687698" cy="1562540"/>
      </dsp:txXfrm>
    </dsp:sp>
    <dsp:sp modelId="{60B4699F-F4A3-4A49-AA42-898C307313A4}">
      <dsp:nvSpPr>
        <dsp:cNvPr id="0" name=""/>
        <dsp:cNvSpPr/>
      </dsp:nvSpPr>
      <dsp:spPr>
        <a:xfrm>
          <a:off x="0" y="1855296"/>
          <a:ext cx="6856758" cy="1731600"/>
        </a:xfrm>
        <a:prstGeom prst="roundRect">
          <a:avLst/>
        </a:prstGeom>
        <a:solidFill>
          <a:schemeClr val="accent5">
            <a:hueOff val="305643"/>
            <a:satOff val="61137"/>
            <a:lumOff val="1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b="1" kern="1200" dirty="0" smtClean="0"/>
            <a:t>12 grudnia 2013 r.</a:t>
          </a:r>
          <a:r>
            <a:rPr lang="pl-PL" sz="2000" kern="1200" dirty="0" smtClean="0"/>
            <a:t>  – w trakcie spotkania dokonano weryfikacji opracowanych wcześniej celów i kierunków działań oraz ustalono wskaźniki do osiągnięcia celów operacyjnych  </a:t>
          </a:r>
          <a:endParaRPr lang="pl-PL" sz="2000" kern="1200" dirty="0"/>
        </a:p>
      </dsp:txBody>
      <dsp:txXfrm>
        <a:off x="84530" y="1939826"/>
        <a:ext cx="6687698" cy="15625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57CAC6-0AA3-4F50-8844-F1365B5956B1}">
      <dsp:nvSpPr>
        <dsp:cNvPr id="0" name=""/>
        <dsp:cNvSpPr/>
      </dsp:nvSpPr>
      <dsp:spPr>
        <a:xfrm>
          <a:off x="0" y="173666"/>
          <a:ext cx="6777317" cy="119567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b="1" kern="1200" dirty="0" smtClean="0"/>
            <a:t>Opracowania i dokumenty wykorzystane w pracach nad Programem</a:t>
          </a:r>
          <a:endParaRPr lang="pl-PL" sz="2300" kern="1200" dirty="0"/>
        </a:p>
      </dsp:txBody>
      <dsp:txXfrm>
        <a:off x="58368" y="232034"/>
        <a:ext cx="6660581" cy="1078935"/>
      </dsp:txXfrm>
    </dsp:sp>
    <dsp:sp modelId="{DE412F4A-DB4A-408F-B37A-C4CE138C41CD}">
      <dsp:nvSpPr>
        <dsp:cNvPr id="0" name=""/>
        <dsp:cNvSpPr/>
      </dsp:nvSpPr>
      <dsp:spPr>
        <a:xfrm>
          <a:off x="0" y="1369337"/>
          <a:ext cx="6777317" cy="3713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180" tIns="29210" rIns="163576" bIns="29210" numCol="1" spcCol="1270" anchor="t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800" kern="1200" dirty="0" smtClean="0"/>
            <a:t>Raport „Instytucje wobec potrzeb osób starszych”</a:t>
          </a:r>
          <a:endParaRPr lang="pl-P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800" kern="1200" dirty="0" smtClean="0"/>
            <a:t>Raport „Sytuacja osób starszych i ich rola społeczna na terenach wiejskich województwa podlaskiego”</a:t>
          </a:r>
          <a:endParaRPr lang="pl-P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800" kern="1200" dirty="0" smtClean="0"/>
            <a:t>Długofalowa polityka rozwoju wolontariatu w Polsce 2011</a:t>
          </a:r>
          <a:endParaRPr lang="pl-P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800" kern="1200" dirty="0" smtClean="0"/>
            <a:t>Ocena Zasobów Pomocy Społecznej 2009 – 2012, </a:t>
          </a:r>
          <a:endParaRPr lang="pl-P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800" kern="1200" dirty="0" smtClean="0"/>
            <a:t>Raport „Wielowymiarowa analiza poziomu ubóstwa w województwie podlaskim w latach 2009 – 2011”</a:t>
          </a:r>
          <a:endParaRPr lang="pl-P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800" kern="1200" dirty="0" smtClean="0"/>
            <a:t>Raport „Ubóstwo i marginalizacja społeczna  mieszkańców województwa podlaskiego – wielowymiarowa analiza”</a:t>
          </a:r>
          <a:endParaRPr lang="pl-PL" sz="1800" kern="1200" dirty="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800" kern="1200" dirty="0" smtClean="0"/>
            <a:t>Raport „</a:t>
          </a:r>
          <a:r>
            <a:rPr lang="pl-PL" sz="1800" kern="1200" dirty="0" err="1" smtClean="0"/>
            <a:t>Socjodemgoraficzny</a:t>
          </a:r>
          <a:r>
            <a:rPr lang="pl-PL" sz="1800" kern="1200" dirty="0" smtClean="0"/>
            <a:t> portret zbiorowości ludzi bezdomnych z terenu województwa podlaskiego”</a:t>
          </a:r>
          <a:endParaRPr lang="pl-PL" sz="1800" kern="1200" dirty="0"/>
        </a:p>
      </dsp:txBody>
      <dsp:txXfrm>
        <a:off x="0" y="1369337"/>
        <a:ext cx="6777317" cy="37135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C93C6A-0F4C-4E18-A8B1-18998B127A10}">
      <dsp:nvSpPr>
        <dsp:cNvPr id="0" name=""/>
        <dsp:cNvSpPr/>
      </dsp:nvSpPr>
      <dsp:spPr>
        <a:xfrm>
          <a:off x="0" y="0"/>
          <a:ext cx="6777317" cy="155933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0" i="1" kern="1200" dirty="0" smtClean="0"/>
            <a:t>Program Pomocy Społecznej i Przeciwdziałania Wykluczeniu Społecznemu w Województwie Podlaskim na lata 2014 – 2018</a:t>
          </a:r>
          <a:r>
            <a:rPr lang="pl-PL" sz="1600" b="0" kern="1200" dirty="0" smtClean="0"/>
            <a:t> </a:t>
          </a:r>
          <a:br>
            <a:rPr lang="pl-PL" sz="1600" b="0" kern="1200" dirty="0" smtClean="0"/>
          </a:br>
          <a:r>
            <a:rPr lang="pl-PL" sz="1600" b="0" kern="1200" dirty="0" smtClean="0"/>
            <a:t>jest </a:t>
          </a:r>
          <a:r>
            <a:rPr lang="pl-PL" sz="1600" b="1" kern="1200" dirty="0" smtClean="0"/>
            <a:t>dokumentem o charakterze operacyjnym</a:t>
          </a:r>
          <a:r>
            <a:rPr lang="pl-PL" sz="1600" b="0" kern="1200" dirty="0" smtClean="0"/>
            <a:t> dla </a:t>
          </a:r>
          <a:r>
            <a:rPr lang="pl-PL" sz="1600" b="0" i="1" kern="1200" dirty="0" smtClean="0"/>
            <a:t>Wojewódzkiej Strategii Polityki Społecznej na lata 2010 – 2018</a:t>
          </a:r>
          <a:r>
            <a:rPr lang="pl-PL" sz="1600" b="0" kern="1200" dirty="0" smtClean="0"/>
            <a:t>, obejmującym swoim zakresem następujące  obszary:</a:t>
          </a:r>
          <a:endParaRPr lang="pl-PL" sz="1600" b="0" kern="1200" dirty="0"/>
        </a:p>
      </dsp:txBody>
      <dsp:txXfrm>
        <a:off x="0" y="0"/>
        <a:ext cx="6777317" cy="842041"/>
      </dsp:txXfrm>
    </dsp:sp>
    <dsp:sp modelId="{3EC878E8-61B7-4EC7-8BC6-9B7192E408E9}">
      <dsp:nvSpPr>
        <dsp:cNvPr id="0" name=""/>
        <dsp:cNvSpPr/>
      </dsp:nvSpPr>
      <dsp:spPr>
        <a:xfrm>
          <a:off x="3309" y="1503302"/>
          <a:ext cx="2256899" cy="2115072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/>
            <a:t>Obszar strategiczny II </a:t>
          </a:r>
          <a:r>
            <a:rPr lang="pl-PL" sz="1800" kern="1200" dirty="0" smtClean="0"/>
            <a:t>-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Wypełnianie funkcji rodzin (rodziny z osobami zależnymi, bezpieczeństwo) </a:t>
          </a:r>
          <a:endParaRPr lang="pl-PL" sz="1800" kern="1200" dirty="0"/>
        </a:p>
      </dsp:txBody>
      <dsp:txXfrm>
        <a:off x="3309" y="1503302"/>
        <a:ext cx="2256899" cy="2115072"/>
      </dsp:txXfrm>
    </dsp:sp>
    <dsp:sp modelId="{87647759-32D3-4B6A-9303-1A641B87ADC9}">
      <dsp:nvSpPr>
        <dsp:cNvPr id="0" name=""/>
        <dsp:cNvSpPr/>
      </dsp:nvSpPr>
      <dsp:spPr>
        <a:xfrm>
          <a:off x="2260208" y="1503302"/>
          <a:ext cx="2256899" cy="2115072"/>
        </a:xfrm>
        <a:prstGeom prst="rect">
          <a:avLst/>
        </a:prstGeom>
        <a:solidFill>
          <a:schemeClr val="accent5">
            <a:tint val="40000"/>
            <a:alpha val="90000"/>
            <a:hueOff val="-7297"/>
            <a:satOff val="40841"/>
            <a:lumOff val="3097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t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/>
            <a:t>Obszar strategiczny V </a:t>
          </a:r>
          <a:r>
            <a:rPr lang="pl-PL" sz="1800" kern="1200" dirty="0" smtClean="0"/>
            <a:t>–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Efektywna pomoc społeczna</a:t>
          </a:r>
          <a:endParaRPr lang="pl-PL" sz="1800" kern="1200" dirty="0"/>
        </a:p>
      </dsp:txBody>
      <dsp:txXfrm>
        <a:off x="2260208" y="1503302"/>
        <a:ext cx="2256899" cy="2115072"/>
      </dsp:txXfrm>
    </dsp:sp>
    <dsp:sp modelId="{ECB6042C-65D9-4050-93F7-FE06C11C09AA}">
      <dsp:nvSpPr>
        <dsp:cNvPr id="0" name=""/>
        <dsp:cNvSpPr/>
      </dsp:nvSpPr>
      <dsp:spPr>
        <a:xfrm>
          <a:off x="4517108" y="1503302"/>
          <a:ext cx="2256899" cy="2115072"/>
        </a:xfrm>
        <a:prstGeom prst="rect">
          <a:avLst/>
        </a:prstGeom>
        <a:solidFill>
          <a:schemeClr val="accent5">
            <a:tint val="40000"/>
            <a:alpha val="90000"/>
            <a:hueOff val="-14594"/>
            <a:satOff val="81682"/>
            <a:lumOff val="6195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t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/>
            <a:t>Obszar strategiczny VI </a:t>
          </a:r>
          <a:r>
            <a:rPr lang="pl-PL" sz="1800" kern="1200" dirty="0" smtClean="0"/>
            <a:t>–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Kapitał społeczny</a:t>
          </a:r>
          <a:endParaRPr lang="pl-PL" sz="1800" kern="1200" dirty="0"/>
        </a:p>
      </dsp:txBody>
      <dsp:txXfrm>
        <a:off x="4517108" y="1503302"/>
        <a:ext cx="2256899" cy="211507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C040FC-CBAD-4458-B926-3EB490667025}">
      <dsp:nvSpPr>
        <dsp:cNvPr id="0" name=""/>
        <dsp:cNvSpPr/>
      </dsp:nvSpPr>
      <dsp:spPr>
        <a:xfrm>
          <a:off x="0" y="724975"/>
          <a:ext cx="6777317" cy="288989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0" kern="1200" dirty="0" smtClean="0"/>
            <a:t>Poprawa jakości i warunków życia </a:t>
          </a:r>
          <a:br>
            <a:rPr lang="pl-PL" sz="2800" b="0" kern="1200" dirty="0" smtClean="0"/>
          </a:br>
          <a:r>
            <a:rPr lang="pl-PL" sz="2800" b="0" kern="1200" dirty="0" smtClean="0"/>
            <a:t>osób i rodzin </a:t>
          </a:r>
          <a:br>
            <a:rPr lang="pl-PL" sz="2800" b="0" kern="1200" dirty="0" smtClean="0"/>
          </a:br>
          <a:r>
            <a:rPr lang="pl-PL" sz="2800" b="0" kern="1200" dirty="0" smtClean="0"/>
            <a:t>z terenu województwa podlaskiego, </a:t>
          </a:r>
          <a:br>
            <a:rPr lang="pl-PL" sz="2800" b="0" kern="1200" dirty="0" smtClean="0"/>
          </a:br>
          <a:r>
            <a:rPr lang="pl-PL" sz="2800" b="0" kern="1200" dirty="0" smtClean="0"/>
            <a:t>które nie są w stanie samodzielnie przezwyciężyć trudnych sytuacji życiowych</a:t>
          </a:r>
          <a:endParaRPr lang="pl-PL" sz="2800" b="0" kern="1200" dirty="0"/>
        </a:p>
      </dsp:txBody>
      <dsp:txXfrm>
        <a:off x="141073" y="866048"/>
        <a:ext cx="6495171" cy="260775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B9E062-10BB-499D-BEED-DF59DD0AFDA0}">
      <dsp:nvSpPr>
        <dsp:cNvPr id="0" name=""/>
        <dsp:cNvSpPr/>
      </dsp:nvSpPr>
      <dsp:spPr>
        <a:xfrm>
          <a:off x="386097" y="9544"/>
          <a:ext cx="3489888" cy="3489888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b="1" kern="1200" dirty="0" smtClean="0"/>
            <a:t>Cel operacyjny 1. </a:t>
          </a:r>
          <a:r>
            <a:rPr lang="pl-PL" sz="2300" b="0" kern="1200" dirty="0" smtClean="0"/>
            <a:t>Aktywizacja i rozwój usług na rzecz rodzin</a:t>
          </a:r>
          <a:endParaRPr lang="pl-PL" sz="2300" b="0" kern="1200" dirty="0"/>
        </a:p>
      </dsp:txBody>
      <dsp:txXfrm>
        <a:off x="873423" y="421077"/>
        <a:ext cx="2012187" cy="2666822"/>
      </dsp:txXfrm>
    </dsp:sp>
    <dsp:sp modelId="{23158E3F-C8FD-4042-9FFD-1E2665AA8F71}">
      <dsp:nvSpPr>
        <dsp:cNvPr id="0" name=""/>
        <dsp:cNvSpPr/>
      </dsp:nvSpPr>
      <dsp:spPr>
        <a:xfrm>
          <a:off x="2901331" y="9544"/>
          <a:ext cx="3489888" cy="3489888"/>
        </a:xfrm>
        <a:prstGeom prst="ellipse">
          <a:avLst/>
        </a:prstGeom>
        <a:solidFill>
          <a:schemeClr val="accent5">
            <a:alpha val="50000"/>
            <a:hueOff val="305643"/>
            <a:satOff val="61137"/>
            <a:lumOff val="1411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300" b="1" kern="1200" dirty="0" smtClean="0"/>
            <a:t>Cel operacyjny 2. </a:t>
          </a:r>
          <a:r>
            <a:rPr lang="pl-PL" sz="2300" b="0" kern="1200" dirty="0" smtClean="0"/>
            <a:t>Rozwój usług, aktywizacja społeczna i edukacja seniorów</a:t>
          </a:r>
          <a:endParaRPr lang="pl-PL" sz="2300" b="0" kern="1200" dirty="0"/>
        </a:p>
      </dsp:txBody>
      <dsp:txXfrm>
        <a:off x="3891705" y="421077"/>
        <a:ext cx="2012187" cy="266682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DFC4B2-1B30-4FE4-B9C9-C9EE3DF4A8A3}">
      <dsp:nvSpPr>
        <dsp:cNvPr id="0" name=""/>
        <dsp:cNvSpPr/>
      </dsp:nvSpPr>
      <dsp:spPr>
        <a:xfrm>
          <a:off x="0" y="47868"/>
          <a:ext cx="7056900" cy="4557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900" b="1" kern="1200" smtClean="0"/>
            <a:t>DZIAŁANIA:</a:t>
          </a:r>
          <a:endParaRPr lang="pl-PL" sz="1900" kern="1200"/>
        </a:p>
      </dsp:txBody>
      <dsp:txXfrm>
        <a:off x="22246" y="70114"/>
        <a:ext cx="7012408" cy="411223"/>
      </dsp:txXfrm>
    </dsp:sp>
    <dsp:sp modelId="{90F3D16A-0BB4-412A-A059-CA0332B68E58}">
      <dsp:nvSpPr>
        <dsp:cNvPr id="0" name=""/>
        <dsp:cNvSpPr/>
      </dsp:nvSpPr>
      <dsp:spPr>
        <a:xfrm>
          <a:off x="0" y="503583"/>
          <a:ext cx="7056900" cy="3697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057" tIns="24130" rIns="135128" bIns="24130" numCol="1" spcCol="1270" anchor="t" anchorCtr="0">
          <a:noAutofit/>
        </a:bodyPr>
        <a:lstStyle/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500" kern="1200" dirty="0" smtClean="0"/>
            <a:t>1.1. Aktywizowanie środowiska lokalnego w zakresie inicjowania i promowania wspólnotowych i samopomocowych form wspierania rodziny w ramach Podlaskich Dni Rodziny.</a:t>
          </a:r>
          <a:endParaRPr lang="pl-PL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500" kern="1200" dirty="0" smtClean="0"/>
            <a:t>1.2. Promowanie, podejmowanie inicjatyw i działań edukacyjnych skierowanych do osób i rodzin najuboższych bądź niewydolnych wychowawczo.</a:t>
          </a:r>
          <a:endParaRPr lang="pl-PL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500" kern="1200" dirty="0" smtClean="0"/>
            <a:t>1.3. Inicjowanie tworzenia grup samopomocowych w rozwiązywaniu problemów społecznych.</a:t>
          </a:r>
          <a:endParaRPr lang="pl-PL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500" kern="1200" dirty="0" smtClean="0"/>
            <a:t>1.4. Rozwój i wzmocnienie sieci specjalistycznego wsparcia i poradnictwa rodzin.</a:t>
          </a:r>
          <a:endParaRPr lang="pl-PL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500" kern="1200" dirty="0" smtClean="0"/>
            <a:t>1.5. Promowanie projektów związanych z podnoszeniem jakości życia mieszkańców. </a:t>
          </a:r>
          <a:endParaRPr lang="pl-PL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500" kern="1200" dirty="0" smtClean="0"/>
            <a:t>1.6. Wsparcie i podnoszenie jakości świadczonych usług na rzecz rodzin.</a:t>
          </a:r>
          <a:endParaRPr lang="pl-PL" sz="1500" kern="1200" dirty="0"/>
        </a:p>
        <a:p>
          <a:pPr marL="114300" lvl="1" indent="-114300" algn="l" defTabSz="6667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l-PL" sz="1500" kern="1200" dirty="0" smtClean="0"/>
            <a:t>1.7. Upowszechnianie, wspieranie i realizowanie programów/projektów/działań na rzecz wsparcia dziecka i rodziny.</a:t>
          </a:r>
          <a:endParaRPr lang="pl-PL" sz="1500" kern="1200" dirty="0"/>
        </a:p>
      </dsp:txBody>
      <dsp:txXfrm>
        <a:off x="0" y="503583"/>
        <a:ext cx="7056900" cy="3697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9DD04B-CD39-4CF4-A7C3-D20924DB95A5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FFDA2D-D63E-4EC6-AE8E-17038FFE264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8811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717D3FF-CAF1-4A8D-B7AE-09E2E49FEE2B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448F367-B42B-4B9B-A113-992F955A81EF}" type="slidenum">
              <a:rPr lang="pl-PL" smtClean="0"/>
              <a:t>‹#›</a:t>
            </a:fld>
            <a:endParaRPr lang="pl-P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D3FF-CAF1-4A8D-B7AE-09E2E49FEE2B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F367-B42B-4B9B-A113-992F955A81E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D3FF-CAF1-4A8D-B7AE-09E2E49FEE2B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F367-B42B-4B9B-A113-992F955A81E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D3FF-CAF1-4A8D-B7AE-09E2E49FEE2B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F367-B42B-4B9B-A113-992F955A81E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D3FF-CAF1-4A8D-B7AE-09E2E49FEE2B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F367-B42B-4B9B-A113-992F955A81E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D3FF-CAF1-4A8D-B7AE-09E2E49FEE2B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F367-B42B-4B9B-A113-992F955A81EF}" type="slidenum">
              <a:rPr lang="pl-PL" smtClean="0"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D3FF-CAF1-4A8D-B7AE-09E2E49FEE2B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F367-B42B-4B9B-A113-992F955A81E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D3FF-CAF1-4A8D-B7AE-09E2E49FEE2B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F367-B42B-4B9B-A113-992F955A81E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D3FF-CAF1-4A8D-B7AE-09E2E49FEE2B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F367-B42B-4B9B-A113-992F955A81E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D3FF-CAF1-4A8D-B7AE-09E2E49FEE2B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F367-B42B-4B9B-A113-992F955A81EF}" type="slidenum">
              <a:rPr lang="pl-PL" smtClean="0"/>
              <a:t>‹#›</a:t>
            </a:fld>
            <a:endParaRPr lang="pl-P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7D3FF-CAF1-4A8D-B7AE-09E2E49FEE2B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F367-B42B-4B9B-A113-992F955A81E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717D3FF-CAF1-4A8D-B7AE-09E2E49FEE2B}" type="datetimeFigureOut">
              <a:rPr lang="pl-PL" smtClean="0"/>
              <a:t>2014-02-04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448F367-B42B-4B9B-A113-992F955A81EF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24" r:id="rId1"/>
    <p:sldLayoutId id="2147485125" r:id="rId2"/>
    <p:sldLayoutId id="2147485126" r:id="rId3"/>
    <p:sldLayoutId id="2147485127" r:id="rId4"/>
    <p:sldLayoutId id="2147485128" r:id="rId5"/>
    <p:sldLayoutId id="2147485129" r:id="rId6"/>
    <p:sldLayoutId id="2147485130" r:id="rId7"/>
    <p:sldLayoutId id="2147485131" r:id="rId8"/>
    <p:sldLayoutId id="2147485132" r:id="rId9"/>
    <p:sldLayoutId id="2147485133" r:id="rId10"/>
    <p:sldLayoutId id="214748513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2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2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2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2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2.pn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7" Type="http://schemas.openxmlformats.org/officeDocument/2006/relationships/image" Target="../media/image2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7" Type="http://schemas.openxmlformats.org/officeDocument/2006/relationships/image" Target="../media/image2.png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7" Type="http://schemas.openxmlformats.org/officeDocument/2006/relationships/image" Target="../media/image2.png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7" Type="http://schemas.openxmlformats.org/officeDocument/2006/relationships/image" Target="../media/image2.png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7" Type="http://schemas.openxmlformats.org/officeDocument/2006/relationships/image" Target="../media/image2.png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7" Type="http://schemas.openxmlformats.org/officeDocument/2006/relationships/image" Target="../media/image2.png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7" Type="http://schemas.openxmlformats.org/officeDocument/2006/relationships/image" Target="../media/image2.png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7" Type="http://schemas.openxmlformats.org/officeDocument/2006/relationships/image" Target="../media/image2.png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7" Type="http://schemas.openxmlformats.org/officeDocument/2006/relationships/image" Target="../media/image2.png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7" Type="http://schemas.openxmlformats.org/officeDocument/2006/relationships/image" Target="../media/image2.png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5.xml"/><Relationship Id="rId7" Type="http://schemas.microsoft.com/office/2007/relationships/diagramDrawing" Target="../diagrams/drawing2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5.xml"/><Relationship Id="rId5" Type="http://schemas.openxmlformats.org/officeDocument/2006/relationships/diagramQuickStyle" Target="../diagrams/quickStyle25.xml"/><Relationship Id="rId4" Type="http://schemas.openxmlformats.org/officeDocument/2006/relationships/diagramLayout" Target="../diagrams/layout2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7" Type="http://schemas.openxmlformats.org/officeDocument/2006/relationships/image" Target="../media/image2.png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7" Type="http://schemas.openxmlformats.org/officeDocument/2006/relationships/image" Target="../media/image2.png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7" Type="http://schemas.openxmlformats.org/officeDocument/2006/relationships/image" Target="../media/image2.png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7" Type="http://schemas.openxmlformats.org/officeDocument/2006/relationships/image" Target="../media/image2.png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mailto:rops@rops-bialystok.pl" TargetMode="External"/><Relationship Id="rId2" Type="http://schemas.openxmlformats.org/officeDocument/2006/relationships/hyperlink" Target="http://www.rops-bialystok.p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ctrTitle"/>
          </p:nvPr>
        </p:nvSpPr>
        <p:spPr>
          <a:xfrm>
            <a:off x="467544" y="762670"/>
            <a:ext cx="4104456" cy="5474642"/>
          </a:xfrm>
        </p:spPr>
        <p:txBody>
          <a:bodyPr anchor="t">
            <a:normAutofit/>
          </a:bodyPr>
          <a:lstStyle/>
          <a:p>
            <a:r>
              <a:rPr lang="pl-PL" sz="2800" b="1" dirty="0" smtClean="0">
                <a:solidFill>
                  <a:schemeClr val="accent5">
                    <a:lumMod val="50000"/>
                  </a:schemeClr>
                </a:solidFill>
              </a:rPr>
              <a:t>Program Pomocy Społecznej </a:t>
            </a:r>
            <a:br>
              <a:rPr lang="pl-PL" sz="28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pl-PL" sz="2800" b="1" dirty="0" smtClean="0">
                <a:solidFill>
                  <a:schemeClr val="accent5">
                    <a:lumMod val="50000"/>
                  </a:schemeClr>
                </a:solidFill>
              </a:rPr>
              <a:t>i Przeciwdziałania Wykluczeniu Społecznemu</a:t>
            </a:r>
            <a:br>
              <a:rPr lang="pl-PL" sz="28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pl-PL" sz="2800" b="1" dirty="0" smtClean="0">
                <a:solidFill>
                  <a:schemeClr val="accent5">
                    <a:lumMod val="50000"/>
                  </a:schemeClr>
                </a:solidFill>
              </a:rPr>
              <a:t>w Województwie Podlaskim</a:t>
            </a:r>
            <a:br>
              <a:rPr lang="pl-PL" sz="28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pl-PL" sz="2800" b="1" dirty="0" smtClean="0">
                <a:solidFill>
                  <a:schemeClr val="accent5">
                    <a:lumMod val="50000"/>
                  </a:schemeClr>
                </a:solidFill>
              </a:rPr>
              <a:t>na </a:t>
            </a:r>
            <a:r>
              <a:rPr lang="pl-PL" sz="2800" b="1" dirty="0">
                <a:solidFill>
                  <a:schemeClr val="accent5">
                    <a:lumMod val="50000"/>
                  </a:schemeClr>
                </a:solidFill>
              </a:rPr>
              <a:t>l</a:t>
            </a:r>
            <a:r>
              <a:rPr lang="pl-PL" sz="2800" b="1" dirty="0" smtClean="0">
                <a:solidFill>
                  <a:schemeClr val="accent5">
                    <a:lumMod val="50000"/>
                  </a:schemeClr>
                </a:solidFill>
              </a:rPr>
              <a:t>ata 2014 – 2018</a:t>
            </a:r>
            <a:br>
              <a:rPr lang="pl-PL" sz="28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pl-PL" sz="2000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pl-PL" sz="2000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pl-PL" sz="1800" b="1" i="1" dirty="0" smtClean="0">
                <a:solidFill>
                  <a:schemeClr val="accent5">
                    <a:lumMod val="50000"/>
                  </a:schemeClr>
                </a:solidFill>
              </a:rPr>
              <a:t>projekt</a:t>
            </a:r>
            <a: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1800" b="1" dirty="0">
                <a:solidFill>
                  <a:schemeClr val="accent1">
                    <a:lumMod val="75000"/>
                  </a:schemeClr>
                </a:solidFill>
              </a:rPr>
            </a:br>
            <a:endParaRPr lang="pl-PL" sz="1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Podtytuł 6"/>
          <p:cNvSpPr>
            <a:spLocks noGrp="1"/>
          </p:cNvSpPr>
          <p:nvPr>
            <p:ph type="subTitle" idx="1"/>
          </p:nvPr>
        </p:nvSpPr>
        <p:spPr>
          <a:xfrm>
            <a:off x="107504" y="4941168"/>
            <a:ext cx="4176464" cy="1260629"/>
          </a:xfrm>
        </p:spPr>
        <p:txBody>
          <a:bodyPr>
            <a:normAutofit/>
          </a:bodyPr>
          <a:lstStyle/>
          <a:p>
            <a:pPr algn="ctr"/>
            <a:endParaRPr lang="pl-PL" sz="2000" b="1" dirty="0" smtClean="0">
              <a:latin typeface="+mj-lt"/>
            </a:endParaRPr>
          </a:p>
          <a:p>
            <a:pPr algn="ctr"/>
            <a:r>
              <a:rPr lang="pl-PL" sz="2000" b="1" dirty="0" smtClean="0">
                <a:latin typeface="+mj-lt"/>
              </a:rPr>
              <a:t>PODSTAWOWE ZAŁOŻENIA PROGRAMU</a:t>
            </a:r>
            <a:endParaRPr lang="pl-PL" sz="2000" b="1" dirty="0">
              <a:latin typeface="+mj-lt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0" y="34717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2400" b="1" dirty="0" smtClean="0">
              <a:solidFill>
                <a:schemeClr val="accent3">
                  <a:lumMod val="75000"/>
                </a:schemeClr>
              </a:solidFill>
              <a:latin typeface="+mj-lt"/>
            </a:endParaRPr>
          </a:p>
          <a:p>
            <a:pPr algn="ctr"/>
            <a:r>
              <a:rPr lang="pl-PL" sz="2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</a:t>
            </a:r>
            <a:endParaRPr lang="pl-PL" sz="2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11" name="Obraz 2" descr="Z:\IWONA\koncepcja_białystok\Logo_ROP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3195218"/>
            <a:ext cx="1907466" cy="2841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dtytuł 6"/>
          <p:cNvSpPr txBox="1">
            <a:spLocks/>
          </p:cNvSpPr>
          <p:nvPr/>
        </p:nvSpPr>
        <p:spPr>
          <a:xfrm>
            <a:off x="4734725" y="2420888"/>
            <a:ext cx="3309803" cy="1260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Regionalny Ośrodek Polityki Społecznej </a:t>
            </a:r>
            <a:br>
              <a:rPr lang="pl-PL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</a:br>
            <a:r>
              <a:rPr lang="pl-PL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w Białymstoku</a:t>
            </a:r>
            <a:endParaRPr lang="pl-PL" sz="16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31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961176"/>
          </a:xfrm>
        </p:spPr>
        <p:txBody>
          <a:bodyPr anchor="t">
            <a:noAutofit/>
          </a:bodyPr>
          <a:lstStyle/>
          <a:p>
            <a:r>
              <a:rPr lang="pl-PL" sz="2400" b="1" dirty="0">
                <a:solidFill>
                  <a:schemeClr val="accent4">
                    <a:lumMod val="75000"/>
                  </a:schemeClr>
                </a:solidFill>
              </a:rPr>
              <a:t>Cel operacyjny 1. </a:t>
            </a: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>Aktywizacja </a:t>
            </a:r>
            <a:r>
              <a:rPr lang="pl-PL" sz="2400" b="1" dirty="0">
                <a:solidFill>
                  <a:schemeClr val="accent4">
                    <a:lumMod val="75000"/>
                  </a:schemeClr>
                </a:solidFill>
              </a:rPr>
              <a:t>i rozwój usług na rzecz </a:t>
            </a: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>rodzin</a:t>
            </a:r>
            <a:endParaRPr lang="pl-PL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6783485"/>
              </p:ext>
            </p:extLst>
          </p:nvPr>
        </p:nvGraphicFramePr>
        <p:xfrm>
          <a:off x="1043608" y="1772816"/>
          <a:ext cx="7056900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340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</a:rPr>
              <a:t>Wskaźniki</a:t>
            </a:r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</a:b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1032505"/>
              </p:ext>
            </p:extLst>
          </p:nvPr>
        </p:nvGraphicFramePr>
        <p:xfrm>
          <a:off x="1109602" y="1916832"/>
          <a:ext cx="6777317" cy="3508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8210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55576" y="620688"/>
            <a:ext cx="7560840" cy="1143000"/>
          </a:xfrm>
        </p:spPr>
        <p:txBody>
          <a:bodyPr anchor="t">
            <a:noAutofit/>
          </a:bodyPr>
          <a:lstStyle/>
          <a:p>
            <a:r>
              <a:rPr lang="pl-PL" sz="2400" b="1" dirty="0">
                <a:solidFill>
                  <a:schemeClr val="accent4">
                    <a:lumMod val="75000"/>
                  </a:schemeClr>
                </a:solidFill>
              </a:rPr>
              <a:t>Cel operacyjny 2. </a:t>
            </a: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>Rozwój </a:t>
            </a:r>
            <a:r>
              <a:rPr lang="pl-PL" sz="2400" b="1" dirty="0">
                <a:solidFill>
                  <a:schemeClr val="accent4">
                    <a:lumMod val="75000"/>
                  </a:schemeClr>
                </a:solidFill>
              </a:rPr>
              <a:t>usług, aktywizacja społeczna i edukacja </a:t>
            </a: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>seniorów</a:t>
            </a:r>
            <a:endParaRPr lang="pl-PL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6583025"/>
              </p:ext>
            </p:extLst>
          </p:nvPr>
        </p:nvGraphicFramePr>
        <p:xfrm>
          <a:off x="1043492" y="1844824"/>
          <a:ext cx="720091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707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</a:rPr>
              <a:t>Wskaźniki: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8579939"/>
              </p:ext>
            </p:extLst>
          </p:nvPr>
        </p:nvGraphicFramePr>
        <p:xfrm>
          <a:off x="1043492" y="1916832"/>
          <a:ext cx="6777317" cy="3915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710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1143000"/>
          </a:xfrm>
        </p:spPr>
        <p:txBody>
          <a:bodyPr anchor="t">
            <a:normAutofit/>
          </a:bodyPr>
          <a:lstStyle/>
          <a:p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>Obszar strategiczny V – </a:t>
            </a:r>
            <a:b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>EFEKTYWNA POMOC SPOŁECZNA</a:t>
            </a:r>
            <a:endParaRPr lang="pl-PL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1059793"/>
              </p:ext>
            </p:extLst>
          </p:nvPr>
        </p:nvGraphicFramePr>
        <p:xfrm>
          <a:off x="1043492" y="1844824"/>
          <a:ext cx="7344932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776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Autofit/>
          </a:bodyPr>
          <a:lstStyle/>
          <a:p>
            <a:r>
              <a:rPr lang="pl-PL" sz="2400" b="1" dirty="0">
                <a:solidFill>
                  <a:schemeClr val="accent4">
                    <a:lumMod val="75000"/>
                  </a:schemeClr>
                </a:solidFill>
              </a:rPr>
              <a:t>Cel operacyjny 1. </a:t>
            </a: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>Ograniczenie </a:t>
            </a:r>
            <a:r>
              <a:rPr lang="pl-PL" sz="2400" b="1" dirty="0">
                <a:solidFill>
                  <a:schemeClr val="accent4">
                    <a:lumMod val="75000"/>
                  </a:schemeClr>
                </a:solidFill>
              </a:rPr>
              <a:t>skali zjawiska wykluczenia </a:t>
            </a: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>społecznego</a:t>
            </a:r>
            <a:endParaRPr lang="pl-PL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7407912"/>
              </p:ext>
            </p:extLst>
          </p:nvPr>
        </p:nvGraphicFramePr>
        <p:xfrm>
          <a:off x="1043492" y="1916832"/>
          <a:ext cx="6984892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837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792088"/>
          </a:xfrm>
        </p:spPr>
        <p:txBody>
          <a:bodyPr anchor="t">
            <a:normAutofit fontScale="90000"/>
          </a:bodyPr>
          <a:lstStyle/>
          <a:p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</a:rPr>
              <a:t>Wskaźniki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0437670"/>
              </p:ext>
            </p:extLst>
          </p:nvPr>
        </p:nvGraphicFramePr>
        <p:xfrm>
          <a:off x="1043492" y="1556792"/>
          <a:ext cx="7056900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918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620688"/>
            <a:ext cx="7024744" cy="1143000"/>
          </a:xfrm>
        </p:spPr>
        <p:txBody>
          <a:bodyPr>
            <a:noAutofit/>
          </a:bodyPr>
          <a:lstStyle/>
          <a:p>
            <a:r>
              <a:rPr lang="pl-PL" sz="2400" b="1" dirty="0">
                <a:solidFill>
                  <a:schemeClr val="accent4">
                    <a:lumMod val="75000"/>
                  </a:schemeClr>
                </a:solidFill>
              </a:rPr>
              <a:t>Cel operacyjny 2. </a:t>
            </a: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>Rozwój </a:t>
            </a:r>
            <a:r>
              <a:rPr lang="pl-PL" sz="2400" b="1" dirty="0">
                <a:solidFill>
                  <a:schemeClr val="accent4">
                    <a:lumMod val="75000"/>
                  </a:schemeClr>
                </a:solidFill>
              </a:rPr>
              <a:t>aktywnych form pomocy i integracji </a:t>
            </a: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>społecznej</a:t>
            </a:r>
            <a:endParaRPr lang="pl-PL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4926687"/>
              </p:ext>
            </p:extLst>
          </p:nvPr>
        </p:nvGraphicFramePr>
        <p:xfrm>
          <a:off x="1043492" y="1916832"/>
          <a:ext cx="6777317" cy="3915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554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</a:rPr>
              <a:t>Wskaźniki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1089939"/>
              </p:ext>
            </p:extLst>
          </p:nvPr>
        </p:nvGraphicFramePr>
        <p:xfrm>
          <a:off x="1043608" y="1628800"/>
          <a:ext cx="6777317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743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024744" cy="1333952"/>
          </a:xfrm>
        </p:spPr>
        <p:txBody>
          <a:bodyPr anchor="t">
            <a:noAutofit/>
          </a:bodyPr>
          <a:lstStyle/>
          <a:p>
            <a:r>
              <a:rPr lang="pl-PL" sz="2400" b="1" dirty="0">
                <a:solidFill>
                  <a:schemeClr val="accent4">
                    <a:lumMod val="75000"/>
                  </a:schemeClr>
                </a:solidFill>
              </a:rPr>
              <a:t>Cel operacyjny 3. </a:t>
            </a: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>Wspieranie </a:t>
            </a:r>
            <a:r>
              <a:rPr lang="pl-PL" sz="2400" b="1" dirty="0">
                <a:solidFill>
                  <a:schemeClr val="accent4">
                    <a:lumMod val="75000"/>
                  </a:schemeClr>
                </a:solidFill>
              </a:rPr>
              <a:t>rozwoju zasobów pomocy społecznej i wsparcia rodziny </a:t>
            </a:r>
            <a:endParaRPr lang="pl-PL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2847669"/>
              </p:ext>
            </p:extLst>
          </p:nvPr>
        </p:nvGraphicFramePr>
        <p:xfrm>
          <a:off x="1043492" y="1700808"/>
          <a:ext cx="6840876" cy="41318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976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745152"/>
          </a:xfrm>
        </p:spPr>
        <p:txBody>
          <a:bodyPr anchor="t">
            <a:noAutofit/>
          </a:bodyPr>
          <a:lstStyle/>
          <a:p>
            <a:r>
              <a:rPr lang="pl-PL" sz="3200" b="1" dirty="0" smtClean="0">
                <a:solidFill>
                  <a:schemeClr val="accent4">
                    <a:lumMod val="75000"/>
                  </a:schemeClr>
                </a:solidFill>
              </a:rPr>
              <a:t>Podstawa prawna Programu</a:t>
            </a:r>
            <a:endParaRPr lang="pl-PL" sz="3200" i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2" name="Symbol zastępczy zawartości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139044"/>
              </p:ext>
            </p:extLst>
          </p:nvPr>
        </p:nvGraphicFramePr>
        <p:xfrm>
          <a:off x="827584" y="1688457"/>
          <a:ext cx="7560840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3033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</a:rPr>
              <a:t>Wskaźniki</a:t>
            </a:r>
            <a: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  <a:t>:</a:t>
            </a:r>
            <a:br>
              <a:rPr lang="pl-PL" dirty="0" smtClean="0">
                <a:solidFill>
                  <a:schemeClr val="accent4">
                    <a:lumMod val="75000"/>
                  </a:schemeClr>
                </a:solidFill>
              </a:rPr>
            </a:b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6345765"/>
              </p:ext>
            </p:extLst>
          </p:nvPr>
        </p:nvGraphicFramePr>
        <p:xfrm>
          <a:off x="1043492" y="1628800"/>
          <a:ext cx="7056900" cy="4203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767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024744" cy="1143000"/>
          </a:xfrm>
        </p:spPr>
        <p:txBody>
          <a:bodyPr anchor="t">
            <a:normAutofit/>
          </a:bodyPr>
          <a:lstStyle/>
          <a:p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>Obszar strategiczny VI –  </a:t>
            </a:r>
            <a:b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>KAPITAŁ SPOŁECZNY</a:t>
            </a:r>
            <a:endParaRPr lang="pl-PL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2911387"/>
              </p:ext>
            </p:extLst>
          </p:nvPr>
        </p:nvGraphicFramePr>
        <p:xfrm>
          <a:off x="899592" y="1844824"/>
          <a:ext cx="6921217" cy="3987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728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024744" cy="1143000"/>
          </a:xfrm>
        </p:spPr>
        <p:txBody>
          <a:bodyPr>
            <a:noAutofit/>
          </a:bodyPr>
          <a:lstStyle/>
          <a:p>
            <a:r>
              <a:rPr lang="pl-PL" sz="2400" b="1" dirty="0">
                <a:solidFill>
                  <a:schemeClr val="accent4">
                    <a:lumMod val="75000"/>
                  </a:schemeClr>
                </a:solidFill>
              </a:rPr>
              <a:t>Cel operacyjny 1. </a:t>
            </a: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>Stymulowanie </a:t>
            </a:r>
            <a:r>
              <a:rPr lang="pl-PL" sz="2400" b="1" dirty="0">
                <a:solidFill>
                  <a:schemeClr val="accent4">
                    <a:lumMod val="75000"/>
                  </a:schemeClr>
                </a:solidFill>
              </a:rPr>
              <a:t>i wspomaganie lokalnych </a:t>
            </a: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>inicjatyw</a:t>
            </a:r>
            <a:endParaRPr lang="pl-PL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864045"/>
              </p:ext>
            </p:extLst>
          </p:nvPr>
        </p:nvGraphicFramePr>
        <p:xfrm>
          <a:off x="1043492" y="1700808"/>
          <a:ext cx="6840876" cy="41318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1835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WSKAŹNIKI: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pl-PL" dirty="0">
                <a:solidFill>
                  <a:schemeClr val="accent4">
                    <a:lumMod val="75000"/>
                  </a:schemeClr>
                </a:solidFill>
              </a:rPr>
            </a:b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1574680"/>
              </p:ext>
            </p:extLst>
          </p:nvPr>
        </p:nvGraphicFramePr>
        <p:xfrm>
          <a:off x="1043608" y="1916832"/>
          <a:ext cx="6777317" cy="3508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404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344816" cy="1143000"/>
          </a:xfrm>
        </p:spPr>
        <p:txBody>
          <a:bodyPr anchor="t">
            <a:noAutofit/>
          </a:bodyPr>
          <a:lstStyle/>
          <a:p>
            <a:r>
              <a:rPr lang="pl-PL" sz="2400" b="1" dirty="0">
                <a:solidFill>
                  <a:schemeClr val="accent4">
                    <a:lumMod val="75000"/>
                  </a:schemeClr>
                </a:solidFill>
              </a:rPr>
              <a:t>Cel operacyjny 2. </a:t>
            </a: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>Wspieranie </a:t>
            </a:r>
            <a:r>
              <a:rPr lang="pl-PL" sz="2400" b="1" dirty="0">
                <a:solidFill>
                  <a:schemeClr val="accent4">
                    <a:lumMod val="75000"/>
                  </a:schemeClr>
                </a:solidFill>
              </a:rPr>
              <a:t>działań organizacji pozarządowych  </a:t>
            </a:r>
            <a:endParaRPr lang="pl-PL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5073484"/>
              </p:ext>
            </p:extLst>
          </p:nvPr>
        </p:nvGraphicFramePr>
        <p:xfrm>
          <a:off x="1043492" y="1844824"/>
          <a:ext cx="6777317" cy="3987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489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</a:rPr>
              <a:t>Wskaźniki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2264680"/>
              </p:ext>
            </p:extLst>
          </p:nvPr>
        </p:nvGraphicFramePr>
        <p:xfrm>
          <a:off x="1043493" y="1556792"/>
          <a:ext cx="6768868" cy="4275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8550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2" descr="Z:\IWONA\koncepcja_białystok\Logo_ROP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455368318"/>
              </p:ext>
            </p:extLst>
          </p:nvPr>
        </p:nvGraphicFramePr>
        <p:xfrm>
          <a:off x="803320" y="1628800"/>
          <a:ext cx="7488832" cy="3959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08007" y="692696"/>
            <a:ext cx="7024744" cy="1143000"/>
          </a:xfrm>
        </p:spPr>
        <p:txBody>
          <a:bodyPr anchor="t">
            <a:normAutofit/>
          </a:bodyPr>
          <a:lstStyle/>
          <a:p>
            <a:r>
              <a:rPr lang="pl-PL" sz="3200" b="1" dirty="0" smtClean="0">
                <a:solidFill>
                  <a:schemeClr val="accent4">
                    <a:lumMod val="75000"/>
                  </a:schemeClr>
                </a:solidFill>
              </a:rPr>
              <a:t>Monitoring Programu</a:t>
            </a:r>
            <a:endParaRPr lang="pl-PL" sz="32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297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632849" cy="576064"/>
          </a:xfrm>
        </p:spPr>
        <p:txBody>
          <a:bodyPr anchor="t">
            <a:normAutofit/>
          </a:bodyPr>
          <a:lstStyle/>
          <a:p>
            <a:pPr lvl="0"/>
            <a:r>
              <a:rPr lang="pl-PL" sz="2800" b="1" dirty="0">
                <a:solidFill>
                  <a:schemeClr val="accent4">
                    <a:lumMod val="75000"/>
                  </a:schemeClr>
                </a:solidFill>
              </a:rPr>
              <a:t>Ewaluacja i efekty realizacji </a:t>
            </a:r>
            <a:r>
              <a:rPr lang="pl-PL" sz="2800" b="1" dirty="0" smtClean="0">
                <a:solidFill>
                  <a:schemeClr val="accent4">
                    <a:lumMod val="75000"/>
                  </a:schemeClr>
                </a:solidFill>
              </a:rPr>
              <a:t>Programu</a:t>
            </a:r>
            <a:endParaRPr lang="pl-PL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522309"/>
              </p:ext>
            </p:extLst>
          </p:nvPr>
        </p:nvGraphicFramePr>
        <p:xfrm>
          <a:off x="971600" y="1412776"/>
          <a:ext cx="7056784" cy="44361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947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024744" cy="1143000"/>
          </a:xfrm>
        </p:spPr>
        <p:txBody>
          <a:bodyPr anchor="t">
            <a:normAutofit/>
          </a:bodyPr>
          <a:lstStyle/>
          <a:p>
            <a:r>
              <a:rPr lang="pl-PL" sz="3600" b="1" dirty="0" smtClean="0">
                <a:solidFill>
                  <a:schemeClr val="accent4">
                    <a:lumMod val="75000"/>
                  </a:schemeClr>
                </a:solidFill>
              </a:rPr>
              <a:t>Realizatorzy</a:t>
            </a:r>
            <a:endParaRPr lang="pl-PL" sz="36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8220068"/>
              </p:ext>
            </p:extLst>
          </p:nvPr>
        </p:nvGraphicFramePr>
        <p:xfrm>
          <a:off x="971600" y="1412776"/>
          <a:ext cx="6840761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0772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81183" y="548680"/>
            <a:ext cx="7024744" cy="1143000"/>
          </a:xfrm>
        </p:spPr>
        <p:txBody>
          <a:bodyPr>
            <a:normAutofit/>
          </a:bodyPr>
          <a:lstStyle/>
          <a:p>
            <a:pPr lvl="0"/>
            <a:r>
              <a:rPr lang="pl-PL" sz="3200" b="1" dirty="0">
                <a:solidFill>
                  <a:schemeClr val="accent4">
                    <a:lumMod val="75000"/>
                  </a:schemeClr>
                </a:solidFill>
              </a:rPr>
              <a:t>Wdrażanie i upowszechnianie Programu</a:t>
            </a:r>
            <a:r>
              <a:rPr lang="pl-PL" sz="3200" dirty="0">
                <a:solidFill>
                  <a:schemeClr val="accent4">
                    <a:lumMod val="75000"/>
                  </a:schemeClr>
                </a:solidFill>
              </a:rPr>
              <a:t>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062427"/>
              </p:ext>
            </p:extLst>
          </p:nvPr>
        </p:nvGraphicFramePr>
        <p:xfrm>
          <a:off x="1043608" y="1700808"/>
          <a:ext cx="7056784" cy="45638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614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 anchor="t">
            <a:noAutofit/>
          </a:bodyPr>
          <a:lstStyle/>
          <a:p>
            <a:r>
              <a:rPr lang="pl-PL" sz="3200" b="1" dirty="0" smtClean="0">
                <a:solidFill>
                  <a:schemeClr val="accent4">
                    <a:lumMod val="75000"/>
                  </a:schemeClr>
                </a:solidFill>
              </a:rPr>
              <a:t>Podstawa prawna Programu</a:t>
            </a:r>
            <a:br>
              <a:rPr lang="pl-PL" sz="32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pl-PL" sz="2400" dirty="0" smtClean="0">
                <a:solidFill>
                  <a:schemeClr val="accent4">
                    <a:lumMod val="75000"/>
                  </a:schemeClr>
                </a:solidFill>
              </a:rPr>
              <a:t>Inne dokumenty</a:t>
            </a:r>
            <a:endParaRPr lang="pl-PL" sz="2400" i="1" cap="none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2" name="Symbol zastępczy zawartości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2720242"/>
              </p:ext>
            </p:extLst>
          </p:nvPr>
        </p:nvGraphicFramePr>
        <p:xfrm>
          <a:off x="1043492" y="1628800"/>
          <a:ext cx="6984892" cy="4364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5903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600" y="620688"/>
            <a:ext cx="7024744" cy="1143000"/>
          </a:xfrm>
        </p:spPr>
        <p:txBody>
          <a:bodyPr anchor="t">
            <a:normAutofit/>
          </a:bodyPr>
          <a:lstStyle/>
          <a:p>
            <a:pPr lvl="0"/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Finansowanie Programu 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6935063"/>
              </p:ext>
            </p:extLst>
          </p:nvPr>
        </p:nvGraphicFramePr>
        <p:xfrm>
          <a:off x="1043608" y="1628800"/>
          <a:ext cx="6840876" cy="434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561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Dziękuję za uwagę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lvl="0" indent="0" algn="ctr">
              <a:buNone/>
            </a:pPr>
            <a:r>
              <a:rPr lang="pl-PL" sz="1800" b="1" dirty="0"/>
              <a:t>Regionalny Ośrodek </a:t>
            </a:r>
            <a:endParaRPr lang="pl-PL" sz="1800" b="1" dirty="0" smtClean="0"/>
          </a:p>
          <a:p>
            <a:pPr marL="0" lvl="0" indent="0" algn="ctr">
              <a:buNone/>
            </a:pPr>
            <a:r>
              <a:rPr lang="pl-PL" sz="1800" b="1" dirty="0" smtClean="0"/>
              <a:t>Polityki </a:t>
            </a:r>
            <a:r>
              <a:rPr lang="pl-PL" sz="1800" b="1" dirty="0"/>
              <a:t>Społecznej </a:t>
            </a:r>
            <a:endParaRPr lang="pl-PL" sz="1800" b="1" dirty="0" smtClean="0"/>
          </a:p>
          <a:p>
            <a:pPr marL="0" lvl="0" indent="0" algn="ctr">
              <a:buNone/>
            </a:pPr>
            <a:r>
              <a:rPr lang="pl-PL" sz="1800" b="1" dirty="0" smtClean="0"/>
              <a:t>w </a:t>
            </a:r>
            <a:r>
              <a:rPr lang="pl-PL" sz="1800" b="1" dirty="0"/>
              <a:t>Białymstoku </a:t>
            </a:r>
          </a:p>
          <a:p>
            <a:pPr marL="0" lvl="0" indent="0" algn="ctr">
              <a:buNone/>
            </a:pPr>
            <a:r>
              <a:rPr lang="pl-PL" sz="1800" dirty="0"/>
              <a:t>ul. Kombatantów 7</a:t>
            </a:r>
          </a:p>
          <a:p>
            <a:pPr marL="0" lvl="0" indent="0" algn="ctr">
              <a:buNone/>
            </a:pPr>
            <a:r>
              <a:rPr lang="pl-PL" sz="1800" dirty="0" smtClean="0"/>
              <a:t>15-110 </a:t>
            </a:r>
            <a:r>
              <a:rPr lang="pl-PL" sz="1800" dirty="0"/>
              <a:t>Białystok </a:t>
            </a:r>
          </a:p>
          <a:p>
            <a:pPr marL="0" lvl="0" indent="0" algn="ctr">
              <a:buNone/>
            </a:pPr>
            <a:r>
              <a:rPr lang="pl-PL" sz="1800" dirty="0"/>
              <a:t>tel. 85 744 72 72</a:t>
            </a:r>
          </a:p>
          <a:p>
            <a:pPr marL="0" lvl="0" indent="0" algn="ctr">
              <a:buNone/>
            </a:pPr>
            <a:r>
              <a:rPr lang="pl-PL" sz="1800" dirty="0">
                <a:solidFill>
                  <a:schemeClr val="accent4">
                    <a:lumMod val="75000"/>
                  </a:schemeClr>
                </a:solidFill>
                <a:hlinkClick r:id="rId2"/>
              </a:rPr>
              <a:t>www.rops-bialystok.pl</a:t>
            </a:r>
            <a:endParaRPr lang="pl-PL" sz="1800" dirty="0">
              <a:solidFill>
                <a:schemeClr val="accent4">
                  <a:lumMod val="75000"/>
                </a:schemeClr>
              </a:solidFill>
            </a:endParaRPr>
          </a:p>
          <a:p>
            <a:pPr marL="0" lvl="0" indent="0" algn="ctr">
              <a:buNone/>
            </a:pPr>
            <a:r>
              <a:rPr lang="pl-PL" sz="1800" dirty="0">
                <a:solidFill>
                  <a:schemeClr val="accent4">
                    <a:lumMod val="75000"/>
                  </a:schemeClr>
                </a:solidFill>
                <a:hlinkClick r:id="rId3"/>
              </a:rPr>
              <a:t>rops@rops-bialystok.pl</a:t>
            </a:r>
            <a:endParaRPr lang="pl-PL" sz="1800" dirty="0">
              <a:solidFill>
                <a:schemeClr val="accent4">
                  <a:lumMod val="75000"/>
                </a:schemeClr>
              </a:solidFill>
            </a:endParaRPr>
          </a:p>
          <a:p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" name="Obraz 2" descr="Z:\IWONA\koncepcja_białystok\Logo_ROPS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235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7584" y="836712"/>
            <a:ext cx="7560840" cy="720080"/>
          </a:xfrm>
        </p:spPr>
        <p:txBody>
          <a:bodyPr anchor="t">
            <a:normAutofit/>
          </a:bodyPr>
          <a:lstStyle/>
          <a:p>
            <a:pPr lvl="0"/>
            <a:r>
              <a:rPr lang="pl-PL" sz="3200" b="1" dirty="0" smtClean="0">
                <a:solidFill>
                  <a:schemeClr val="accent4">
                    <a:lumMod val="75000"/>
                  </a:schemeClr>
                </a:solidFill>
              </a:rPr>
              <a:t>Etapy pracy nad Programem</a:t>
            </a:r>
            <a:endParaRPr lang="pl-PL" sz="32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9282072"/>
              </p:ext>
            </p:extLst>
          </p:nvPr>
        </p:nvGraphicFramePr>
        <p:xfrm>
          <a:off x="1043608" y="1600425"/>
          <a:ext cx="6856758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179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1143000"/>
          </a:xfrm>
        </p:spPr>
        <p:txBody>
          <a:bodyPr anchor="t">
            <a:noAutofit/>
          </a:bodyPr>
          <a:lstStyle/>
          <a:p>
            <a:r>
              <a:rPr lang="pl-PL" sz="2400" b="1" dirty="0">
                <a:solidFill>
                  <a:schemeClr val="accent4">
                    <a:lumMod val="75000"/>
                  </a:schemeClr>
                </a:solidFill>
              </a:rPr>
              <a:t>W ramach prac nad Programem odbyły się następujące spotkania </a:t>
            </a: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>warsztatowe </a:t>
            </a:r>
            <a:endParaRPr lang="pl-PL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7252685"/>
              </p:ext>
            </p:extLst>
          </p:nvPr>
        </p:nvGraphicFramePr>
        <p:xfrm>
          <a:off x="1043608" y="2060848"/>
          <a:ext cx="6856758" cy="3652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797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7068625"/>
              </p:ext>
            </p:extLst>
          </p:nvPr>
        </p:nvGraphicFramePr>
        <p:xfrm>
          <a:off x="1043492" y="836712"/>
          <a:ext cx="6777317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5797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Autofit/>
          </a:bodyPr>
          <a:lstStyle/>
          <a:p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>Wojewódzka Strategia </a:t>
            </a:r>
            <a:r>
              <a:rPr lang="pl-PL" sz="2400" b="1" dirty="0">
                <a:solidFill>
                  <a:schemeClr val="accent4">
                    <a:lumMod val="75000"/>
                  </a:schemeClr>
                </a:solidFill>
              </a:rPr>
              <a:t>Polityki Społecznej </a:t>
            </a: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>na lata 2010 – 2018 stanowi </a:t>
            </a:r>
            <a:r>
              <a:rPr lang="pl-PL" sz="2400" b="1" dirty="0">
                <a:solidFill>
                  <a:schemeClr val="accent4">
                    <a:lumMod val="75000"/>
                  </a:schemeClr>
                </a:solidFill>
              </a:rPr>
              <a:t>dokument nadrzędny wobec programów wojewódzkich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8369102"/>
              </p:ext>
            </p:extLst>
          </p:nvPr>
        </p:nvGraphicFramePr>
        <p:xfrm>
          <a:off x="1187624" y="1916832"/>
          <a:ext cx="6777317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507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024744" cy="720080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>
                <a:solidFill>
                  <a:schemeClr val="accent4">
                    <a:lumMod val="75000"/>
                  </a:schemeClr>
                </a:solidFill>
              </a:rPr>
              <a:t>Cel główny Programu</a:t>
            </a:r>
            <a:endParaRPr lang="pl-PL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215371"/>
              </p:ext>
            </p:extLst>
          </p:nvPr>
        </p:nvGraphicFramePr>
        <p:xfrm>
          <a:off x="1043608" y="1700808"/>
          <a:ext cx="6777317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502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1143000"/>
          </a:xfrm>
        </p:spPr>
        <p:txBody>
          <a:bodyPr>
            <a:noAutofit/>
          </a:bodyPr>
          <a:lstStyle/>
          <a:p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>Obszar strategiczny II </a:t>
            </a:r>
            <a:b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pl-PL" sz="2400" b="1" dirty="0" smtClean="0">
                <a:solidFill>
                  <a:schemeClr val="accent4">
                    <a:lumMod val="75000"/>
                  </a:schemeClr>
                </a:solidFill>
              </a:rPr>
              <a:t>WYPEŁNIANIE FUNKCJI RODZIN (RODZINY Z OSOBAMI ZALEŻNYMI, BEZPIECZEŃSTWO)</a:t>
            </a:r>
            <a:endParaRPr lang="pl-PL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813961"/>
              </p:ext>
            </p:extLst>
          </p:nvPr>
        </p:nvGraphicFramePr>
        <p:xfrm>
          <a:off x="1043492" y="2323652"/>
          <a:ext cx="6777317" cy="3508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2" descr="Z:\IWONA\koncepcja_białystok\Logo_ROPS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366" y="5301208"/>
            <a:ext cx="735359" cy="1095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872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896</TotalTime>
  <Words>1821</Words>
  <Application>Microsoft Office PowerPoint</Application>
  <PresentationFormat>Pokaz na ekranie (4:3)</PresentationFormat>
  <Paragraphs>166</Paragraphs>
  <Slides>31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2" baseType="lpstr">
      <vt:lpstr>Austin</vt:lpstr>
      <vt:lpstr>Program Pomocy Społecznej  i Przeciwdziałania Wykluczeniu Społecznemu w Województwie Podlaskim na lata 2014 – 2018  projekt </vt:lpstr>
      <vt:lpstr>Podstawa prawna Programu</vt:lpstr>
      <vt:lpstr>Podstawa prawna Programu Inne dokumenty</vt:lpstr>
      <vt:lpstr>Etapy pracy nad Programem</vt:lpstr>
      <vt:lpstr>W ramach prac nad Programem odbyły się następujące spotkania warsztatowe </vt:lpstr>
      <vt:lpstr>Prezentacja programu PowerPoint</vt:lpstr>
      <vt:lpstr>Wojewódzka Strategia Polityki Społecznej na lata 2010 – 2018 stanowi dokument nadrzędny wobec programów wojewódzkich</vt:lpstr>
      <vt:lpstr> Cel główny Programu</vt:lpstr>
      <vt:lpstr>Obszar strategiczny II  WYPEŁNIANIE FUNKCJI RODZIN (RODZINY Z OSOBAMI ZALEŻNYMI, BEZPIECZEŃSTWO)</vt:lpstr>
      <vt:lpstr>Cel operacyjny 1.  Aktywizacja i rozwój usług na rzecz rodzin</vt:lpstr>
      <vt:lpstr>Wskaźniki </vt:lpstr>
      <vt:lpstr>Cel operacyjny 2.  Rozwój usług, aktywizacja społeczna i edukacja seniorów</vt:lpstr>
      <vt:lpstr>Wskaźniki: </vt:lpstr>
      <vt:lpstr>Obszar strategiczny V –  EFEKTYWNA POMOC SPOŁECZNA</vt:lpstr>
      <vt:lpstr>Cel operacyjny 1.  Ograniczenie skali zjawiska wykluczenia społecznego</vt:lpstr>
      <vt:lpstr>Wskaźniki </vt:lpstr>
      <vt:lpstr>Cel operacyjny 2.  Rozwój aktywnych form pomocy i integracji społecznej</vt:lpstr>
      <vt:lpstr>Wskaźniki </vt:lpstr>
      <vt:lpstr>Cel operacyjny 3.  Wspieranie rozwoju zasobów pomocy społecznej i wsparcia rodziny </vt:lpstr>
      <vt:lpstr>Wskaźniki: </vt:lpstr>
      <vt:lpstr>Obszar strategiczny VI –   KAPITAŁ SPOŁECZNY</vt:lpstr>
      <vt:lpstr>Cel operacyjny 1.  Stymulowanie i wspomaganie lokalnych inicjatyw</vt:lpstr>
      <vt:lpstr>WSKAŹNIKI: </vt:lpstr>
      <vt:lpstr>Cel operacyjny 2.  Wspieranie działań organizacji pozarządowych  </vt:lpstr>
      <vt:lpstr>Wskaźniki </vt:lpstr>
      <vt:lpstr>Monitoring Programu</vt:lpstr>
      <vt:lpstr>Ewaluacja i efekty realizacji Programu</vt:lpstr>
      <vt:lpstr>Realizatorzy</vt:lpstr>
      <vt:lpstr>Wdrażanie i upowszechnianie Programu </vt:lpstr>
      <vt:lpstr>Finansowanie Programu </vt:lpstr>
      <vt:lpstr>Dziękuję za uwagę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Monika</dc:creator>
  <cp:lastModifiedBy>tadmin</cp:lastModifiedBy>
  <cp:revision>91</cp:revision>
  <dcterms:created xsi:type="dcterms:W3CDTF">2013-11-12T21:14:30Z</dcterms:created>
  <dcterms:modified xsi:type="dcterms:W3CDTF">2014-02-04T13:04:38Z</dcterms:modified>
</cp:coreProperties>
</file>